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heme/themeOverride1.xml" ContentType="application/vnd.openxmlformats-officedocument.themeOverride+xml"/>
  <Override PartName="/ppt/notesSlides/notesSlide40.xml" ContentType="application/vnd.openxmlformats-officedocument.presentationml.notesSlide+xml"/>
  <Override PartName="/ppt/theme/themeOverride2.xml" ContentType="application/vnd.openxmlformats-officedocument.themeOverride+xml"/>
  <Override PartName="/ppt/notesSlides/notesSlide41.xml" ContentType="application/vnd.openxmlformats-officedocument.presentationml.notesSlide+xml"/>
  <Override PartName="/ppt/theme/themeOverride3.xml" ContentType="application/vnd.openxmlformats-officedocument.themeOverride+xml"/>
  <Override PartName="/ppt/notesSlides/notesSlide42.xml" ContentType="application/vnd.openxmlformats-officedocument.presentationml.notesSlide+xml"/>
  <Override PartName="/ppt/theme/themeOverride4.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heme/themeOverride5.xml" ContentType="application/vnd.openxmlformats-officedocument.themeOverride+xml"/>
  <Override PartName="/ppt/notesSlides/notesSlide49.xml" ContentType="application/vnd.openxmlformats-officedocument.presentationml.notesSlide+xml"/>
  <Override PartName="/ppt/theme/themeOverride6.xml" ContentType="application/vnd.openxmlformats-officedocument.themeOverr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2"/>
  </p:notesMasterIdLst>
  <p:handoutMasterIdLst>
    <p:handoutMasterId r:id="rId83"/>
  </p:handoutMasterIdLst>
  <p:sldIdLst>
    <p:sldId id="586" r:id="rId2"/>
    <p:sldId id="257" r:id="rId3"/>
    <p:sldId id="712" r:id="rId4"/>
    <p:sldId id="673" r:id="rId5"/>
    <p:sldId id="661" r:id="rId6"/>
    <p:sldId id="650" r:id="rId7"/>
    <p:sldId id="668" r:id="rId8"/>
    <p:sldId id="655" r:id="rId9"/>
    <p:sldId id="656" r:id="rId10"/>
    <p:sldId id="645" r:id="rId11"/>
    <p:sldId id="638" r:id="rId12"/>
    <p:sldId id="662" r:id="rId13"/>
    <p:sldId id="592" r:id="rId14"/>
    <p:sldId id="694" r:id="rId15"/>
    <p:sldId id="695" r:id="rId16"/>
    <p:sldId id="709" r:id="rId17"/>
    <p:sldId id="710" r:id="rId18"/>
    <p:sldId id="711" r:id="rId19"/>
    <p:sldId id="696" r:id="rId20"/>
    <p:sldId id="697" r:id="rId21"/>
    <p:sldId id="703" r:id="rId22"/>
    <p:sldId id="698" r:id="rId23"/>
    <p:sldId id="260" r:id="rId24"/>
    <p:sldId id="608" r:id="rId25"/>
    <p:sldId id="560" r:id="rId26"/>
    <p:sldId id="514" r:id="rId27"/>
    <p:sldId id="652" r:id="rId28"/>
    <p:sldId id="572" r:id="rId29"/>
    <p:sldId id="574" r:id="rId30"/>
    <p:sldId id="584" r:id="rId31"/>
    <p:sldId id="570" r:id="rId32"/>
    <p:sldId id="573" r:id="rId33"/>
    <p:sldId id="575" r:id="rId34"/>
    <p:sldId id="567" r:id="rId35"/>
    <p:sldId id="579" r:id="rId36"/>
    <p:sldId id="587" r:id="rId37"/>
    <p:sldId id="259" r:id="rId38"/>
    <p:sldId id="543" r:id="rId39"/>
    <p:sldId id="690" r:id="rId40"/>
    <p:sldId id="704" r:id="rId41"/>
    <p:sldId id="706" r:id="rId42"/>
    <p:sldId id="707" r:id="rId43"/>
    <p:sldId id="708" r:id="rId44"/>
    <p:sldId id="692" r:id="rId45"/>
    <p:sldId id="699" r:id="rId46"/>
    <p:sldId id="700" r:id="rId47"/>
    <p:sldId id="701" r:id="rId48"/>
    <p:sldId id="691" r:id="rId49"/>
    <p:sldId id="554" r:id="rId50"/>
    <p:sldId id="556" r:id="rId51"/>
    <p:sldId id="555" r:id="rId52"/>
    <p:sldId id="557" r:id="rId53"/>
    <p:sldId id="508" r:id="rId54"/>
    <p:sldId id="509" r:id="rId55"/>
    <p:sldId id="512" r:id="rId56"/>
    <p:sldId id="513" r:id="rId57"/>
    <p:sldId id="549" r:id="rId58"/>
    <p:sldId id="261" r:id="rId59"/>
    <p:sldId id="532" r:id="rId60"/>
    <p:sldId id="564" r:id="rId61"/>
    <p:sldId id="531" r:id="rId62"/>
    <p:sldId id="535" r:id="rId63"/>
    <p:sldId id="536" r:id="rId64"/>
    <p:sldId id="537" r:id="rId65"/>
    <p:sldId id="538" r:id="rId66"/>
    <p:sldId id="533" r:id="rId67"/>
    <p:sldId id="689" r:id="rId68"/>
    <p:sldId id="266" r:id="rId69"/>
    <p:sldId id="585" r:id="rId70"/>
    <p:sldId id="553" r:id="rId71"/>
    <p:sldId id="263" r:id="rId72"/>
    <p:sldId id="265" r:id="rId73"/>
    <p:sldId id="343" r:id="rId74"/>
    <p:sldId id="411" r:id="rId75"/>
    <p:sldId id="412" r:id="rId76"/>
    <p:sldId id="413" r:id="rId77"/>
    <p:sldId id="414" r:id="rId78"/>
    <p:sldId id="493" r:id="rId79"/>
    <p:sldId id="268" r:id="rId80"/>
    <p:sldId id="267" r:id="rId81"/>
  </p:sldIdLst>
  <p:sldSz cx="9144000" cy="6858000" type="letter"/>
  <p:notesSz cx="6881813" cy="9296400"/>
  <p:defaultTex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8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8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8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8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6600"/>
    <a:srgbClr val="FFFF00"/>
    <a:srgbClr val="006600"/>
    <a:srgbClr val="008000"/>
    <a:srgbClr val="00CC00"/>
    <a:srgbClr val="FF9933"/>
    <a:srgbClr val="009900"/>
    <a:srgbClr val="00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7367" autoAdjust="0"/>
    <p:restoredTop sz="96754" autoAdjust="0"/>
  </p:normalViewPr>
  <p:slideViewPr>
    <p:cSldViewPr>
      <p:cViewPr varScale="1">
        <p:scale>
          <a:sx n="116" d="100"/>
          <a:sy n="116" d="100"/>
        </p:scale>
        <p:origin x="193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8706" name="Rectangle 2"/>
          <p:cNvSpPr>
            <a:spLocks noGrp="1" noChangeArrowheads="1"/>
          </p:cNvSpPr>
          <p:nvPr>
            <p:ph type="hdr" sz="quarter"/>
          </p:nvPr>
        </p:nvSpPr>
        <p:spPr bwMode="auto">
          <a:xfrm>
            <a:off x="5" y="6"/>
            <a:ext cx="2982041" cy="46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47" tIns="46573" rIns="93147" bIns="46573" numCol="1" anchor="t" anchorCtr="0" compatLnSpc="1">
            <a:prstTxWarp prst="textNoShape">
              <a:avLst/>
            </a:prstTxWarp>
          </a:bodyPr>
          <a:lstStyle>
            <a:lvl1pPr defTabSz="932154" eaLnBrk="1" hangingPunct="1">
              <a:defRPr sz="1200">
                <a:latin typeface="Arial" panose="020B0604020202020204" pitchFamily="34" charset="0"/>
              </a:defRPr>
            </a:lvl1pPr>
          </a:lstStyle>
          <a:p>
            <a:pPr>
              <a:defRPr/>
            </a:pPr>
            <a:endParaRPr lang="en-US"/>
          </a:p>
        </p:txBody>
      </p:sp>
      <p:sp>
        <p:nvSpPr>
          <p:cNvPr id="968707" name="Rectangle 3"/>
          <p:cNvSpPr>
            <a:spLocks noGrp="1" noChangeArrowheads="1"/>
          </p:cNvSpPr>
          <p:nvPr>
            <p:ph type="dt" sz="quarter" idx="1"/>
          </p:nvPr>
        </p:nvSpPr>
        <p:spPr bwMode="auto">
          <a:xfrm>
            <a:off x="3898609" y="6"/>
            <a:ext cx="2982041" cy="46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47" tIns="46573" rIns="93147" bIns="46573" numCol="1" anchor="t" anchorCtr="0" compatLnSpc="1">
            <a:prstTxWarp prst="textNoShape">
              <a:avLst/>
            </a:prstTxWarp>
          </a:bodyPr>
          <a:lstStyle>
            <a:lvl1pPr algn="r" defTabSz="932154" eaLnBrk="1" hangingPunct="1">
              <a:defRPr sz="1200">
                <a:latin typeface="Arial" panose="020B0604020202020204" pitchFamily="34" charset="0"/>
              </a:defRPr>
            </a:lvl1pPr>
          </a:lstStyle>
          <a:p>
            <a:pPr>
              <a:defRPr/>
            </a:pPr>
            <a:endParaRPr lang="en-US"/>
          </a:p>
        </p:txBody>
      </p:sp>
      <p:sp>
        <p:nvSpPr>
          <p:cNvPr id="968708" name="Rectangle 4"/>
          <p:cNvSpPr>
            <a:spLocks noGrp="1" noChangeArrowheads="1"/>
          </p:cNvSpPr>
          <p:nvPr>
            <p:ph type="ftr" sz="quarter" idx="2"/>
          </p:nvPr>
        </p:nvSpPr>
        <p:spPr bwMode="auto">
          <a:xfrm>
            <a:off x="5" y="8829807"/>
            <a:ext cx="2982041" cy="46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47" tIns="46573" rIns="93147" bIns="46573" numCol="1" anchor="b" anchorCtr="0" compatLnSpc="1">
            <a:prstTxWarp prst="textNoShape">
              <a:avLst/>
            </a:prstTxWarp>
          </a:bodyPr>
          <a:lstStyle>
            <a:lvl1pPr defTabSz="932154" eaLnBrk="1" hangingPunct="1">
              <a:defRPr sz="1200">
                <a:latin typeface="Arial" panose="020B0604020202020204" pitchFamily="34" charset="0"/>
              </a:defRPr>
            </a:lvl1pPr>
          </a:lstStyle>
          <a:p>
            <a:pPr>
              <a:defRPr/>
            </a:pPr>
            <a:endParaRPr lang="en-US"/>
          </a:p>
        </p:txBody>
      </p:sp>
      <p:sp>
        <p:nvSpPr>
          <p:cNvPr id="968709" name="Rectangle 5"/>
          <p:cNvSpPr>
            <a:spLocks noGrp="1" noChangeArrowheads="1"/>
          </p:cNvSpPr>
          <p:nvPr>
            <p:ph type="sldNum" sz="quarter" idx="3"/>
          </p:nvPr>
        </p:nvSpPr>
        <p:spPr bwMode="auto">
          <a:xfrm>
            <a:off x="3898609" y="8829807"/>
            <a:ext cx="2982041" cy="46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47" tIns="46573" rIns="93147" bIns="46573" numCol="1" anchor="b" anchorCtr="0" compatLnSpc="1">
            <a:prstTxWarp prst="textNoShape">
              <a:avLst/>
            </a:prstTxWarp>
          </a:bodyPr>
          <a:lstStyle>
            <a:lvl1pPr algn="r" defTabSz="932154" eaLnBrk="1" hangingPunct="1">
              <a:defRPr sz="1200">
                <a:latin typeface="Arial" panose="020B0604020202020204" pitchFamily="34" charset="0"/>
              </a:defRPr>
            </a:lvl1pPr>
          </a:lstStyle>
          <a:p>
            <a:pPr>
              <a:defRPr/>
            </a:pPr>
            <a:fld id="{5D4EFA86-6AC8-4FBB-9E8D-8591B9950D45}" type="slidenum">
              <a:rPr lang="en-US"/>
              <a:pPr>
                <a:defRPr/>
              </a:pPr>
              <a:t>‹#›</a:t>
            </a:fld>
            <a:endParaRPr lang="en-US"/>
          </a:p>
        </p:txBody>
      </p:sp>
    </p:spTree>
    <p:extLst>
      <p:ext uri="{BB962C8B-B14F-4D97-AF65-F5344CB8AC3E}">
        <p14:creationId xmlns:p14="http://schemas.microsoft.com/office/powerpoint/2010/main" val="345628426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5" y="6"/>
            <a:ext cx="2982041" cy="46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47" tIns="46573" rIns="93147" bIns="46573" numCol="1" anchor="t" anchorCtr="0" compatLnSpc="1">
            <a:prstTxWarp prst="textNoShape">
              <a:avLst/>
            </a:prstTxWarp>
          </a:bodyPr>
          <a:lstStyle>
            <a:lvl1pPr defTabSz="932154" eaLnBrk="1" hangingPunct="1">
              <a:defRPr sz="1200">
                <a:latin typeface="Arial" panose="020B0604020202020204" pitchFamily="34" charset="0"/>
              </a:defRPr>
            </a:lvl1pPr>
          </a:lstStyle>
          <a:p>
            <a:pPr>
              <a:defRPr/>
            </a:pPr>
            <a:endParaRPr lang="en-US"/>
          </a:p>
        </p:txBody>
      </p:sp>
      <p:sp>
        <p:nvSpPr>
          <p:cNvPr id="4099" name="Rectangle 3"/>
          <p:cNvSpPr>
            <a:spLocks noGrp="1" noChangeArrowheads="1"/>
          </p:cNvSpPr>
          <p:nvPr>
            <p:ph type="dt" idx="1"/>
          </p:nvPr>
        </p:nvSpPr>
        <p:spPr bwMode="auto">
          <a:xfrm>
            <a:off x="3898609" y="6"/>
            <a:ext cx="2982041" cy="46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47" tIns="46573" rIns="93147" bIns="46573" numCol="1" anchor="t" anchorCtr="0" compatLnSpc="1">
            <a:prstTxWarp prst="textNoShape">
              <a:avLst/>
            </a:prstTxWarp>
          </a:bodyPr>
          <a:lstStyle>
            <a:lvl1pPr algn="r" defTabSz="932154" eaLnBrk="1" hangingPunct="1">
              <a:defRPr sz="1200">
                <a:latin typeface="Arial" panose="020B0604020202020204" pitchFamily="34"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7715" y="4417002"/>
            <a:ext cx="5506385" cy="418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47" tIns="46573" rIns="93147" bIns="4657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5" y="8829807"/>
            <a:ext cx="2982041" cy="46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47" tIns="46573" rIns="93147" bIns="46573" numCol="1" anchor="b" anchorCtr="0" compatLnSpc="1">
            <a:prstTxWarp prst="textNoShape">
              <a:avLst/>
            </a:prstTxWarp>
          </a:bodyPr>
          <a:lstStyle>
            <a:lvl1pPr defTabSz="932154" eaLnBrk="1" hangingPunct="1">
              <a:defRPr sz="1200">
                <a:latin typeface="Arial" panose="020B0604020202020204" pitchFamily="34" charset="0"/>
              </a:defRPr>
            </a:lvl1pPr>
          </a:lstStyle>
          <a:p>
            <a:pPr>
              <a:defRPr/>
            </a:pPr>
            <a:endParaRPr lang="en-US"/>
          </a:p>
        </p:txBody>
      </p:sp>
      <p:sp>
        <p:nvSpPr>
          <p:cNvPr id="4103" name="Rectangle 7"/>
          <p:cNvSpPr>
            <a:spLocks noGrp="1" noChangeArrowheads="1"/>
          </p:cNvSpPr>
          <p:nvPr>
            <p:ph type="sldNum" sz="quarter" idx="5"/>
          </p:nvPr>
        </p:nvSpPr>
        <p:spPr bwMode="auto">
          <a:xfrm>
            <a:off x="3898609" y="8829807"/>
            <a:ext cx="2982041" cy="46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47" tIns="46573" rIns="93147" bIns="46573" numCol="1" anchor="b" anchorCtr="0" compatLnSpc="1">
            <a:prstTxWarp prst="textNoShape">
              <a:avLst/>
            </a:prstTxWarp>
          </a:bodyPr>
          <a:lstStyle>
            <a:lvl1pPr algn="r" defTabSz="932154" eaLnBrk="1" hangingPunct="1">
              <a:defRPr sz="1200">
                <a:latin typeface="Arial" panose="020B0604020202020204" pitchFamily="34" charset="0"/>
              </a:defRPr>
            </a:lvl1pPr>
          </a:lstStyle>
          <a:p>
            <a:pPr>
              <a:defRPr/>
            </a:pPr>
            <a:fld id="{9775587A-C997-4C11-B74A-A8F37BDB87FB}" type="slidenum">
              <a:rPr lang="en-US"/>
              <a:pPr>
                <a:defRPr/>
              </a:pPr>
              <a:t>‹#›</a:t>
            </a:fld>
            <a:endParaRPr lang="en-US"/>
          </a:p>
        </p:txBody>
      </p:sp>
    </p:spTree>
    <p:extLst>
      <p:ext uri="{BB962C8B-B14F-4D97-AF65-F5344CB8AC3E}">
        <p14:creationId xmlns:p14="http://schemas.microsoft.com/office/powerpoint/2010/main" val="222835962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Rot="1" noChangeAspect="1" noChangeArrowheads="1" noTextEdit="1"/>
          </p:cNvSpPr>
          <p:nvPr>
            <p:ph type="sldImg"/>
          </p:nvPr>
        </p:nvSpPr>
        <p:spPr>
          <a:xfrm>
            <a:off x="1104900" y="681038"/>
            <a:ext cx="4673600" cy="3505200"/>
          </a:xfrm>
          <a:ln/>
        </p:spPr>
      </p:sp>
      <p:sp>
        <p:nvSpPr>
          <p:cNvPr id="26628" name="Rectangle 3"/>
          <p:cNvSpPr>
            <a:spLocks noGrp="1" noChangeArrowheads="1"/>
          </p:cNvSpPr>
          <p:nvPr>
            <p:ph type="body" idx="1"/>
          </p:nvPr>
        </p:nvSpPr>
        <p:spPr>
          <a:xfrm>
            <a:off x="897882" y="4419091"/>
            <a:ext cx="5086050" cy="4195202"/>
          </a:xfrm>
          <a:noFill/>
        </p:spPr>
        <p:txBody>
          <a:bodyPr/>
          <a:lstStyle/>
          <a:p>
            <a:pPr eaLnBrk="1" hangingPunct="1"/>
            <a:endParaRPr lang="en-US" smtClean="0"/>
          </a:p>
        </p:txBody>
      </p:sp>
    </p:spTree>
    <p:extLst>
      <p:ext uri="{BB962C8B-B14F-4D97-AF65-F5344CB8AC3E}">
        <p14:creationId xmlns:p14="http://schemas.microsoft.com/office/powerpoint/2010/main" val="92382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Rot="1" noChangeAspect="1" noChangeArrowheads="1" noTextEdit="1"/>
          </p:cNvSpPr>
          <p:nvPr>
            <p:ph type="sldImg"/>
          </p:nvPr>
        </p:nvSpPr>
        <p:spPr>
          <a:xfrm>
            <a:off x="1101725" y="681038"/>
            <a:ext cx="4679950" cy="3509962"/>
          </a:xfrm>
          <a:ln/>
        </p:spPr>
      </p:sp>
      <p:sp>
        <p:nvSpPr>
          <p:cNvPr id="8196" name="Rectangle 3"/>
          <p:cNvSpPr>
            <a:spLocks noGrp="1" noChangeArrowheads="1"/>
          </p:cNvSpPr>
          <p:nvPr>
            <p:ph type="body" idx="1"/>
          </p:nvPr>
        </p:nvSpPr>
        <p:spPr>
          <a:xfrm>
            <a:off x="897882" y="4419091"/>
            <a:ext cx="5086050" cy="4195202"/>
          </a:xfrm>
          <a:noFill/>
        </p:spPr>
        <p:txBody>
          <a:bodyPr lIns="93711" tIns="46856" rIns="93711" bIns="46856"/>
          <a:lstStyle/>
          <a:p>
            <a:pPr eaLnBrk="1" hangingPunct="1"/>
            <a:endParaRPr lang="en-US" smtClean="0"/>
          </a:p>
        </p:txBody>
      </p:sp>
    </p:spTree>
    <p:extLst>
      <p:ext uri="{BB962C8B-B14F-4D97-AF65-F5344CB8AC3E}">
        <p14:creationId xmlns:p14="http://schemas.microsoft.com/office/powerpoint/2010/main" val="484008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Rot="1" noChangeAspect="1" noChangeArrowheads="1" noTextEdit="1"/>
          </p:cNvSpPr>
          <p:nvPr>
            <p:ph type="sldImg"/>
          </p:nvPr>
        </p:nvSpPr>
        <p:spPr>
          <a:xfrm>
            <a:off x="1104900" y="681038"/>
            <a:ext cx="4673600" cy="3505200"/>
          </a:xfrm>
          <a:ln/>
        </p:spPr>
      </p:sp>
      <p:sp>
        <p:nvSpPr>
          <p:cNvPr id="10244" name="Rectangle 3"/>
          <p:cNvSpPr>
            <a:spLocks noGrp="1" noChangeArrowheads="1"/>
          </p:cNvSpPr>
          <p:nvPr>
            <p:ph type="body" idx="1"/>
          </p:nvPr>
        </p:nvSpPr>
        <p:spPr>
          <a:xfrm>
            <a:off x="897882" y="4419091"/>
            <a:ext cx="5086050" cy="4195202"/>
          </a:xfrm>
          <a:noFill/>
        </p:spPr>
        <p:txBody>
          <a:bodyPr/>
          <a:lstStyle/>
          <a:p>
            <a:pPr eaLnBrk="1" hangingPunct="1"/>
            <a:endParaRPr lang="en-US" smtClean="0"/>
          </a:p>
        </p:txBody>
      </p:sp>
    </p:spTree>
    <p:extLst>
      <p:ext uri="{BB962C8B-B14F-4D97-AF65-F5344CB8AC3E}">
        <p14:creationId xmlns:p14="http://schemas.microsoft.com/office/powerpoint/2010/main" val="226849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2"/>
          <p:cNvSpPr>
            <a:spLocks noGrp="1" noRot="1" noChangeAspect="1" noChangeArrowheads="1" noTextEdit="1"/>
          </p:cNvSpPr>
          <p:nvPr>
            <p:ph type="sldImg"/>
          </p:nvPr>
        </p:nvSpPr>
        <p:spPr>
          <a:xfrm>
            <a:off x="1101725" y="681038"/>
            <a:ext cx="4679950" cy="3509962"/>
          </a:xfrm>
          <a:ln/>
        </p:spPr>
      </p:sp>
      <p:sp>
        <p:nvSpPr>
          <p:cNvPr id="114692" name="Rectangle 3"/>
          <p:cNvSpPr>
            <a:spLocks noGrp="1" noChangeArrowheads="1"/>
          </p:cNvSpPr>
          <p:nvPr>
            <p:ph type="body" idx="1"/>
          </p:nvPr>
        </p:nvSpPr>
        <p:spPr>
          <a:xfrm>
            <a:off x="897882" y="4419091"/>
            <a:ext cx="5086050" cy="4195202"/>
          </a:xfrm>
          <a:noFill/>
        </p:spPr>
        <p:txBody>
          <a:bodyPr lIns="93711" tIns="46856" rIns="93711" bIns="46856"/>
          <a:lstStyle/>
          <a:p>
            <a:pPr eaLnBrk="1" hangingPunct="1"/>
            <a:endParaRPr lang="en-US" smtClean="0"/>
          </a:p>
        </p:txBody>
      </p:sp>
    </p:spTree>
    <p:extLst>
      <p:ext uri="{BB962C8B-B14F-4D97-AF65-F5344CB8AC3E}">
        <p14:creationId xmlns:p14="http://schemas.microsoft.com/office/powerpoint/2010/main" val="16887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1101725" y="681038"/>
            <a:ext cx="4679950" cy="3509962"/>
          </a:xfrm>
          <a:ln/>
        </p:spPr>
      </p:sp>
      <p:sp>
        <p:nvSpPr>
          <p:cNvPr id="18436" name="Rectangle 3"/>
          <p:cNvSpPr>
            <a:spLocks noGrp="1" noChangeArrowheads="1"/>
          </p:cNvSpPr>
          <p:nvPr>
            <p:ph type="body" idx="1"/>
          </p:nvPr>
        </p:nvSpPr>
        <p:spPr>
          <a:xfrm>
            <a:off x="897882" y="4419091"/>
            <a:ext cx="5086050" cy="4195202"/>
          </a:xfrm>
          <a:noFill/>
        </p:spPr>
        <p:txBody>
          <a:bodyPr lIns="93711" tIns="46856" rIns="93711" bIns="46856"/>
          <a:lstStyle/>
          <a:p>
            <a:pPr eaLnBrk="1" hangingPunct="1"/>
            <a:endParaRPr lang="en-US" smtClean="0"/>
          </a:p>
        </p:txBody>
      </p:sp>
    </p:spTree>
    <p:extLst>
      <p:ext uri="{BB962C8B-B14F-4D97-AF65-F5344CB8AC3E}">
        <p14:creationId xmlns:p14="http://schemas.microsoft.com/office/powerpoint/2010/main" val="3672799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1101725" y="681038"/>
            <a:ext cx="4679950" cy="3509962"/>
          </a:xfrm>
          <a:ln/>
        </p:spPr>
      </p:sp>
      <p:sp>
        <p:nvSpPr>
          <p:cNvPr id="18436" name="Rectangle 3"/>
          <p:cNvSpPr>
            <a:spLocks noGrp="1" noChangeArrowheads="1"/>
          </p:cNvSpPr>
          <p:nvPr>
            <p:ph type="body" idx="1"/>
          </p:nvPr>
        </p:nvSpPr>
        <p:spPr>
          <a:xfrm>
            <a:off x="897882" y="4419091"/>
            <a:ext cx="5086050" cy="4195202"/>
          </a:xfrm>
          <a:noFill/>
        </p:spPr>
        <p:txBody>
          <a:bodyPr lIns="93711" tIns="46856" rIns="93711" bIns="46856"/>
          <a:lstStyle/>
          <a:p>
            <a:pPr eaLnBrk="1" hangingPunct="1"/>
            <a:endParaRPr lang="en-US" smtClean="0"/>
          </a:p>
        </p:txBody>
      </p:sp>
    </p:spTree>
    <p:extLst>
      <p:ext uri="{BB962C8B-B14F-4D97-AF65-F5344CB8AC3E}">
        <p14:creationId xmlns:p14="http://schemas.microsoft.com/office/powerpoint/2010/main" val="4062310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1101725" y="681038"/>
            <a:ext cx="4679950" cy="3509962"/>
          </a:xfrm>
          <a:ln/>
        </p:spPr>
      </p:sp>
      <p:sp>
        <p:nvSpPr>
          <p:cNvPr id="18436" name="Rectangle 3"/>
          <p:cNvSpPr>
            <a:spLocks noGrp="1" noChangeArrowheads="1"/>
          </p:cNvSpPr>
          <p:nvPr>
            <p:ph type="body" idx="1"/>
          </p:nvPr>
        </p:nvSpPr>
        <p:spPr>
          <a:xfrm>
            <a:off x="897882" y="4419091"/>
            <a:ext cx="5086050" cy="4195202"/>
          </a:xfrm>
          <a:noFill/>
        </p:spPr>
        <p:txBody>
          <a:bodyPr lIns="93711" tIns="46856" rIns="93711" bIns="46856"/>
          <a:lstStyle/>
          <a:p>
            <a:pPr eaLnBrk="1" hangingPunct="1"/>
            <a:endParaRPr lang="en-US" smtClean="0"/>
          </a:p>
        </p:txBody>
      </p:sp>
    </p:spTree>
    <p:extLst>
      <p:ext uri="{BB962C8B-B14F-4D97-AF65-F5344CB8AC3E}">
        <p14:creationId xmlns:p14="http://schemas.microsoft.com/office/powerpoint/2010/main" val="482453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1101725" y="681038"/>
            <a:ext cx="4679950" cy="3509962"/>
          </a:xfrm>
          <a:ln/>
        </p:spPr>
      </p:sp>
      <p:sp>
        <p:nvSpPr>
          <p:cNvPr id="18436" name="Rectangle 3"/>
          <p:cNvSpPr>
            <a:spLocks noGrp="1" noChangeArrowheads="1"/>
          </p:cNvSpPr>
          <p:nvPr>
            <p:ph type="body" idx="1"/>
          </p:nvPr>
        </p:nvSpPr>
        <p:spPr>
          <a:xfrm>
            <a:off x="897882" y="4419091"/>
            <a:ext cx="5086050" cy="4195202"/>
          </a:xfrm>
          <a:noFill/>
        </p:spPr>
        <p:txBody>
          <a:bodyPr lIns="93711" tIns="46856" rIns="93711" bIns="46856"/>
          <a:lstStyle/>
          <a:p>
            <a:pPr eaLnBrk="1" hangingPunct="1"/>
            <a:endParaRPr lang="en-US" smtClean="0"/>
          </a:p>
        </p:txBody>
      </p:sp>
    </p:spTree>
    <p:extLst>
      <p:ext uri="{BB962C8B-B14F-4D97-AF65-F5344CB8AC3E}">
        <p14:creationId xmlns:p14="http://schemas.microsoft.com/office/powerpoint/2010/main" val="4182903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1101725" y="681038"/>
            <a:ext cx="4679950" cy="3509962"/>
          </a:xfrm>
          <a:ln/>
        </p:spPr>
      </p:sp>
      <p:sp>
        <p:nvSpPr>
          <p:cNvPr id="18436" name="Rectangle 3"/>
          <p:cNvSpPr>
            <a:spLocks noGrp="1" noChangeArrowheads="1"/>
          </p:cNvSpPr>
          <p:nvPr>
            <p:ph type="body" idx="1"/>
          </p:nvPr>
        </p:nvSpPr>
        <p:spPr>
          <a:xfrm>
            <a:off x="897882" y="4419091"/>
            <a:ext cx="5086050" cy="4195202"/>
          </a:xfrm>
          <a:noFill/>
        </p:spPr>
        <p:txBody>
          <a:bodyPr lIns="93711" tIns="46856" rIns="93711" bIns="46856"/>
          <a:lstStyle/>
          <a:p>
            <a:pPr eaLnBrk="1" hangingPunct="1"/>
            <a:endParaRPr lang="en-US" smtClean="0"/>
          </a:p>
        </p:txBody>
      </p:sp>
    </p:spTree>
    <p:extLst>
      <p:ext uri="{BB962C8B-B14F-4D97-AF65-F5344CB8AC3E}">
        <p14:creationId xmlns:p14="http://schemas.microsoft.com/office/powerpoint/2010/main" val="2292861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1101725" y="681038"/>
            <a:ext cx="4679950" cy="3509962"/>
          </a:xfrm>
          <a:ln/>
        </p:spPr>
      </p:sp>
      <p:sp>
        <p:nvSpPr>
          <p:cNvPr id="18436" name="Rectangle 3"/>
          <p:cNvSpPr>
            <a:spLocks noGrp="1" noChangeArrowheads="1"/>
          </p:cNvSpPr>
          <p:nvPr>
            <p:ph type="body" idx="1"/>
          </p:nvPr>
        </p:nvSpPr>
        <p:spPr>
          <a:xfrm>
            <a:off x="897882" y="4419091"/>
            <a:ext cx="5086050" cy="4195202"/>
          </a:xfrm>
          <a:noFill/>
        </p:spPr>
        <p:txBody>
          <a:bodyPr lIns="93711" tIns="46856" rIns="93711" bIns="46856"/>
          <a:lstStyle/>
          <a:p>
            <a:pPr eaLnBrk="1" hangingPunct="1"/>
            <a:endParaRPr lang="en-US" smtClean="0"/>
          </a:p>
        </p:txBody>
      </p:sp>
    </p:spTree>
    <p:extLst>
      <p:ext uri="{BB962C8B-B14F-4D97-AF65-F5344CB8AC3E}">
        <p14:creationId xmlns:p14="http://schemas.microsoft.com/office/powerpoint/2010/main" val="912074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1101725" y="681038"/>
            <a:ext cx="4679950" cy="3509962"/>
          </a:xfrm>
          <a:ln/>
        </p:spPr>
      </p:sp>
      <p:sp>
        <p:nvSpPr>
          <p:cNvPr id="18436" name="Rectangle 3"/>
          <p:cNvSpPr>
            <a:spLocks noGrp="1" noChangeArrowheads="1"/>
          </p:cNvSpPr>
          <p:nvPr>
            <p:ph type="body" idx="1"/>
          </p:nvPr>
        </p:nvSpPr>
        <p:spPr>
          <a:xfrm>
            <a:off x="897882" y="4419091"/>
            <a:ext cx="5086050" cy="4195202"/>
          </a:xfrm>
          <a:noFill/>
        </p:spPr>
        <p:txBody>
          <a:bodyPr lIns="93711" tIns="46856" rIns="93711" bIns="46856"/>
          <a:lstStyle/>
          <a:p>
            <a:pPr eaLnBrk="1" hangingPunct="1"/>
            <a:endParaRPr lang="en-US" smtClean="0"/>
          </a:p>
        </p:txBody>
      </p:sp>
    </p:spTree>
    <p:extLst>
      <p:ext uri="{BB962C8B-B14F-4D97-AF65-F5344CB8AC3E}">
        <p14:creationId xmlns:p14="http://schemas.microsoft.com/office/powerpoint/2010/main" val="3030450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Rot="1" noChangeAspect="1" noChangeArrowheads="1" noTextEdit="1"/>
          </p:cNvSpPr>
          <p:nvPr>
            <p:ph type="sldImg"/>
          </p:nvPr>
        </p:nvSpPr>
        <p:spPr>
          <a:xfrm>
            <a:off x="1104900" y="681038"/>
            <a:ext cx="4673600" cy="3505200"/>
          </a:xfrm>
          <a:ln/>
        </p:spPr>
      </p:sp>
      <p:sp>
        <p:nvSpPr>
          <p:cNvPr id="6148" name="Rectangle 3"/>
          <p:cNvSpPr>
            <a:spLocks noGrp="1" noChangeArrowheads="1"/>
          </p:cNvSpPr>
          <p:nvPr>
            <p:ph type="body" idx="1"/>
          </p:nvPr>
        </p:nvSpPr>
        <p:spPr>
          <a:xfrm>
            <a:off x="897882" y="4419091"/>
            <a:ext cx="5086050" cy="4195202"/>
          </a:xfrm>
          <a:noFill/>
        </p:spPr>
        <p:txBody>
          <a:bodyPr/>
          <a:lstStyle/>
          <a:p>
            <a:pPr eaLnBrk="1" hangingPunct="1"/>
            <a:endParaRPr lang="en-US" smtClean="0"/>
          </a:p>
        </p:txBody>
      </p:sp>
    </p:spTree>
    <p:extLst>
      <p:ext uri="{BB962C8B-B14F-4D97-AF65-F5344CB8AC3E}">
        <p14:creationId xmlns:p14="http://schemas.microsoft.com/office/powerpoint/2010/main" val="4047324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1101725" y="681038"/>
            <a:ext cx="4679950" cy="3509962"/>
          </a:xfrm>
          <a:ln/>
        </p:spPr>
      </p:sp>
      <p:sp>
        <p:nvSpPr>
          <p:cNvPr id="18436" name="Rectangle 3"/>
          <p:cNvSpPr>
            <a:spLocks noGrp="1" noChangeArrowheads="1"/>
          </p:cNvSpPr>
          <p:nvPr>
            <p:ph type="body" idx="1"/>
          </p:nvPr>
        </p:nvSpPr>
        <p:spPr>
          <a:xfrm>
            <a:off x="897882" y="4419091"/>
            <a:ext cx="5086050" cy="4195202"/>
          </a:xfrm>
          <a:noFill/>
        </p:spPr>
        <p:txBody>
          <a:bodyPr lIns="93711" tIns="46856" rIns="93711" bIns="46856"/>
          <a:lstStyle/>
          <a:p>
            <a:pPr eaLnBrk="1" hangingPunct="1"/>
            <a:endParaRPr lang="en-US" smtClean="0"/>
          </a:p>
        </p:txBody>
      </p:sp>
    </p:spTree>
    <p:extLst>
      <p:ext uri="{BB962C8B-B14F-4D97-AF65-F5344CB8AC3E}">
        <p14:creationId xmlns:p14="http://schemas.microsoft.com/office/powerpoint/2010/main" val="2904923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1101725" y="681038"/>
            <a:ext cx="4679950" cy="3509962"/>
          </a:xfrm>
          <a:ln/>
        </p:spPr>
      </p:sp>
      <p:sp>
        <p:nvSpPr>
          <p:cNvPr id="18436" name="Rectangle 3"/>
          <p:cNvSpPr>
            <a:spLocks noGrp="1" noChangeArrowheads="1"/>
          </p:cNvSpPr>
          <p:nvPr>
            <p:ph type="body" idx="1"/>
          </p:nvPr>
        </p:nvSpPr>
        <p:spPr>
          <a:xfrm>
            <a:off x="897882" y="4419091"/>
            <a:ext cx="5086050" cy="4195202"/>
          </a:xfrm>
          <a:noFill/>
        </p:spPr>
        <p:txBody>
          <a:bodyPr lIns="93711" tIns="46856" rIns="93711" bIns="46856"/>
          <a:lstStyle/>
          <a:p>
            <a:pPr eaLnBrk="1" hangingPunct="1"/>
            <a:endParaRPr lang="en-US" smtClean="0"/>
          </a:p>
        </p:txBody>
      </p:sp>
    </p:spTree>
    <p:extLst>
      <p:ext uri="{BB962C8B-B14F-4D97-AF65-F5344CB8AC3E}">
        <p14:creationId xmlns:p14="http://schemas.microsoft.com/office/powerpoint/2010/main" val="76216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1101725" y="681038"/>
            <a:ext cx="4679950" cy="3509962"/>
          </a:xfrm>
          <a:ln/>
        </p:spPr>
      </p:sp>
      <p:sp>
        <p:nvSpPr>
          <p:cNvPr id="18436" name="Rectangle 3"/>
          <p:cNvSpPr>
            <a:spLocks noGrp="1" noChangeArrowheads="1"/>
          </p:cNvSpPr>
          <p:nvPr>
            <p:ph type="body" idx="1"/>
          </p:nvPr>
        </p:nvSpPr>
        <p:spPr>
          <a:xfrm>
            <a:off x="897882" y="4419091"/>
            <a:ext cx="5086050" cy="4195202"/>
          </a:xfrm>
          <a:noFill/>
        </p:spPr>
        <p:txBody>
          <a:bodyPr lIns="93711" tIns="46856" rIns="93711" bIns="46856"/>
          <a:lstStyle/>
          <a:p>
            <a:pPr eaLnBrk="1" hangingPunct="1"/>
            <a:endParaRPr lang="en-US" smtClean="0"/>
          </a:p>
        </p:txBody>
      </p:sp>
    </p:spTree>
    <p:extLst>
      <p:ext uri="{BB962C8B-B14F-4D97-AF65-F5344CB8AC3E}">
        <p14:creationId xmlns:p14="http://schemas.microsoft.com/office/powerpoint/2010/main" val="1829105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a:xfrm>
            <a:off x="1104900" y="681038"/>
            <a:ext cx="4673600" cy="3505200"/>
          </a:xfrm>
          <a:ln/>
        </p:spPr>
      </p:sp>
      <p:sp>
        <p:nvSpPr>
          <p:cNvPr id="20484" name="Rectangle 3"/>
          <p:cNvSpPr>
            <a:spLocks noGrp="1" noChangeArrowheads="1"/>
          </p:cNvSpPr>
          <p:nvPr>
            <p:ph type="body" idx="1"/>
          </p:nvPr>
        </p:nvSpPr>
        <p:spPr>
          <a:xfrm>
            <a:off x="897882" y="4419091"/>
            <a:ext cx="5086050" cy="4195202"/>
          </a:xfrm>
          <a:noFill/>
        </p:spPr>
        <p:txBody>
          <a:bodyPr/>
          <a:lstStyle/>
          <a:p>
            <a:pPr eaLnBrk="1" hangingPunct="1"/>
            <a:endParaRPr lang="en-US" smtClean="0"/>
          </a:p>
        </p:txBody>
      </p:sp>
    </p:spTree>
    <p:extLst>
      <p:ext uri="{BB962C8B-B14F-4D97-AF65-F5344CB8AC3E}">
        <p14:creationId xmlns:p14="http://schemas.microsoft.com/office/powerpoint/2010/main" val="240465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xfrm>
            <a:off x="1104900" y="681038"/>
            <a:ext cx="4673600" cy="3505200"/>
          </a:xfrm>
          <a:ln/>
        </p:spPr>
      </p:sp>
      <p:sp>
        <p:nvSpPr>
          <p:cNvPr id="24580" name="Rectangle 3"/>
          <p:cNvSpPr>
            <a:spLocks noGrp="1" noChangeArrowheads="1"/>
          </p:cNvSpPr>
          <p:nvPr>
            <p:ph type="body" idx="1"/>
          </p:nvPr>
        </p:nvSpPr>
        <p:spPr>
          <a:xfrm>
            <a:off x="897882" y="4419091"/>
            <a:ext cx="5086050" cy="4195202"/>
          </a:xfrm>
          <a:noFill/>
        </p:spPr>
        <p:txBody>
          <a:bodyPr/>
          <a:lstStyle/>
          <a:p>
            <a:pPr eaLnBrk="1" hangingPunct="1"/>
            <a:endParaRPr lang="en-US" smtClean="0"/>
          </a:p>
        </p:txBody>
      </p:sp>
    </p:spTree>
    <p:extLst>
      <p:ext uri="{BB962C8B-B14F-4D97-AF65-F5344CB8AC3E}">
        <p14:creationId xmlns:p14="http://schemas.microsoft.com/office/powerpoint/2010/main" val="3823831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Rot="1" noChangeAspect="1" noChangeArrowheads="1" noTextEdit="1"/>
          </p:cNvSpPr>
          <p:nvPr>
            <p:ph type="sldImg"/>
          </p:nvPr>
        </p:nvSpPr>
        <p:spPr>
          <a:xfrm>
            <a:off x="1101725" y="681038"/>
            <a:ext cx="4679950" cy="3509962"/>
          </a:xfrm>
          <a:ln/>
        </p:spPr>
      </p:sp>
      <p:sp>
        <p:nvSpPr>
          <p:cNvPr id="53252" name="Rectangle 3"/>
          <p:cNvSpPr>
            <a:spLocks noGrp="1" noChangeArrowheads="1"/>
          </p:cNvSpPr>
          <p:nvPr>
            <p:ph type="body" idx="1"/>
          </p:nvPr>
        </p:nvSpPr>
        <p:spPr>
          <a:xfrm>
            <a:off x="897882" y="4419091"/>
            <a:ext cx="5086050" cy="4195202"/>
          </a:xfrm>
          <a:noFill/>
        </p:spPr>
        <p:txBody>
          <a:bodyPr lIns="93711" tIns="46856" rIns="93711" bIns="46856"/>
          <a:lstStyle/>
          <a:p>
            <a:pPr eaLnBrk="1" hangingPunct="1"/>
            <a:endParaRPr lang="en-US" smtClean="0"/>
          </a:p>
        </p:txBody>
      </p:sp>
    </p:spTree>
    <p:extLst>
      <p:ext uri="{BB962C8B-B14F-4D97-AF65-F5344CB8AC3E}">
        <p14:creationId xmlns:p14="http://schemas.microsoft.com/office/powerpoint/2010/main" val="3496781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Rot="1" noChangeAspect="1" noChangeArrowheads="1" noTextEdit="1"/>
          </p:cNvSpPr>
          <p:nvPr>
            <p:ph type="sldImg"/>
          </p:nvPr>
        </p:nvSpPr>
        <p:spPr>
          <a:xfrm>
            <a:off x="1101725" y="681038"/>
            <a:ext cx="4679950" cy="3509962"/>
          </a:xfrm>
          <a:ln/>
        </p:spPr>
      </p:sp>
      <p:sp>
        <p:nvSpPr>
          <p:cNvPr id="57348" name="Rectangle 3"/>
          <p:cNvSpPr>
            <a:spLocks noGrp="1" noChangeArrowheads="1"/>
          </p:cNvSpPr>
          <p:nvPr>
            <p:ph type="body" idx="1"/>
          </p:nvPr>
        </p:nvSpPr>
        <p:spPr>
          <a:xfrm>
            <a:off x="897882" y="4419091"/>
            <a:ext cx="5086050" cy="4195202"/>
          </a:xfrm>
          <a:noFill/>
        </p:spPr>
        <p:txBody>
          <a:bodyPr lIns="93711" tIns="46856" rIns="93711" bIns="46856"/>
          <a:lstStyle/>
          <a:p>
            <a:pPr eaLnBrk="1" hangingPunct="1"/>
            <a:endParaRPr lang="en-US" smtClean="0"/>
          </a:p>
        </p:txBody>
      </p:sp>
    </p:spTree>
    <p:extLst>
      <p:ext uri="{BB962C8B-B14F-4D97-AF65-F5344CB8AC3E}">
        <p14:creationId xmlns:p14="http://schemas.microsoft.com/office/powerpoint/2010/main" val="26486067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Rot="1" noChangeAspect="1" noChangeArrowheads="1" noTextEdit="1"/>
          </p:cNvSpPr>
          <p:nvPr>
            <p:ph type="sldImg"/>
          </p:nvPr>
        </p:nvSpPr>
        <p:spPr>
          <a:xfrm>
            <a:off x="1104900" y="681038"/>
            <a:ext cx="4673600" cy="3505200"/>
          </a:xfrm>
          <a:ln/>
        </p:spPr>
      </p:sp>
      <p:sp>
        <p:nvSpPr>
          <p:cNvPr id="69636" name="Rectangle 3"/>
          <p:cNvSpPr>
            <a:spLocks noGrp="1" noChangeArrowheads="1"/>
          </p:cNvSpPr>
          <p:nvPr>
            <p:ph type="body" idx="1"/>
          </p:nvPr>
        </p:nvSpPr>
        <p:spPr>
          <a:xfrm>
            <a:off x="897882" y="4419091"/>
            <a:ext cx="5086050" cy="4195202"/>
          </a:xfrm>
          <a:noFill/>
        </p:spPr>
        <p:txBody>
          <a:bodyPr/>
          <a:lstStyle/>
          <a:p>
            <a:pPr eaLnBrk="1" hangingPunct="1"/>
            <a:endParaRPr lang="en-US" smtClean="0"/>
          </a:p>
        </p:txBody>
      </p:sp>
    </p:spTree>
    <p:extLst>
      <p:ext uri="{BB962C8B-B14F-4D97-AF65-F5344CB8AC3E}">
        <p14:creationId xmlns:p14="http://schemas.microsoft.com/office/powerpoint/2010/main" val="1449212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xfrm>
            <a:off x="1104900" y="681038"/>
            <a:ext cx="4673600" cy="3505200"/>
          </a:xfrm>
          <a:ln/>
        </p:spPr>
      </p:sp>
      <p:sp>
        <p:nvSpPr>
          <p:cNvPr id="71684" name="Rectangle 3"/>
          <p:cNvSpPr>
            <a:spLocks noGrp="1" noChangeArrowheads="1"/>
          </p:cNvSpPr>
          <p:nvPr>
            <p:ph type="body" idx="1"/>
          </p:nvPr>
        </p:nvSpPr>
        <p:spPr>
          <a:xfrm>
            <a:off x="897882" y="4419091"/>
            <a:ext cx="5086050" cy="4195202"/>
          </a:xfrm>
          <a:noFill/>
        </p:spPr>
        <p:txBody>
          <a:bodyPr/>
          <a:lstStyle/>
          <a:p>
            <a:pPr eaLnBrk="1" hangingPunct="1"/>
            <a:endParaRPr lang="en-US" smtClean="0"/>
          </a:p>
        </p:txBody>
      </p:sp>
    </p:spTree>
    <p:extLst>
      <p:ext uri="{BB962C8B-B14F-4D97-AF65-F5344CB8AC3E}">
        <p14:creationId xmlns:p14="http://schemas.microsoft.com/office/powerpoint/2010/main" val="24997113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Rot="1" noChangeAspect="1" noChangeArrowheads="1" noTextEdit="1"/>
          </p:cNvSpPr>
          <p:nvPr>
            <p:ph type="sldImg"/>
          </p:nvPr>
        </p:nvSpPr>
        <p:spPr>
          <a:xfrm>
            <a:off x="1104900" y="681038"/>
            <a:ext cx="4673600" cy="3505200"/>
          </a:xfrm>
          <a:ln/>
        </p:spPr>
      </p:sp>
      <p:sp>
        <p:nvSpPr>
          <p:cNvPr id="73732" name="Rectangle 3"/>
          <p:cNvSpPr>
            <a:spLocks noGrp="1" noChangeArrowheads="1"/>
          </p:cNvSpPr>
          <p:nvPr>
            <p:ph type="body" idx="1"/>
          </p:nvPr>
        </p:nvSpPr>
        <p:spPr>
          <a:xfrm>
            <a:off x="897882" y="4419091"/>
            <a:ext cx="5086050" cy="4195202"/>
          </a:xfrm>
          <a:noFill/>
        </p:spPr>
        <p:txBody>
          <a:bodyPr/>
          <a:lstStyle/>
          <a:p>
            <a:pPr eaLnBrk="1" hangingPunct="1"/>
            <a:endParaRPr lang="en-US" smtClean="0"/>
          </a:p>
        </p:txBody>
      </p:sp>
    </p:spTree>
    <p:extLst>
      <p:ext uri="{BB962C8B-B14F-4D97-AF65-F5344CB8AC3E}">
        <p14:creationId xmlns:p14="http://schemas.microsoft.com/office/powerpoint/2010/main" val="3692610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Rot="1" noChangeAspect="1" noChangeArrowheads="1" noTextEdit="1"/>
          </p:cNvSpPr>
          <p:nvPr>
            <p:ph type="sldImg"/>
          </p:nvPr>
        </p:nvSpPr>
        <p:spPr>
          <a:xfrm>
            <a:off x="1104900" y="681038"/>
            <a:ext cx="4673600" cy="3505200"/>
          </a:xfrm>
          <a:ln/>
        </p:spPr>
      </p:sp>
      <p:sp>
        <p:nvSpPr>
          <p:cNvPr id="10244" name="Rectangle 3"/>
          <p:cNvSpPr>
            <a:spLocks noGrp="1" noChangeArrowheads="1"/>
          </p:cNvSpPr>
          <p:nvPr>
            <p:ph type="body" idx="1"/>
          </p:nvPr>
        </p:nvSpPr>
        <p:spPr>
          <a:xfrm>
            <a:off x="897882" y="4419091"/>
            <a:ext cx="5086050" cy="4195202"/>
          </a:xfrm>
          <a:noFill/>
        </p:spPr>
        <p:txBody>
          <a:bodyPr/>
          <a:lstStyle/>
          <a:p>
            <a:pPr eaLnBrk="1" hangingPunct="1"/>
            <a:r>
              <a:rPr lang="en-US" sz="1200" dirty="0" smtClean="0">
                <a:latin typeface="Times New Roman" panose="02020603050405020304" pitchFamily="18" charset="0"/>
                <a:cs typeface="Times New Roman" panose="02020603050405020304" pitchFamily="18" charset="0"/>
              </a:rPr>
              <a:t>If jump directly</a:t>
            </a:r>
            <a:r>
              <a:rPr lang="en-US" sz="1200" baseline="0" dirty="0" smtClean="0">
                <a:latin typeface="Times New Roman" panose="02020603050405020304" pitchFamily="18" charset="0"/>
                <a:cs typeface="Times New Roman" panose="02020603050405020304" pitchFamily="18" charset="0"/>
              </a:rPr>
              <a:t> to All Thrive Forever, critical mass sees the light (on its own or via Thrive!), embraces it, and behaves accordingly (on its own or via Thrive!).</a:t>
            </a:r>
          </a:p>
          <a:p>
            <a:pPr eaLnBrk="1" hangingPunct="1"/>
            <a:r>
              <a:rPr lang="en-US" sz="1200" baseline="0" dirty="0" smtClean="0">
                <a:latin typeface="Times New Roman" panose="02020603050405020304" pitchFamily="18" charset="0"/>
                <a:cs typeface="Times New Roman" panose="02020603050405020304" pitchFamily="18" charset="0"/>
              </a:rPr>
              <a:t>If jump directly to Thrive! Endeavor, critical mass sees the light, embraces it, joins together in the Endeavor, and achieves All Thrive Forever.</a:t>
            </a:r>
          </a:p>
          <a:p>
            <a:pPr eaLnBrk="1" hangingPunct="1"/>
            <a:r>
              <a:rPr lang="en-US" sz="1200" baseline="0" dirty="0" smtClean="0">
                <a:latin typeface="Times New Roman" panose="02020603050405020304" pitchFamily="18" charset="0"/>
                <a:cs typeface="Times New Roman" panose="02020603050405020304" pitchFamily="18" charset="0"/>
              </a:rPr>
              <a:t>If Viral Spark pushes/pulls to Thrive! Endeavor, critical mass sees the light, embraces it, joins together in the Endeavor, and achieves All Thrive Forever.  Possibly bypasses Thrive! Endeavor.</a:t>
            </a:r>
          </a:p>
          <a:p>
            <a:pPr eaLnBrk="1" hangingPunct="1"/>
            <a:r>
              <a:rPr lang="en-US" sz="1200" baseline="0" dirty="0" smtClean="0">
                <a:latin typeface="Times New Roman" panose="02020603050405020304" pitchFamily="18" charset="0"/>
                <a:cs typeface="Times New Roman" panose="02020603050405020304" pitchFamily="18" charset="0"/>
              </a:rPr>
              <a:t>If new or changed lever/fulcrum moves large and positive, that might improve chances for one of the above scenarios.</a:t>
            </a:r>
          </a:p>
          <a:p>
            <a:pPr eaLnBrk="1" hangingPunct="1"/>
            <a:r>
              <a:rPr lang="en-US" sz="1200" baseline="0" dirty="0" smtClean="0">
                <a:latin typeface="Times New Roman" panose="02020603050405020304" pitchFamily="18" charset="0"/>
                <a:cs typeface="Times New Roman" panose="02020603050405020304" pitchFamily="18" charset="0"/>
              </a:rPr>
              <a:t>&gt; If none of these, need to create more effective Thrive! to bring about one of these scenarios.</a:t>
            </a:r>
          </a:p>
          <a:p>
            <a:pPr eaLnBrk="1" hangingPunct="1"/>
            <a:r>
              <a:rPr lang="en-US" sz="1200" baseline="0" dirty="0" smtClean="0">
                <a:latin typeface="Times New Roman" panose="02020603050405020304" pitchFamily="18" charset="0"/>
                <a:cs typeface="Times New Roman" panose="02020603050405020304" pitchFamily="18" charset="0"/>
              </a:rPr>
              <a:t>No! - If none of these, failed future.  Must not do nothing!</a:t>
            </a:r>
          </a:p>
          <a:p>
            <a:pPr eaLnBrk="1" hangingPunct="1"/>
            <a:r>
              <a:rPr lang="en-US" sz="1200" baseline="0" dirty="0" smtClean="0">
                <a:latin typeface="Times New Roman" panose="02020603050405020304" pitchFamily="18" charset="0"/>
                <a:cs typeface="Times New Roman" panose="02020603050405020304" pitchFamily="18" charset="0"/>
              </a:rPr>
              <a:t>&gt; Not knowing what will work, use everything you can to make “All Thrive Forever” happen.</a:t>
            </a:r>
          </a:p>
          <a:p>
            <a:pPr eaLnBrk="1" hangingPunct="1"/>
            <a:endParaRPr lang="en-US" dirty="0" smtClean="0"/>
          </a:p>
        </p:txBody>
      </p:sp>
    </p:spTree>
    <p:extLst>
      <p:ext uri="{BB962C8B-B14F-4D97-AF65-F5344CB8AC3E}">
        <p14:creationId xmlns:p14="http://schemas.microsoft.com/office/powerpoint/2010/main" val="3270922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Rot="1" noChangeAspect="1" noChangeArrowheads="1" noTextEdit="1"/>
          </p:cNvSpPr>
          <p:nvPr>
            <p:ph type="sldImg"/>
          </p:nvPr>
        </p:nvSpPr>
        <p:spPr>
          <a:xfrm>
            <a:off x="1104900" y="681038"/>
            <a:ext cx="4673600" cy="3505200"/>
          </a:xfrm>
          <a:ln/>
        </p:spPr>
      </p:sp>
      <p:sp>
        <p:nvSpPr>
          <p:cNvPr id="75780" name="Rectangle 3"/>
          <p:cNvSpPr>
            <a:spLocks noGrp="1" noChangeArrowheads="1"/>
          </p:cNvSpPr>
          <p:nvPr>
            <p:ph type="body" idx="1"/>
          </p:nvPr>
        </p:nvSpPr>
        <p:spPr>
          <a:xfrm>
            <a:off x="897882" y="4419091"/>
            <a:ext cx="5086050" cy="4195202"/>
          </a:xfrm>
          <a:noFill/>
        </p:spPr>
        <p:txBody>
          <a:bodyPr/>
          <a:lstStyle/>
          <a:p>
            <a:pPr eaLnBrk="1" hangingPunct="1"/>
            <a:endParaRPr lang="en-US" smtClean="0"/>
          </a:p>
        </p:txBody>
      </p:sp>
    </p:spTree>
    <p:extLst>
      <p:ext uri="{BB962C8B-B14F-4D97-AF65-F5344CB8AC3E}">
        <p14:creationId xmlns:p14="http://schemas.microsoft.com/office/powerpoint/2010/main" val="5436379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Rot="1" noChangeAspect="1" noChangeArrowheads="1" noTextEdit="1"/>
          </p:cNvSpPr>
          <p:nvPr>
            <p:ph type="sldImg"/>
          </p:nvPr>
        </p:nvSpPr>
        <p:spPr>
          <a:xfrm>
            <a:off x="1104900" y="681038"/>
            <a:ext cx="4673600" cy="3505200"/>
          </a:xfrm>
          <a:ln/>
        </p:spPr>
      </p:sp>
      <p:sp>
        <p:nvSpPr>
          <p:cNvPr id="79876" name="Rectangle 3"/>
          <p:cNvSpPr>
            <a:spLocks noGrp="1" noChangeArrowheads="1"/>
          </p:cNvSpPr>
          <p:nvPr>
            <p:ph type="body" idx="1"/>
          </p:nvPr>
        </p:nvSpPr>
        <p:spPr>
          <a:xfrm>
            <a:off x="897882" y="4419091"/>
            <a:ext cx="5086050" cy="4195202"/>
          </a:xfrm>
          <a:noFill/>
        </p:spPr>
        <p:txBody>
          <a:bodyPr/>
          <a:lstStyle/>
          <a:p>
            <a:pPr eaLnBrk="1" hangingPunct="1"/>
            <a:endParaRPr lang="en-US" smtClean="0"/>
          </a:p>
        </p:txBody>
      </p:sp>
    </p:spTree>
    <p:extLst>
      <p:ext uri="{BB962C8B-B14F-4D97-AF65-F5344CB8AC3E}">
        <p14:creationId xmlns:p14="http://schemas.microsoft.com/office/powerpoint/2010/main" val="25209839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noRot="1" noChangeAspect="1" noChangeArrowheads="1" noTextEdit="1"/>
          </p:cNvSpPr>
          <p:nvPr>
            <p:ph type="sldImg"/>
          </p:nvPr>
        </p:nvSpPr>
        <p:spPr>
          <a:xfrm>
            <a:off x="1104900" y="681038"/>
            <a:ext cx="4673600" cy="3505200"/>
          </a:xfrm>
          <a:ln/>
        </p:spPr>
      </p:sp>
      <p:sp>
        <p:nvSpPr>
          <p:cNvPr id="81924" name="Rectangle 3"/>
          <p:cNvSpPr>
            <a:spLocks noGrp="1" noChangeArrowheads="1"/>
          </p:cNvSpPr>
          <p:nvPr>
            <p:ph type="body" idx="1"/>
          </p:nvPr>
        </p:nvSpPr>
        <p:spPr>
          <a:xfrm>
            <a:off x="897882" y="4419091"/>
            <a:ext cx="5086050" cy="4195202"/>
          </a:xfrm>
          <a:noFill/>
        </p:spPr>
        <p:txBody>
          <a:bodyPr/>
          <a:lstStyle/>
          <a:p>
            <a:pPr eaLnBrk="1" hangingPunct="1"/>
            <a:endParaRPr lang="en-US" smtClean="0"/>
          </a:p>
        </p:txBody>
      </p:sp>
    </p:spTree>
    <p:extLst>
      <p:ext uri="{BB962C8B-B14F-4D97-AF65-F5344CB8AC3E}">
        <p14:creationId xmlns:p14="http://schemas.microsoft.com/office/powerpoint/2010/main" val="39028592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Rot="1" noChangeAspect="1" noChangeArrowheads="1" noTextEdit="1"/>
          </p:cNvSpPr>
          <p:nvPr>
            <p:ph type="sldImg"/>
          </p:nvPr>
        </p:nvSpPr>
        <p:spPr>
          <a:xfrm>
            <a:off x="1104900" y="681038"/>
            <a:ext cx="4673600" cy="3505200"/>
          </a:xfrm>
          <a:ln/>
        </p:spPr>
      </p:sp>
      <p:sp>
        <p:nvSpPr>
          <p:cNvPr id="83972" name="Rectangle 3"/>
          <p:cNvSpPr>
            <a:spLocks noGrp="1" noChangeArrowheads="1"/>
          </p:cNvSpPr>
          <p:nvPr>
            <p:ph type="body" idx="1"/>
          </p:nvPr>
        </p:nvSpPr>
        <p:spPr>
          <a:xfrm>
            <a:off x="897882" y="4419091"/>
            <a:ext cx="5086050" cy="4195202"/>
          </a:xfrm>
          <a:noFill/>
        </p:spPr>
        <p:txBody>
          <a:bodyPr/>
          <a:lstStyle/>
          <a:p>
            <a:pPr eaLnBrk="1" hangingPunct="1"/>
            <a:endParaRPr lang="en-US" smtClean="0"/>
          </a:p>
        </p:txBody>
      </p:sp>
    </p:spTree>
    <p:extLst>
      <p:ext uri="{BB962C8B-B14F-4D97-AF65-F5344CB8AC3E}">
        <p14:creationId xmlns:p14="http://schemas.microsoft.com/office/powerpoint/2010/main" val="27537219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2"/>
          <p:cNvSpPr>
            <a:spLocks noGrp="1" noRot="1" noChangeAspect="1" noChangeArrowheads="1" noTextEdit="1"/>
          </p:cNvSpPr>
          <p:nvPr>
            <p:ph type="sldImg"/>
          </p:nvPr>
        </p:nvSpPr>
        <p:spPr>
          <a:xfrm>
            <a:off x="1101725" y="681038"/>
            <a:ext cx="4679950" cy="3509962"/>
          </a:xfrm>
          <a:ln/>
        </p:spPr>
      </p:sp>
      <p:sp>
        <p:nvSpPr>
          <p:cNvPr id="104452" name="Rectangle 3"/>
          <p:cNvSpPr>
            <a:spLocks noGrp="1" noChangeArrowheads="1"/>
          </p:cNvSpPr>
          <p:nvPr>
            <p:ph type="body" idx="1"/>
          </p:nvPr>
        </p:nvSpPr>
        <p:spPr>
          <a:xfrm>
            <a:off x="897882" y="4419091"/>
            <a:ext cx="5086050" cy="4195202"/>
          </a:xfrm>
          <a:noFill/>
        </p:spPr>
        <p:txBody>
          <a:bodyPr lIns="93711" tIns="46856" rIns="93711" bIns="46856"/>
          <a:lstStyle/>
          <a:p>
            <a:pPr eaLnBrk="1" hangingPunct="1"/>
            <a:endParaRPr lang="en-US" smtClean="0"/>
          </a:p>
        </p:txBody>
      </p:sp>
    </p:spTree>
    <p:extLst>
      <p:ext uri="{BB962C8B-B14F-4D97-AF65-F5344CB8AC3E}">
        <p14:creationId xmlns:p14="http://schemas.microsoft.com/office/powerpoint/2010/main" val="28708393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2"/>
          <p:cNvSpPr>
            <a:spLocks noGrp="1" noRot="1" noChangeAspect="1" noChangeArrowheads="1" noTextEdit="1"/>
          </p:cNvSpPr>
          <p:nvPr>
            <p:ph type="sldImg"/>
          </p:nvPr>
        </p:nvSpPr>
        <p:spPr>
          <a:xfrm>
            <a:off x="1101725" y="681038"/>
            <a:ext cx="4679950" cy="3509962"/>
          </a:xfrm>
          <a:ln/>
        </p:spPr>
      </p:sp>
      <p:sp>
        <p:nvSpPr>
          <p:cNvPr id="106500" name="Rectangle 3"/>
          <p:cNvSpPr>
            <a:spLocks noGrp="1" noChangeArrowheads="1"/>
          </p:cNvSpPr>
          <p:nvPr>
            <p:ph type="body" idx="1"/>
          </p:nvPr>
        </p:nvSpPr>
        <p:spPr>
          <a:xfrm>
            <a:off x="897882" y="4419091"/>
            <a:ext cx="5086050" cy="4195202"/>
          </a:xfrm>
          <a:noFill/>
        </p:spPr>
        <p:txBody>
          <a:bodyPr lIns="93711" tIns="46856" rIns="93711" bIns="46856"/>
          <a:lstStyle/>
          <a:p>
            <a:pPr eaLnBrk="1" hangingPunct="1"/>
            <a:endParaRPr lang="en-US" smtClean="0"/>
          </a:p>
        </p:txBody>
      </p:sp>
    </p:spTree>
    <p:extLst>
      <p:ext uri="{BB962C8B-B14F-4D97-AF65-F5344CB8AC3E}">
        <p14:creationId xmlns:p14="http://schemas.microsoft.com/office/powerpoint/2010/main" val="9863952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2"/>
          <p:cNvSpPr>
            <a:spLocks noGrp="1" noRot="1" noChangeAspect="1" noChangeArrowheads="1" noTextEdit="1"/>
          </p:cNvSpPr>
          <p:nvPr>
            <p:ph type="sldImg"/>
          </p:nvPr>
        </p:nvSpPr>
        <p:spPr>
          <a:xfrm>
            <a:off x="1101725" y="681038"/>
            <a:ext cx="4679950" cy="3509962"/>
          </a:xfrm>
          <a:ln/>
        </p:spPr>
      </p:sp>
      <p:sp>
        <p:nvSpPr>
          <p:cNvPr id="112644" name="Rectangle 3"/>
          <p:cNvSpPr>
            <a:spLocks noGrp="1" noChangeArrowheads="1"/>
          </p:cNvSpPr>
          <p:nvPr>
            <p:ph type="body" idx="1"/>
          </p:nvPr>
        </p:nvSpPr>
        <p:spPr>
          <a:xfrm>
            <a:off x="897882" y="4419091"/>
            <a:ext cx="5086050" cy="4195202"/>
          </a:xfrm>
          <a:noFill/>
        </p:spPr>
        <p:txBody>
          <a:bodyPr lIns="93711" tIns="46856" rIns="93711" bIns="46856"/>
          <a:lstStyle/>
          <a:p>
            <a:pPr eaLnBrk="1" hangingPunct="1"/>
            <a:endParaRPr lang="en-US" smtClean="0"/>
          </a:p>
        </p:txBody>
      </p:sp>
    </p:spTree>
    <p:extLst>
      <p:ext uri="{BB962C8B-B14F-4D97-AF65-F5344CB8AC3E}">
        <p14:creationId xmlns:p14="http://schemas.microsoft.com/office/powerpoint/2010/main" val="35019726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2"/>
          <p:cNvSpPr>
            <a:spLocks noGrp="1" noRot="1" noChangeAspect="1" noChangeArrowheads="1" noTextEdit="1"/>
          </p:cNvSpPr>
          <p:nvPr>
            <p:ph type="sldImg"/>
          </p:nvPr>
        </p:nvSpPr>
        <p:spPr>
          <a:xfrm>
            <a:off x="1108075" y="684213"/>
            <a:ext cx="4668838" cy="3502025"/>
          </a:xfrm>
          <a:ln/>
        </p:spPr>
      </p:sp>
      <p:sp>
        <p:nvSpPr>
          <p:cNvPr id="118788" name="Rectangle 3"/>
          <p:cNvSpPr>
            <a:spLocks noGrp="1" noChangeArrowheads="1"/>
          </p:cNvSpPr>
          <p:nvPr>
            <p:ph type="body" idx="1"/>
          </p:nvPr>
        </p:nvSpPr>
        <p:spPr>
          <a:xfrm>
            <a:off x="897882" y="4419091"/>
            <a:ext cx="5086050" cy="4193110"/>
          </a:xfrm>
          <a:noFill/>
        </p:spPr>
        <p:txBody>
          <a:bodyPr/>
          <a:lstStyle/>
          <a:p>
            <a:pPr eaLnBrk="1" hangingPunct="1"/>
            <a:endParaRPr lang="en-US" smtClean="0"/>
          </a:p>
        </p:txBody>
      </p:sp>
    </p:spTree>
    <p:extLst>
      <p:ext uri="{BB962C8B-B14F-4D97-AF65-F5344CB8AC3E}">
        <p14:creationId xmlns:p14="http://schemas.microsoft.com/office/powerpoint/2010/main" val="13331894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2"/>
          <p:cNvSpPr>
            <a:spLocks noGrp="1" noRot="1" noChangeAspect="1" noChangeArrowheads="1" noTextEdit="1"/>
          </p:cNvSpPr>
          <p:nvPr>
            <p:ph type="sldImg"/>
          </p:nvPr>
        </p:nvSpPr>
        <p:spPr>
          <a:xfrm>
            <a:off x="1104900" y="681038"/>
            <a:ext cx="4673600" cy="3505200"/>
          </a:xfrm>
          <a:ln/>
        </p:spPr>
      </p:sp>
      <p:sp>
        <p:nvSpPr>
          <p:cNvPr id="120836" name="Rectangle 3"/>
          <p:cNvSpPr>
            <a:spLocks noGrp="1" noChangeArrowheads="1"/>
          </p:cNvSpPr>
          <p:nvPr>
            <p:ph type="body" idx="1"/>
          </p:nvPr>
        </p:nvSpPr>
        <p:spPr>
          <a:xfrm>
            <a:off x="897882" y="4419091"/>
            <a:ext cx="5086050" cy="4195202"/>
          </a:xfrm>
          <a:noFill/>
        </p:spPr>
        <p:txBody>
          <a:bodyPr/>
          <a:lstStyle/>
          <a:p>
            <a:pPr eaLnBrk="1" hangingPunct="1"/>
            <a:endParaRPr lang="en-US" smtClean="0"/>
          </a:p>
        </p:txBody>
      </p:sp>
    </p:spTree>
    <p:extLst>
      <p:ext uri="{BB962C8B-B14F-4D97-AF65-F5344CB8AC3E}">
        <p14:creationId xmlns:p14="http://schemas.microsoft.com/office/powerpoint/2010/main" val="13218274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2"/>
          <p:cNvSpPr>
            <a:spLocks noGrp="1" noRot="1" noChangeAspect="1" noChangeArrowheads="1" noTextEdit="1"/>
          </p:cNvSpPr>
          <p:nvPr>
            <p:ph type="sldImg"/>
          </p:nvPr>
        </p:nvSpPr>
        <p:spPr>
          <a:xfrm>
            <a:off x="1104900" y="681038"/>
            <a:ext cx="4673600" cy="3505200"/>
          </a:xfrm>
          <a:ln/>
        </p:spPr>
      </p:sp>
      <p:sp>
        <p:nvSpPr>
          <p:cNvPr id="120836" name="Rectangle 3"/>
          <p:cNvSpPr>
            <a:spLocks noGrp="1" noChangeArrowheads="1"/>
          </p:cNvSpPr>
          <p:nvPr>
            <p:ph type="body" idx="1"/>
          </p:nvPr>
        </p:nvSpPr>
        <p:spPr>
          <a:xfrm>
            <a:off x="897882" y="4419091"/>
            <a:ext cx="5086050" cy="4195202"/>
          </a:xfrm>
          <a:noFill/>
        </p:spPr>
        <p:txBody>
          <a:bodyPr/>
          <a:lstStyle/>
          <a:p>
            <a:pPr eaLnBrk="1" hangingPunct="1"/>
            <a:endParaRPr lang="en-US" smtClean="0"/>
          </a:p>
        </p:txBody>
      </p:sp>
    </p:spTree>
    <p:extLst>
      <p:ext uri="{BB962C8B-B14F-4D97-AF65-F5344CB8AC3E}">
        <p14:creationId xmlns:p14="http://schemas.microsoft.com/office/powerpoint/2010/main" val="3400506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Rot="1" noChangeAspect="1" noChangeArrowheads="1" noTextEdit="1"/>
          </p:cNvSpPr>
          <p:nvPr>
            <p:ph type="sldImg"/>
          </p:nvPr>
        </p:nvSpPr>
        <p:spPr>
          <a:xfrm>
            <a:off x="1104900" y="681038"/>
            <a:ext cx="4673600" cy="3505200"/>
          </a:xfrm>
          <a:ln/>
        </p:spPr>
      </p:sp>
      <p:sp>
        <p:nvSpPr>
          <p:cNvPr id="10244" name="Rectangle 3"/>
          <p:cNvSpPr>
            <a:spLocks noGrp="1" noChangeArrowheads="1"/>
          </p:cNvSpPr>
          <p:nvPr>
            <p:ph type="body" idx="1"/>
          </p:nvPr>
        </p:nvSpPr>
        <p:spPr>
          <a:xfrm>
            <a:off x="897882" y="4419091"/>
            <a:ext cx="5086050" cy="4195202"/>
          </a:xfrm>
          <a:noFill/>
        </p:spPr>
        <p:txBody>
          <a:bodyPr/>
          <a:lstStyle/>
          <a:p>
            <a:pPr eaLnBrk="1" hangingPunct="1"/>
            <a:r>
              <a:rPr lang="en-US" sz="1200" dirty="0" smtClean="0">
                <a:latin typeface="Times New Roman" panose="02020603050405020304" pitchFamily="18" charset="0"/>
                <a:cs typeface="Times New Roman" panose="02020603050405020304" pitchFamily="18" charset="0"/>
              </a:rPr>
              <a:t>If jump directly</a:t>
            </a:r>
            <a:r>
              <a:rPr lang="en-US" sz="1200" baseline="0" dirty="0" smtClean="0">
                <a:latin typeface="Times New Roman" panose="02020603050405020304" pitchFamily="18" charset="0"/>
                <a:cs typeface="Times New Roman" panose="02020603050405020304" pitchFamily="18" charset="0"/>
              </a:rPr>
              <a:t> to All Thrive Forever, critical mass sees the light (on its own or via Thrive!), embraces it, and behaves accordingly (on its own or via Thrive!).</a:t>
            </a:r>
          </a:p>
          <a:p>
            <a:pPr eaLnBrk="1" hangingPunct="1"/>
            <a:r>
              <a:rPr lang="en-US" sz="1200" baseline="0" dirty="0" smtClean="0">
                <a:latin typeface="Times New Roman" panose="02020603050405020304" pitchFamily="18" charset="0"/>
                <a:cs typeface="Times New Roman" panose="02020603050405020304" pitchFamily="18" charset="0"/>
              </a:rPr>
              <a:t>If jump directly to Thrive! Endeavor, critical mass sees the light, embraces it, joins together in the Endeavor, and achieves All Thrive Forever.</a:t>
            </a:r>
          </a:p>
          <a:p>
            <a:pPr eaLnBrk="1" hangingPunct="1"/>
            <a:r>
              <a:rPr lang="en-US" sz="1200" baseline="0" dirty="0" smtClean="0">
                <a:latin typeface="Times New Roman" panose="02020603050405020304" pitchFamily="18" charset="0"/>
                <a:cs typeface="Times New Roman" panose="02020603050405020304" pitchFamily="18" charset="0"/>
              </a:rPr>
              <a:t>If Viral Spark pushes/pulls to Thrive! Endeavor, critical mass sees the light, embraces it, joins together in the Endeavor, and achieves All Thrive Forever.  Possibly bypasses Thrive! Endeavor.</a:t>
            </a:r>
          </a:p>
          <a:p>
            <a:pPr eaLnBrk="1" hangingPunct="1"/>
            <a:r>
              <a:rPr lang="en-US" sz="1200" baseline="0" dirty="0" smtClean="0">
                <a:latin typeface="Times New Roman" panose="02020603050405020304" pitchFamily="18" charset="0"/>
                <a:cs typeface="Times New Roman" panose="02020603050405020304" pitchFamily="18" charset="0"/>
              </a:rPr>
              <a:t>If new or changed lever/fulcrum moves large and positive, that might improve chances for one of the above scenarios.</a:t>
            </a:r>
          </a:p>
          <a:p>
            <a:pPr eaLnBrk="1" hangingPunct="1"/>
            <a:r>
              <a:rPr lang="en-US" sz="1200" baseline="0" dirty="0" smtClean="0">
                <a:latin typeface="Times New Roman" panose="02020603050405020304" pitchFamily="18" charset="0"/>
                <a:cs typeface="Times New Roman" panose="02020603050405020304" pitchFamily="18" charset="0"/>
              </a:rPr>
              <a:t>&gt; If none of these, need to create more effective Thrive! to bring about one of these scenarios.</a:t>
            </a:r>
          </a:p>
          <a:p>
            <a:pPr eaLnBrk="1" hangingPunct="1"/>
            <a:r>
              <a:rPr lang="en-US" sz="1200" baseline="0" dirty="0" smtClean="0">
                <a:latin typeface="Times New Roman" panose="02020603050405020304" pitchFamily="18" charset="0"/>
                <a:cs typeface="Times New Roman" panose="02020603050405020304" pitchFamily="18" charset="0"/>
              </a:rPr>
              <a:t>No! - If none of these, failed future.  Must not do nothing!</a:t>
            </a:r>
          </a:p>
          <a:p>
            <a:pPr eaLnBrk="1" hangingPunct="1"/>
            <a:r>
              <a:rPr lang="en-US" sz="1200" baseline="0" dirty="0" smtClean="0">
                <a:latin typeface="Times New Roman" panose="02020603050405020304" pitchFamily="18" charset="0"/>
                <a:cs typeface="Times New Roman" panose="02020603050405020304" pitchFamily="18" charset="0"/>
              </a:rPr>
              <a:t>&gt; Not knowing what will work, use everything you can to make “All Thrive Forever” happen.</a:t>
            </a:r>
          </a:p>
          <a:p>
            <a:pPr eaLnBrk="1" hangingPunct="1"/>
            <a:endParaRPr lang="en-US" dirty="0" smtClean="0"/>
          </a:p>
        </p:txBody>
      </p:sp>
    </p:spTree>
    <p:extLst>
      <p:ext uri="{BB962C8B-B14F-4D97-AF65-F5344CB8AC3E}">
        <p14:creationId xmlns:p14="http://schemas.microsoft.com/office/powerpoint/2010/main" val="36700398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2"/>
          <p:cNvSpPr>
            <a:spLocks noGrp="1" noRot="1" noChangeAspect="1" noChangeArrowheads="1" noTextEdit="1"/>
          </p:cNvSpPr>
          <p:nvPr>
            <p:ph type="sldImg"/>
          </p:nvPr>
        </p:nvSpPr>
        <p:spPr>
          <a:xfrm>
            <a:off x="1104900" y="681038"/>
            <a:ext cx="4673600" cy="3505200"/>
          </a:xfrm>
          <a:ln/>
        </p:spPr>
      </p:sp>
      <p:sp>
        <p:nvSpPr>
          <p:cNvPr id="122884" name="Rectangle 3"/>
          <p:cNvSpPr>
            <a:spLocks noGrp="1" noChangeArrowheads="1"/>
          </p:cNvSpPr>
          <p:nvPr>
            <p:ph type="body" idx="1"/>
          </p:nvPr>
        </p:nvSpPr>
        <p:spPr>
          <a:xfrm>
            <a:off x="897882" y="4419091"/>
            <a:ext cx="5086050" cy="4195202"/>
          </a:xfrm>
          <a:noFill/>
        </p:spPr>
        <p:txBody>
          <a:bodyPr/>
          <a:lstStyle/>
          <a:p>
            <a:pPr eaLnBrk="1" hangingPunct="1"/>
            <a:endParaRPr lang="en-US" smtClean="0"/>
          </a:p>
        </p:txBody>
      </p:sp>
    </p:spTree>
    <p:extLst>
      <p:ext uri="{BB962C8B-B14F-4D97-AF65-F5344CB8AC3E}">
        <p14:creationId xmlns:p14="http://schemas.microsoft.com/office/powerpoint/2010/main" val="31837343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2"/>
          <p:cNvSpPr>
            <a:spLocks noGrp="1" noRot="1" noChangeAspect="1" noChangeArrowheads="1" noTextEdit="1"/>
          </p:cNvSpPr>
          <p:nvPr>
            <p:ph type="sldImg"/>
          </p:nvPr>
        </p:nvSpPr>
        <p:spPr>
          <a:xfrm>
            <a:off x="1104900" y="681038"/>
            <a:ext cx="4673600" cy="3505200"/>
          </a:xfrm>
          <a:ln/>
        </p:spPr>
      </p:sp>
      <p:sp>
        <p:nvSpPr>
          <p:cNvPr id="122884" name="Rectangle 3"/>
          <p:cNvSpPr>
            <a:spLocks noGrp="1" noChangeArrowheads="1"/>
          </p:cNvSpPr>
          <p:nvPr>
            <p:ph type="body" idx="1"/>
          </p:nvPr>
        </p:nvSpPr>
        <p:spPr>
          <a:xfrm>
            <a:off x="897882" y="4419091"/>
            <a:ext cx="5086050" cy="4195202"/>
          </a:xfrm>
          <a:noFill/>
        </p:spPr>
        <p:txBody>
          <a:bodyPr/>
          <a:lstStyle/>
          <a:p>
            <a:pPr eaLnBrk="1" hangingPunct="1"/>
            <a:endParaRPr lang="en-US" smtClean="0"/>
          </a:p>
        </p:txBody>
      </p:sp>
    </p:spTree>
    <p:extLst>
      <p:ext uri="{BB962C8B-B14F-4D97-AF65-F5344CB8AC3E}">
        <p14:creationId xmlns:p14="http://schemas.microsoft.com/office/powerpoint/2010/main" val="6509938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2"/>
          <p:cNvSpPr>
            <a:spLocks noGrp="1" noRot="1" noChangeAspect="1" noChangeArrowheads="1" noTextEdit="1"/>
          </p:cNvSpPr>
          <p:nvPr>
            <p:ph type="sldImg"/>
          </p:nvPr>
        </p:nvSpPr>
        <p:spPr>
          <a:xfrm>
            <a:off x="1104900" y="681038"/>
            <a:ext cx="4673600" cy="3505200"/>
          </a:xfrm>
          <a:ln/>
        </p:spPr>
      </p:sp>
      <p:sp>
        <p:nvSpPr>
          <p:cNvPr id="122884" name="Rectangle 3"/>
          <p:cNvSpPr>
            <a:spLocks noGrp="1" noChangeArrowheads="1"/>
          </p:cNvSpPr>
          <p:nvPr>
            <p:ph type="body" idx="1"/>
          </p:nvPr>
        </p:nvSpPr>
        <p:spPr>
          <a:xfrm>
            <a:off x="897882" y="4419091"/>
            <a:ext cx="5086050" cy="4195202"/>
          </a:xfrm>
          <a:noFill/>
        </p:spPr>
        <p:txBody>
          <a:bodyPr/>
          <a:lstStyle/>
          <a:p>
            <a:pPr eaLnBrk="1" hangingPunct="1"/>
            <a:endParaRPr lang="en-US" smtClean="0"/>
          </a:p>
        </p:txBody>
      </p:sp>
    </p:spTree>
    <p:extLst>
      <p:ext uri="{BB962C8B-B14F-4D97-AF65-F5344CB8AC3E}">
        <p14:creationId xmlns:p14="http://schemas.microsoft.com/office/powerpoint/2010/main" val="1775240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2"/>
          <p:cNvSpPr>
            <a:spLocks noGrp="1" noRot="1" noChangeAspect="1" noChangeArrowheads="1" noTextEdit="1"/>
          </p:cNvSpPr>
          <p:nvPr>
            <p:ph type="sldImg"/>
          </p:nvPr>
        </p:nvSpPr>
        <p:spPr>
          <a:xfrm>
            <a:off x="1104900" y="681038"/>
            <a:ext cx="4673600" cy="3505200"/>
          </a:xfrm>
          <a:ln/>
        </p:spPr>
      </p:sp>
      <p:sp>
        <p:nvSpPr>
          <p:cNvPr id="122884" name="Rectangle 3"/>
          <p:cNvSpPr>
            <a:spLocks noGrp="1" noChangeArrowheads="1"/>
          </p:cNvSpPr>
          <p:nvPr>
            <p:ph type="body" idx="1"/>
          </p:nvPr>
        </p:nvSpPr>
        <p:spPr>
          <a:xfrm>
            <a:off x="897882" y="4419091"/>
            <a:ext cx="5086050" cy="4195202"/>
          </a:xfrm>
          <a:noFill/>
        </p:spPr>
        <p:txBody>
          <a:bodyPr/>
          <a:lstStyle/>
          <a:p>
            <a:pPr eaLnBrk="1" hangingPunct="1"/>
            <a:endParaRPr lang="en-US" smtClean="0"/>
          </a:p>
        </p:txBody>
      </p:sp>
    </p:spTree>
    <p:extLst>
      <p:ext uri="{BB962C8B-B14F-4D97-AF65-F5344CB8AC3E}">
        <p14:creationId xmlns:p14="http://schemas.microsoft.com/office/powerpoint/2010/main" val="2612987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2"/>
          <p:cNvSpPr>
            <a:spLocks noGrp="1" noRot="1" noChangeAspect="1" noChangeArrowheads="1" noTextEdit="1"/>
          </p:cNvSpPr>
          <p:nvPr>
            <p:ph type="sldImg"/>
          </p:nvPr>
        </p:nvSpPr>
        <p:spPr>
          <a:xfrm>
            <a:off x="1104900" y="681038"/>
            <a:ext cx="4673600" cy="3505200"/>
          </a:xfrm>
          <a:ln/>
        </p:spPr>
      </p:sp>
      <p:sp>
        <p:nvSpPr>
          <p:cNvPr id="120836" name="Rectangle 3"/>
          <p:cNvSpPr>
            <a:spLocks noGrp="1" noChangeArrowheads="1"/>
          </p:cNvSpPr>
          <p:nvPr>
            <p:ph type="body" idx="1"/>
          </p:nvPr>
        </p:nvSpPr>
        <p:spPr>
          <a:xfrm>
            <a:off x="897882" y="4419091"/>
            <a:ext cx="5086050" cy="4195202"/>
          </a:xfrm>
          <a:noFill/>
        </p:spPr>
        <p:txBody>
          <a:bodyPr/>
          <a:lstStyle/>
          <a:p>
            <a:pPr eaLnBrk="1" hangingPunct="1"/>
            <a:endParaRPr lang="en-US" smtClean="0"/>
          </a:p>
        </p:txBody>
      </p:sp>
    </p:spTree>
    <p:extLst>
      <p:ext uri="{BB962C8B-B14F-4D97-AF65-F5344CB8AC3E}">
        <p14:creationId xmlns:p14="http://schemas.microsoft.com/office/powerpoint/2010/main" val="3983365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2"/>
          <p:cNvSpPr>
            <a:spLocks noGrp="1" noRot="1" noChangeAspect="1" noChangeArrowheads="1" noTextEdit="1"/>
          </p:cNvSpPr>
          <p:nvPr>
            <p:ph type="sldImg"/>
          </p:nvPr>
        </p:nvSpPr>
        <p:spPr>
          <a:xfrm>
            <a:off x="1104900" y="681038"/>
            <a:ext cx="4673600" cy="3505200"/>
          </a:xfrm>
          <a:ln/>
        </p:spPr>
      </p:sp>
      <p:sp>
        <p:nvSpPr>
          <p:cNvPr id="120836" name="Rectangle 3"/>
          <p:cNvSpPr>
            <a:spLocks noGrp="1" noChangeArrowheads="1"/>
          </p:cNvSpPr>
          <p:nvPr>
            <p:ph type="body" idx="1"/>
          </p:nvPr>
        </p:nvSpPr>
        <p:spPr>
          <a:xfrm>
            <a:off x="897882" y="4419091"/>
            <a:ext cx="5086050" cy="4195202"/>
          </a:xfrm>
          <a:noFill/>
        </p:spPr>
        <p:txBody>
          <a:bodyPr/>
          <a:lstStyle/>
          <a:p>
            <a:pPr eaLnBrk="1" hangingPunct="1"/>
            <a:endParaRPr lang="en-US" smtClean="0"/>
          </a:p>
        </p:txBody>
      </p:sp>
    </p:spTree>
    <p:extLst>
      <p:ext uri="{BB962C8B-B14F-4D97-AF65-F5344CB8AC3E}">
        <p14:creationId xmlns:p14="http://schemas.microsoft.com/office/powerpoint/2010/main" val="23354802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2"/>
          <p:cNvSpPr>
            <a:spLocks noGrp="1" noRot="1" noChangeAspect="1" noChangeArrowheads="1" noTextEdit="1"/>
          </p:cNvSpPr>
          <p:nvPr>
            <p:ph type="sldImg"/>
          </p:nvPr>
        </p:nvSpPr>
        <p:spPr>
          <a:xfrm>
            <a:off x="1104900" y="681038"/>
            <a:ext cx="4673600" cy="3505200"/>
          </a:xfrm>
          <a:ln/>
        </p:spPr>
      </p:sp>
      <p:sp>
        <p:nvSpPr>
          <p:cNvPr id="120836" name="Rectangle 3"/>
          <p:cNvSpPr>
            <a:spLocks noGrp="1" noChangeArrowheads="1"/>
          </p:cNvSpPr>
          <p:nvPr>
            <p:ph type="body" idx="1"/>
          </p:nvPr>
        </p:nvSpPr>
        <p:spPr>
          <a:xfrm>
            <a:off x="897882" y="4419091"/>
            <a:ext cx="5086050" cy="4195202"/>
          </a:xfrm>
          <a:noFill/>
        </p:spPr>
        <p:txBody>
          <a:bodyPr/>
          <a:lstStyle/>
          <a:p>
            <a:pPr eaLnBrk="1" hangingPunct="1"/>
            <a:endParaRPr lang="en-US" smtClean="0"/>
          </a:p>
        </p:txBody>
      </p:sp>
    </p:spTree>
    <p:extLst>
      <p:ext uri="{BB962C8B-B14F-4D97-AF65-F5344CB8AC3E}">
        <p14:creationId xmlns:p14="http://schemas.microsoft.com/office/powerpoint/2010/main" val="7751880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2"/>
          <p:cNvSpPr>
            <a:spLocks noGrp="1" noRot="1" noChangeAspect="1" noChangeArrowheads="1" noTextEdit="1"/>
          </p:cNvSpPr>
          <p:nvPr>
            <p:ph type="sldImg"/>
          </p:nvPr>
        </p:nvSpPr>
        <p:spPr>
          <a:xfrm>
            <a:off x="1104900" y="681038"/>
            <a:ext cx="4673600" cy="3505200"/>
          </a:xfrm>
          <a:ln/>
        </p:spPr>
      </p:sp>
      <p:sp>
        <p:nvSpPr>
          <p:cNvPr id="120836" name="Rectangle 3"/>
          <p:cNvSpPr>
            <a:spLocks noGrp="1" noChangeArrowheads="1"/>
          </p:cNvSpPr>
          <p:nvPr>
            <p:ph type="body" idx="1"/>
          </p:nvPr>
        </p:nvSpPr>
        <p:spPr>
          <a:xfrm>
            <a:off x="897882" y="4419091"/>
            <a:ext cx="5086050" cy="4195202"/>
          </a:xfrm>
          <a:noFill/>
        </p:spPr>
        <p:txBody>
          <a:bodyPr/>
          <a:lstStyle/>
          <a:p>
            <a:pPr eaLnBrk="1" hangingPunct="1"/>
            <a:endParaRPr lang="en-US" smtClean="0"/>
          </a:p>
        </p:txBody>
      </p:sp>
    </p:spTree>
    <p:extLst>
      <p:ext uri="{BB962C8B-B14F-4D97-AF65-F5344CB8AC3E}">
        <p14:creationId xmlns:p14="http://schemas.microsoft.com/office/powerpoint/2010/main" val="11809191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2"/>
          <p:cNvSpPr>
            <a:spLocks noGrp="1" noRot="1" noChangeAspect="1" noChangeArrowheads="1" noTextEdit="1"/>
          </p:cNvSpPr>
          <p:nvPr>
            <p:ph type="sldImg"/>
          </p:nvPr>
        </p:nvSpPr>
        <p:spPr>
          <a:xfrm>
            <a:off x="1104900" y="681038"/>
            <a:ext cx="4673600" cy="3505200"/>
          </a:xfrm>
          <a:ln/>
        </p:spPr>
      </p:sp>
      <p:sp>
        <p:nvSpPr>
          <p:cNvPr id="120836" name="Rectangle 3"/>
          <p:cNvSpPr>
            <a:spLocks noGrp="1" noChangeArrowheads="1"/>
          </p:cNvSpPr>
          <p:nvPr>
            <p:ph type="body" idx="1"/>
          </p:nvPr>
        </p:nvSpPr>
        <p:spPr>
          <a:xfrm>
            <a:off x="897882" y="4419091"/>
            <a:ext cx="5086050" cy="4195202"/>
          </a:xfrm>
          <a:noFill/>
        </p:spPr>
        <p:txBody>
          <a:bodyPr/>
          <a:lstStyle/>
          <a:p>
            <a:pPr eaLnBrk="1" hangingPunct="1"/>
            <a:endParaRPr lang="en-US" smtClean="0"/>
          </a:p>
        </p:txBody>
      </p:sp>
    </p:spTree>
    <p:extLst>
      <p:ext uri="{BB962C8B-B14F-4D97-AF65-F5344CB8AC3E}">
        <p14:creationId xmlns:p14="http://schemas.microsoft.com/office/powerpoint/2010/main" val="25776890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2"/>
          <p:cNvSpPr>
            <a:spLocks noGrp="1" noRot="1" noChangeAspect="1" noChangeArrowheads="1" noTextEdit="1"/>
          </p:cNvSpPr>
          <p:nvPr>
            <p:ph type="sldImg"/>
          </p:nvPr>
        </p:nvSpPr>
        <p:spPr>
          <a:xfrm>
            <a:off x="1104900" y="681038"/>
            <a:ext cx="4673600" cy="3505200"/>
          </a:xfrm>
          <a:ln/>
        </p:spPr>
      </p:sp>
      <p:sp>
        <p:nvSpPr>
          <p:cNvPr id="122884" name="Rectangle 3"/>
          <p:cNvSpPr>
            <a:spLocks noGrp="1" noChangeArrowheads="1"/>
          </p:cNvSpPr>
          <p:nvPr>
            <p:ph type="body" idx="1"/>
          </p:nvPr>
        </p:nvSpPr>
        <p:spPr>
          <a:xfrm>
            <a:off x="897882" y="4419091"/>
            <a:ext cx="5086050" cy="4195202"/>
          </a:xfrm>
          <a:noFill/>
        </p:spPr>
        <p:txBody>
          <a:bodyPr/>
          <a:lstStyle/>
          <a:p>
            <a:pPr eaLnBrk="1" hangingPunct="1"/>
            <a:endParaRPr lang="en-US" smtClean="0"/>
          </a:p>
        </p:txBody>
      </p:sp>
    </p:spTree>
    <p:extLst>
      <p:ext uri="{BB962C8B-B14F-4D97-AF65-F5344CB8AC3E}">
        <p14:creationId xmlns:p14="http://schemas.microsoft.com/office/powerpoint/2010/main" val="4150868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2"/>
          <p:cNvSpPr>
            <a:spLocks noGrp="1" noRot="1" noChangeAspect="1" noChangeArrowheads="1" noTextEdit="1"/>
          </p:cNvSpPr>
          <p:nvPr>
            <p:ph type="sldImg"/>
          </p:nvPr>
        </p:nvSpPr>
        <p:spPr>
          <a:xfrm>
            <a:off x="1101725" y="681038"/>
            <a:ext cx="4679950" cy="3509962"/>
          </a:xfrm>
          <a:ln/>
        </p:spPr>
      </p:sp>
      <p:sp>
        <p:nvSpPr>
          <p:cNvPr id="114692" name="Rectangle 3"/>
          <p:cNvSpPr>
            <a:spLocks noGrp="1" noChangeArrowheads="1"/>
          </p:cNvSpPr>
          <p:nvPr>
            <p:ph type="body" idx="1"/>
          </p:nvPr>
        </p:nvSpPr>
        <p:spPr>
          <a:xfrm>
            <a:off x="897882" y="4419091"/>
            <a:ext cx="5086050" cy="4195202"/>
          </a:xfrm>
          <a:noFill/>
        </p:spPr>
        <p:txBody>
          <a:bodyPr lIns="93711" tIns="46856" rIns="93711" bIns="46856"/>
          <a:lstStyle/>
          <a:p>
            <a:pPr eaLnBrk="1" hangingPunct="1"/>
            <a:endParaRPr lang="en-US" smtClean="0"/>
          </a:p>
        </p:txBody>
      </p:sp>
    </p:spTree>
    <p:extLst>
      <p:ext uri="{BB962C8B-B14F-4D97-AF65-F5344CB8AC3E}">
        <p14:creationId xmlns:p14="http://schemas.microsoft.com/office/powerpoint/2010/main" val="29150109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2"/>
          <p:cNvSpPr>
            <a:spLocks noGrp="1" noRot="1" noChangeAspect="1" noChangeArrowheads="1" noTextEdit="1"/>
          </p:cNvSpPr>
          <p:nvPr>
            <p:ph type="sldImg"/>
          </p:nvPr>
        </p:nvSpPr>
        <p:spPr>
          <a:xfrm>
            <a:off x="1104900" y="681038"/>
            <a:ext cx="4673600" cy="3505200"/>
          </a:xfrm>
          <a:ln/>
        </p:spPr>
      </p:sp>
      <p:sp>
        <p:nvSpPr>
          <p:cNvPr id="124932" name="Rectangle 3"/>
          <p:cNvSpPr>
            <a:spLocks noGrp="1" noChangeArrowheads="1"/>
          </p:cNvSpPr>
          <p:nvPr>
            <p:ph type="body" idx="1"/>
          </p:nvPr>
        </p:nvSpPr>
        <p:spPr>
          <a:xfrm>
            <a:off x="897882" y="4419091"/>
            <a:ext cx="5086050" cy="4195202"/>
          </a:xfrm>
          <a:noFill/>
        </p:spPr>
        <p:txBody>
          <a:bodyPr/>
          <a:lstStyle/>
          <a:p>
            <a:pPr eaLnBrk="1" hangingPunct="1"/>
            <a:endParaRPr lang="en-US" smtClean="0"/>
          </a:p>
        </p:txBody>
      </p:sp>
    </p:spTree>
    <p:extLst>
      <p:ext uri="{BB962C8B-B14F-4D97-AF65-F5344CB8AC3E}">
        <p14:creationId xmlns:p14="http://schemas.microsoft.com/office/powerpoint/2010/main" val="22930056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2"/>
          <p:cNvSpPr>
            <a:spLocks noGrp="1" noRot="1" noChangeAspect="1" noChangeArrowheads="1" noTextEdit="1"/>
          </p:cNvSpPr>
          <p:nvPr>
            <p:ph type="sldImg"/>
          </p:nvPr>
        </p:nvSpPr>
        <p:spPr>
          <a:xfrm>
            <a:off x="1104900" y="681038"/>
            <a:ext cx="4673600" cy="3505200"/>
          </a:xfrm>
          <a:ln/>
        </p:spPr>
      </p:sp>
      <p:sp>
        <p:nvSpPr>
          <p:cNvPr id="126980" name="Rectangle 3"/>
          <p:cNvSpPr>
            <a:spLocks noGrp="1" noChangeArrowheads="1"/>
          </p:cNvSpPr>
          <p:nvPr>
            <p:ph type="body" idx="1"/>
          </p:nvPr>
        </p:nvSpPr>
        <p:spPr>
          <a:xfrm>
            <a:off x="897882" y="4419091"/>
            <a:ext cx="5086050" cy="4195202"/>
          </a:xfrm>
          <a:noFill/>
        </p:spPr>
        <p:txBody>
          <a:bodyPr/>
          <a:lstStyle/>
          <a:p>
            <a:pPr eaLnBrk="1" hangingPunct="1"/>
            <a:endParaRPr lang="en-US" smtClean="0"/>
          </a:p>
        </p:txBody>
      </p:sp>
    </p:spTree>
    <p:extLst>
      <p:ext uri="{BB962C8B-B14F-4D97-AF65-F5344CB8AC3E}">
        <p14:creationId xmlns:p14="http://schemas.microsoft.com/office/powerpoint/2010/main" val="24854629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2"/>
          <p:cNvSpPr>
            <a:spLocks noGrp="1" noRot="1" noChangeAspect="1" noChangeArrowheads="1" noTextEdit="1"/>
          </p:cNvSpPr>
          <p:nvPr>
            <p:ph type="sldImg"/>
          </p:nvPr>
        </p:nvSpPr>
        <p:spPr>
          <a:xfrm>
            <a:off x="1104900" y="681038"/>
            <a:ext cx="4673600" cy="3505200"/>
          </a:xfrm>
          <a:ln/>
        </p:spPr>
      </p:sp>
      <p:sp>
        <p:nvSpPr>
          <p:cNvPr id="129028" name="Rectangle 3"/>
          <p:cNvSpPr>
            <a:spLocks noGrp="1" noChangeArrowheads="1"/>
          </p:cNvSpPr>
          <p:nvPr>
            <p:ph type="body" idx="1"/>
          </p:nvPr>
        </p:nvSpPr>
        <p:spPr>
          <a:xfrm>
            <a:off x="897882" y="4419091"/>
            <a:ext cx="5086050" cy="4195202"/>
          </a:xfrm>
          <a:noFill/>
        </p:spPr>
        <p:txBody>
          <a:bodyPr/>
          <a:lstStyle/>
          <a:p>
            <a:pPr eaLnBrk="1" hangingPunct="1"/>
            <a:endParaRPr lang="en-US" smtClean="0"/>
          </a:p>
        </p:txBody>
      </p:sp>
    </p:spTree>
    <p:extLst>
      <p:ext uri="{BB962C8B-B14F-4D97-AF65-F5344CB8AC3E}">
        <p14:creationId xmlns:p14="http://schemas.microsoft.com/office/powerpoint/2010/main" val="23232110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Grp="1" noRot="1" noChangeAspect="1" noChangeArrowheads="1" noTextEdit="1"/>
          </p:cNvSpPr>
          <p:nvPr>
            <p:ph type="sldImg"/>
          </p:nvPr>
        </p:nvSpPr>
        <p:spPr>
          <a:xfrm>
            <a:off x="1104900" y="684213"/>
            <a:ext cx="4675188" cy="3506787"/>
          </a:xfrm>
          <a:ln/>
        </p:spPr>
      </p:sp>
      <p:sp>
        <p:nvSpPr>
          <p:cNvPr id="131076" name="Rectangle 3"/>
          <p:cNvSpPr>
            <a:spLocks noGrp="1" noChangeArrowheads="1"/>
          </p:cNvSpPr>
          <p:nvPr>
            <p:ph type="body" idx="1"/>
          </p:nvPr>
        </p:nvSpPr>
        <p:spPr>
          <a:xfrm>
            <a:off x="897882" y="4419091"/>
            <a:ext cx="5086050" cy="4193110"/>
          </a:xfrm>
          <a:noFill/>
        </p:spPr>
        <p:txBody>
          <a:bodyPr/>
          <a:lstStyle/>
          <a:p>
            <a:pPr eaLnBrk="1" hangingPunct="1"/>
            <a:endParaRPr lang="en-US" smtClean="0"/>
          </a:p>
        </p:txBody>
      </p:sp>
    </p:spTree>
    <p:extLst>
      <p:ext uri="{BB962C8B-B14F-4D97-AF65-F5344CB8AC3E}">
        <p14:creationId xmlns:p14="http://schemas.microsoft.com/office/powerpoint/2010/main" val="18348856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Grp="1" noRot="1" noChangeAspect="1" noChangeArrowheads="1" noTextEdit="1"/>
          </p:cNvSpPr>
          <p:nvPr>
            <p:ph type="sldImg"/>
          </p:nvPr>
        </p:nvSpPr>
        <p:spPr>
          <a:xfrm>
            <a:off x="1104900" y="684213"/>
            <a:ext cx="4675188" cy="3506787"/>
          </a:xfrm>
          <a:ln/>
        </p:spPr>
      </p:sp>
      <p:sp>
        <p:nvSpPr>
          <p:cNvPr id="133124" name="Rectangle 3"/>
          <p:cNvSpPr>
            <a:spLocks noGrp="1" noChangeArrowheads="1"/>
          </p:cNvSpPr>
          <p:nvPr>
            <p:ph type="body" idx="1"/>
          </p:nvPr>
        </p:nvSpPr>
        <p:spPr>
          <a:xfrm>
            <a:off x="897882" y="4419091"/>
            <a:ext cx="5086050" cy="4193110"/>
          </a:xfrm>
          <a:noFill/>
        </p:spPr>
        <p:txBody>
          <a:bodyPr/>
          <a:lstStyle/>
          <a:p>
            <a:pPr eaLnBrk="1" hangingPunct="1"/>
            <a:endParaRPr lang="en-US" smtClean="0"/>
          </a:p>
        </p:txBody>
      </p:sp>
    </p:spTree>
    <p:extLst>
      <p:ext uri="{BB962C8B-B14F-4D97-AF65-F5344CB8AC3E}">
        <p14:creationId xmlns:p14="http://schemas.microsoft.com/office/powerpoint/2010/main" val="12100986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Grp="1" noRot="1" noChangeAspect="1" noChangeArrowheads="1" noTextEdit="1"/>
          </p:cNvSpPr>
          <p:nvPr>
            <p:ph type="sldImg"/>
          </p:nvPr>
        </p:nvSpPr>
        <p:spPr>
          <a:xfrm>
            <a:off x="1108075" y="684213"/>
            <a:ext cx="4668838" cy="3502025"/>
          </a:xfrm>
          <a:ln/>
        </p:spPr>
      </p:sp>
      <p:sp>
        <p:nvSpPr>
          <p:cNvPr id="137220" name="Rectangle 3"/>
          <p:cNvSpPr>
            <a:spLocks noGrp="1" noChangeArrowheads="1"/>
          </p:cNvSpPr>
          <p:nvPr>
            <p:ph type="body" idx="1"/>
          </p:nvPr>
        </p:nvSpPr>
        <p:spPr>
          <a:xfrm>
            <a:off x="897882" y="4419091"/>
            <a:ext cx="5086050" cy="4193110"/>
          </a:xfrm>
          <a:noFill/>
        </p:spPr>
        <p:txBody>
          <a:bodyPr/>
          <a:lstStyle/>
          <a:p>
            <a:pPr eaLnBrk="1" hangingPunct="1"/>
            <a:endParaRPr lang="en-US" smtClean="0"/>
          </a:p>
        </p:txBody>
      </p:sp>
    </p:spTree>
    <p:extLst>
      <p:ext uri="{BB962C8B-B14F-4D97-AF65-F5344CB8AC3E}">
        <p14:creationId xmlns:p14="http://schemas.microsoft.com/office/powerpoint/2010/main" val="29845455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Grp="1" noRot="1" noChangeAspect="1" noChangeArrowheads="1" noTextEdit="1"/>
          </p:cNvSpPr>
          <p:nvPr>
            <p:ph type="sldImg"/>
          </p:nvPr>
        </p:nvSpPr>
        <p:spPr>
          <a:xfrm>
            <a:off x="1117600" y="696913"/>
            <a:ext cx="4648200" cy="3487737"/>
          </a:xfrm>
          <a:ln/>
        </p:spPr>
      </p:sp>
      <p:sp>
        <p:nvSpPr>
          <p:cNvPr id="13926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522385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2"/>
          <p:cNvSpPr>
            <a:spLocks noGrp="1" noRot="1" noChangeAspect="1" noChangeArrowheads="1" noTextEdit="1"/>
          </p:cNvSpPr>
          <p:nvPr>
            <p:ph type="sldImg"/>
          </p:nvPr>
        </p:nvSpPr>
        <p:spPr>
          <a:xfrm>
            <a:off x="1104900" y="685800"/>
            <a:ext cx="4673600" cy="3505200"/>
          </a:xfrm>
          <a:ln/>
        </p:spPr>
      </p:sp>
      <p:sp>
        <p:nvSpPr>
          <p:cNvPr id="159748" name="Rectangle 3"/>
          <p:cNvSpPr>
            <a:spLocks noGrp="1" noChangeArrowheads="1"/>
          </p:cNvSpPr>
          <p:nvPr>
            <p:ph type="body" idx="1"/>
          </p:nvPr>
        </p:nvSpPr>
        <p:spPr>
          <a:xfrm>
            <a:off x="897882" y="4419095"/>
            <a:ext cx="5086050" cy="4191017"/>
          </a:xfrm>
          <a:noFill/>
        </p:spPr>
        <p:txBody>
          <a:bodyPr/>
          <a:lstStyle/>
          <a:p>
            <a:pPr eaLnBrk="1" hangingPunct="1"/>
            <a:endParaRPr lang="en-US" smtClean="0"/>
          </a:p>
        </p:txBody>
      </p:sp>
    </p:spTree>
    <p:extLst>
      <p:ext uri="{BB962C8B-B14F-4D97-AF65-F5344CB8AC3E}">
        <p14:creationId xmlns:p14="http://schemas.microsoft.com/office/powerpoint/2010/main" val="41280045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2"/>
          <p:cNvSpPr>
            <a:spLocks noGrp="1" noRot="1" noChangeAspect="1" noChangeArrowheads="1" noTextEdit="1"/>
          </p:cNvSpPr>
          <p:nvPr>
            <p:ph type="sldImg"/>
          </p:nvPr>
        </p:nvSpPr>
        <p:spPr>
          <a:xfrm>
            <a:off x="1108075" y="684213"/>
            <a:ext cx="4668838" cy="3502025"/>
          </a:xfrm>
          <a:ln/>
        </p:spPr>
      </p:sp>
      <p:sp>
        <p:nvSpPr>
          <p:cNvPr id="161796" name="Rectangle 3"/>
          <p:cNvSpPr>
            <a:spLocks noGrp="1" noChangeArrowheads="1"/>
          </p:cNvSpPr>
          <p:nvPr>
            <p:ph type="body" idx="1"/>
          </p:nvPr>
        </p:nvSpPr>
        <p:spPr>
          <a:xfrm>
            <a:off x="897882" y="4419091"/>
            <a:ext cx="5086050" cy="4193110"/>
          </a:xfrm>
          <a:noFill/>
        </p:spPr>
        <p:txBody>
          <a:bodyPr/>
          <a:lstStyle/>
          <a:p>
            <a:pPr eaLnBrk="1" hangingPunct="1"/>
            <a:endParaRPr lang="en-US" smtClean="0"/>
          </a:p>
        </p:txBody>
      </p:sp>
    </p:spTree>
    <p:extLst>
      <p:ext uri="{BB962C8B-B14F-4D97-AF65-F5344CB8AC3E}">
        <p14:creationId xmlns:p14="http://schemas.microsoft.com/office/powerpoint/2010/main" val="36575463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2"/>
          <p:cNvSpPr>
            <a:spLocks noGrp="1" noRot="1" noChangeAspect="1" noChangeArrowheads="1" noTextEdit="1"/>
          </p:cNvSpPr>
          <p:nvPr>
            <p:ph type="sldImg"/>
          </p:nvPr>
        </p:nvSpPr>
        <p:spPr>
          <a:xfrm>
            <a:off x="1101725" y="681038"/>
            <a:ext cx="4679950" cy="3509962"/>
          </a:xfrm>
          <a:ln/>
        </p:spPr>
      </p:sp>
      <p:sp>
        <p:nvSpPr>
          <p:cNvPr id="166916" name="Rectangle 3"/>
          <p:cNvSpPr>
            <a:spLocks noGrp="1" noChangeArrowheads="1"/>
          </p:cNvSpPr>
          <p:nvPr>
            <p:ph type="body" idx="1"/>
          </p:nvPr>
        </p:nvSpPr>
        <p:spPr>
          <a:xfrm>
            <a:off x="897882" y="4419091"/>
            <a:ext cx="5086050" cy="4195202"/>
          </a:xfrm>
          <a:noFill/>
        </p:spPr>
        <p:txBody>
          <a:bodyPr lIns="93711" tIns="46856" rIns="93711" bIns="46856"/>
          <a:lstStyle/>
          <a:p>
            <a:pPr eaLnBrk="1" hangingPunct="1"/>
            <a:endParaRPr lang="en-US" smtClean="0"/>
          </a:p>
        </p:txBody>
      </p:sp>
    </p:spTree>
    <p:extLst>
      <p:ext uri="{BB962C8B-B14F-4D97-AF65-F5344CB8AC3E}">
        <p14:creationId xmlns:p14="http://schemas.microsoft.com/office/powerpoint/2010/main" val="3193517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Rot="1" noChangeAspect="1" noChangeArrowheads="1" noTextEdit="1"/>
          </p:cNvSpPr>
          <p:nvPr>
            <p:ph type="sldImg"/>
          </p:nvPr>
        </p:nvSpPr>
        <p:spPr>
          <a:xfrm>
            <a:off x="1104900" y="681038"/>
            <a:ext cx="4673600" cy="3505200"/>
          </a:xfrm>
          <a:ln/>
        </p:spPr>
      </p:sp>
      <p:sp>
        <p:nvSpPr>
          <p:cNvPr id="69636" name="Rectangle 3"/>
          <p:cNvSpPr>
            <a:spLocks noGrp="1" noChangeArrowheads="1"/>
          </p:cNvSpPr>
          <p:nvPr>
            <p:ph type="body" idx="1"/>
          </p:nvPr>
        </p:nvSpPr>
        <p:spPr>
          <a:xfrm>
            <a:off x="897882" y="4419091"/>
            <a:ext cx="5086050" cy="4195202"/>
          </a:xfrm>
          <a:noFill/>
        </p:spPr>
        <p:txBody>
          <a:bodyPr/>
          <a:lstStyle/>
          <a:p>
            <a:pPr eaLnBrk="1" hangingPunct="1"/>
            <a:endParaRPr lang="en-US" smtClean="0"/>
          </a:p>
        </p:txBody>
      </p:sp>
    </p:spTree>
    <p:extLst>
      <p:ext uri="{BB962C8B-B14F-4D97-AF65-F5344CB8AC3E}">
        <p14:creationId xmlns:p14="http://schemas.microsoft.com/office/powerpoint/2010/main" val="32732685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2"/>
          <p:cNvSpPr>
            <a:spLocks noGrp="1" noRot="1" noChangeAspect="1" noChangeArrowheads="1" noTextEdit="1"/>
          </p:cNvSpPr>
          <p:nvPr>
            <p:ph type="sldImg"/>
          </p:nvPr>
        </p:nvSpPr>
        <p:spPr>
          <a:xfrm>
            <a:off x="1101725" y="681038"/>
            <a:ext cx="4679950" cy="3509962"/>
          </a:xfrm>
          <a:ln/>
        </p:spPr>
      </p:sp>
      <p:sp>
        <p:nvSpPr>
          <p:cNvPr id="168964" name="Rectangle 3"/>
          <p:cNvSpPr>
            <a:spLocks noGrp="1" noChangeArrowheads="1"/>
          </p:cNvSpPr>
          <p:nvPr>
            <p:ph type="body" idx="1"/>
          </p:nvPr>
        </p:nvSpPr>
        <p:spPr>
          <a:xfrm>
            <a:off x="897882" y="4419091"/>
            <a:ext cx="5086050" cy="4195202"/>
          </a:xfrm>
          <a:noFill/>
        </p:spPr>
        <p:txBody>
          <a:bodyPr lIns="93711" tIns="46856" rIns="93711" bIns="46856"/>
          <a:lstStyle/>
          <a:p>
            <a:pPr eaLnBrk="1" hangingPunct="1"/>
            <a:endParaRPr lang="en-US" smtClean="0"/>
          </a:p>
        </p:txBody>
      </p:sp>
    </p:spTree>
    <p:extLst>
      <p:ext uri="{BB962C8B-B14F-4D97-AF65-F5344CB8AC3E}">
        <p14:creationId xmlns:p14="http://schemas.microsoft.com/office/powerpoint/2010/main" val="34960943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2"/>
          <p:cNvSpPr>
            <a:spLocks noGrp="1" noRot="1" noChangeAspect="1" noChangeArrowheads="1" noTextEdit="1"/>
          </p:cNvSpPr>
          <p:nvPr>
            <p:ph type="sldImg"/>
          </p:nvPr>
        </p:nvSpPr>
        <p:spPr>
          <a:xfrm>
            <a:off x="1101725" y="681038"/>
            <a:ext cx="4679950" cy="3509962"/>
          </a:xfrm>
          <a:ln/>
        </p:spPr>
      </p:sp>
      <p:sp>
        <p:nvSpPr>
          <p:cNvPr id="171012" name="Rectangle 3"/>
          <p:cNvSpPr>
            <a:spLocks noGrp="1" noChangeArrowheads="1"/>
          </p:cNvSpPr>
          <p:nvPr>
            <p:ph type="body" idx="1"/>
          </p:nvPr>
        </p:nvSpPr>
        <p:spPr>
          <a:xfrm>
            <a:off x="897882" y="4419091"/>
            <a:ext cx="5086050" cy="4195202"/>
          </a:xfrm>
          <a:noFill/>
        </p:spPr>
        <p:txBody>
          <a:bodyPr lIns="93711" tIns="46856" rIns="93711" bIns="46856"/>
          <a:lstStyle/>
          <a:p>
            <a:pPr eaLnBrk="1" hangingPunct="1"/>
            <a:endParaRPr lang="en-US" smtClean="0"/>
          </a:p>
        </p:txBody>
      </p:sp>
    </p:spTree>
    <p:extLst>
      <p:ext uri="{BB962C8B-B14F-4D97-AF65-F5344CB8AC3E}">
        <p14:creationId xmlns:p14="http://schemas.microsoft.com/office/powerpoint/2010/main" val="35517817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2"/>
          <p:cNvSpPr>
            <a:spLocks noGrp="1" noRot="1" noChangeAspect="1" noChangeArrowheads="1" noTextEdit="1"/>
          </p:cNvSpPr>
          <p:nvPr>
            <p:ph type="sldImg"/>
          </p:nvPr>
        </p:nvSpPr>
        <p:spPr>
          <a:xfrm>
            <a:off x="1101725" y="681038"/>
            <a:ext cx="4679950" cy="3509962"/>
          </a:xfrm>
          <a:ln/>
        </p:spPr>
      </p:sp>
      <p:sp>
        <p:nvSpPr>
          <p:cNvPr id="173060" name="Rectangle 3"/>
          <p:cNvSpPr>
            <a:spLocks noGrp="1" noChangeArrowheads="1"/>
          </p:cNvSpPr>
          <p:nvPr>
            <p:ph type="body" idx="1"/>
          </p:nvPr>
        </p:nvSpPr>
        <p:spPr>
          <a:xfrm>
            <a:off x="897882" y="4419091"/>
            <a:ext cx="5086050" cy="4195202"/>
          </a:xfrm>
          <a:noFill/>
        </p:spPr>
        <p:txBody>
          <a:bodyPr lIns="93711" tIns="46856" rIns="93711" bIns="46856"/>
          <a:lstStyle/>
          <a:p>
            <a:pPr eaLnBrk="1" hangingPunct="1"/>
            <a:endParaRPr lang="en-US" smtClean="0"/>
          </a:p>
        </p:txBody>
      </p:sp>
    </p:spTree>
    <p:extLst>
      <p:ext uri="{BB962C8B-B14F-4D97-AF65-F5344CB8AC3E}">
        <p14:creationId xmlns:p14="http://schemas.microsoft.com/office/powerpoint/2010/main" val="36646450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2"/>
          <p:cNvSpPr>
            <a:spLocks noGrp="1" noRot="1" noChangeAspect="1" noChangeArrowheads="1" noTextEdit="1"/>
          </p:cNvSpPr>
          <p:nvPr>
            <p:ph type="sldImg"/>
          </p:nvPr>
        </p:nvSpPr>
        <p:spPr>
          <a:xfrm>
            <a:off x="1104900" y="685800"/>
            <a:ext cx="4673600" cy="3505200"/>
          </a:xfrm>
          <a:ln/>
        </p:spPr>
      </p:sp>
      <p:sp>
        <p:nvSpPr>
          <p:cNvPr id="177156" name="Rectangle 3"/>
          <p:cNvSpPr>
            <a:spLocks noGrp="1" noChangeArrowheads="1"/>
          </p:cNvSpPr>
          <p:nvPr>
            <p:ph type="body" idx="1"/>
          </p:nvPr>
        </p:nvSpPr>
        <p:spPr>
          <a:xfrm>
            <a:off x="897882" y="4419095"/>
            <a:ext cx="5086050" cy="4191017"/>
          </a:xfrm>
          <a:noFill/>
        </p:spPr>
        <p:txBody>
          <a:bodyPr/>
          <a:lstStyle/>
          <a:p>
            <a:pPr eaLnBrk="1" hangingPunct="1"/>
            <a:endParaRPr lang="en-US" smtClean="0"/>
          </a:p>
        </p:txBody>
      </p:sp>
    </p:spTree>
    <p:extLst>
      <p:ext uri="{BB962C8B-B14F-4D97-AF65-F5344CB8AC3E}">
        <p14:creationId xmlns:p14="http://schemas.microsoft.com/office/powerpoint/2010/main" val="529096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2"/>
          <p:cNvSpPr>
            <a:spLocks noGrp="1" noRot="1" noChangeAspect="1" noChangeArrowheads="1" noTextEdit="1"/>
          </p:cNvSpPr>
          <p:nvPr>
            <p:ph type="sldImg"/>
          </p:nvPr>
        </p:nvSpPr>
        <p:spPr>
          <a:xfrm>
            <a:off x="1104900" y="685800"/>
            <a:ext cx="4673600" cy="3505200"/>
          </a:xfrm>
          <a:ln/>
        </p:spPr>
      </p:sp>
      <p:sp>
        <p:nvSpPr>
          <p:cNvPr id="177156" name="Rectangle 3"/>
          <p:cNvSpPr>
            <a:spLocks noGrp="1" noChangeArrowheads="1"/>
          </p:cNvSpPr>
          <p:nvPr>
            <p:ph type="body" idx="1"/>
          </p:nvPr>
        </p:nvSpPr>
        <p:spPr>
          <a:xfrm>
            <a:off x="897882" y="4419095"/>
            <a:ext cx="5086050" cy="4191017"/>
          </a:xfrm>
          <a:noFill/>
        </p:spPr>
        <p:txBody>
          <a:bodyPr/>
          <a:lstStyle/>
          <a:p>
            <a:pPr eaLnBrk="1" hangingPunct="1"/>
            <a:endParaRPr lang="en-US" smtClean="0"/>
          </a:p>
        </p:txBody>
      </p:sp>
    </p:spTree>
    <p:extLst>
      <p:ext uri="{BB962C8B-B14F-4D97-AF65-F5344CB8AC3E}">
        <p14:creationId xmlns:p14="http://schemas.microsoft.com/office/powerpoint/2010/main" val="3352474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2"/>
          <p:cNvSpPr>
            <a:spLocks noGrp="1" noRot="1" noChangeAspect="1" noChangeArrowheads="1" noTextEdit="1"/>
          </p:cNvSpPr>
          <p:nvPr>
            <p:ph type="sldImg"/>
          </p:nvPr>
        </p:nvSpPr>
        <p:spPr>
          <a:xfrm>
            <a:off x="1104900" y="681038"/>
            <a:ext cx="4673600" cy="3505200"/>
          </a:xfrm>
          <a:ln/>
        </p:spPr>
      </p:sp>
      <p:sp>
        <p:nvSpPr>
          <p:cNvPr id="183300" name="Rectangle 3"/>
          <p:cNvSpPr>
            <a:spLocks noGrp="1" noChangeArrowheads="1"/>
          </p:cNvSpPr>
          <p:nvPr>
            <p:ph type="body" idx="1"/>
          </p:nvPr>
        </p:nvSpPr>
        <p:spPr>
          <a:xfrm>
            <a:off x="897882" y="4419091"/>
            <a:ext cx="5086050" cy="4195202"/>
          </a:xfrm>
          <a:noFill/>
        </p:spPr>
        <p:txBody>
          <a:bodyPr/>
          <a:lstStyle/>
          <a:p>
            <a:pPr eaLnBrk="1" hangingPunct="1"/>
            <a:endParaRPr lang="en-US" smtClean="0"/>
          </a:p>
        </p:txBody>
      </p:sp>
    </p:spTree>
    <p:extLst>
      <p:ext uri="{BB962C8B-B14F-4D97-AF65-F5344CB8AC3E}">
        <p14:creationId xmlns:p14="http://schemas.microsoft.com/office/powerpoint/2010/main" val="37833602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2"/>
          <p:cNvSpPr>
            <a:spLocks noGrp="1" noRot="1" noChangeAspect="1" noChangeArrowheads="1" noTextEdit="1"/>
          </p:cNvSpPr>
          <p:nvPr>
            <p:ph type="sldImg"/>
          </p:nvPr>
        </p:nvSpPr>
        <p:spPr>
          <a:xfrm>
            <a:off x="1104900" y="681038"/>
            <a:ext cx="4673600" cy="3505200"/>
          </a:xfrm>
          <a:ln/>
        </p:spPr>
      </p:sp>
      <p:sp>
        <p:nvSpPr>
          <p:cNvPr id="185348" name="Rectangle 3"/>
          <p:cNvSpPr>
            <a:spLocks noGrp="1" noChangeArrowheads="1"/>
          </p:cNvSpPr>
          <p:nvPr>
            <p:ph type="body" idx="1"/>
          </p:nvPr>
        </p:nvSpPr>
        <p:spPr>
          <a:xfrm>
            <a:off x="897882" y="4419091"/>
            <a:ext cx="5086050" cy="4195202"/>
          </a:xfrm>
          <a:noFill/>
        </p:spPr>
        <p:txBody>
          <a:bodyPr/>
          <a:lstStyle/>
          <a:p>
            <a:pPr eaLnBrk="1" hangingPunct="1"/>
            <a:endParaRPr lang="en-US" smtClean="0"/>
          </a:p>
        </p:txBody>
      </p:sp>
    </p:spTree>
    <p:extLst>
      <p:ext uri="{BB962C8B-B14F-4D97-AF65-F5344CB8AC3E}">
        <p14:creationId xmlns:p14="http://schemas.microsoft.com/office/powerpoint/2010/main" val="14253348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2"/>
          <p:cNvSpPr>
            <a:spLocks noGrp="1" noRot="1" noChangeAspect="1" noChangeArrowheads="1" noTextEdit="1"/>
          </p:cNvSpPr>
          <p:nvPr>
            <p:ph type="sldImg"/>
          </p:nvPr>
        </p:nvSpPr>
        <p:spPr>
          <a:xfrm>
            <a:off x="1117600" y="696913"/>
            <a:ext cx="4648200" cy="3487737"/>
          </a:xfrm>
          <a:ln/>
        </p:spPr>
      </p:sp>
      <p:sp>
        <p:nvSpPr>
          <p:cNvPr id="19149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9335707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Rectangle 2"/>
          <p:cNvSpPr>
            <a:spLocks noGrp="1" noRot="1" noChangeAspect="1" noChangeArrowheads="1" noTextEdit="1"/>
          </p:cNvSpPr>
          <p:nvPr>
            <p:ph type="sldImg"/>
          </p:nvPr>
        </p:nvSpPr>
        <p:spPr>
          <a:xfrm>
            <a:off x="1117600" y="696913"/>
            <a:ext cx="4648200" cy="3487737"/>
          </a:xfrm>
          <a:ln/>
        </p:spPr>
      </p:sp>
      <p:sp>
        <p:nvSpPr>
          <p:cNvPr id="20378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5512380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7" name="Rectangle 2"/>
          <p:cNvSpPr>
            <a:spLocks noGrp="1" noRot="1" noChangeAspect="1" noChangeArrowheads="1" noTextEdit="1"/>
          </p:cNvSpPr>
          <p:nvPr>
            <p:ph type="sldImg"/>
          </p:nvPr>
        </p:nvSpPr>
        <p:spPr>
          <a:xfrm>
            <a:off x="1104900" y="685800"/>
            <a:ext cx="4673600" cy="3505200"/>
          </a:xfrm>
          <a:ln/>
        </p:spPr>
      </p:sp>
      <p:sp>
        <p:nvSpPr>
          <p:cNvPr id="205828" name="Rectangle 3"/>
          <p:cNvSpPr>
            <a:spLocks noGrp="1" noChangeArrowheads="1"/>
          </p:cNvSpPr>
          <p:nvPr>
            <p:ph type="body" idx="1"/>
          </p:nvPr>
        </p:nvSpPr>
        <p:spPr>
          <a:xfrm>
            <a:off x="897882" y="4419095"/>
            <a:ext cx="5086050" cy="4191017"/>
          </a:xfrm>
          <a:noFill/>
        </p:spPr>
        <p:txBody>
          <a:bodyPr/>
          <a:lstStyle/>
          <a:p>
            <a:pPr eaLnBrk="1" hangingPunct="1"/>
            <a:endParaRPr lang="en-US" smtClean="0"/>
          </a:p>
        </p:txBody>
      </p:sp>
    </p:spTree>
    <p:extLst>
      <p:ext uri="{BB962C8B-B14F-4D97-AF65-F5344CB8AC3E}">
        <p14:creationId xmlns:p14="http://schemas.microsoft.com/office/powerpoint/2010/main" val="1673182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Rot="1" noChangeAspect="1" noChangeArrowheads="1" noTextEdit="1"/>
          </p:cNvSpPr>
          <p:nvPr>
            <p:ph type="sldImg"/>
          </p:nvPr>
        </p:nvSpPr>
        <p:spPr>
          <a:xfrm>
            <a:off x="1104900" y="681038"/>
            <a:ext cx="4673600" cy="3505200"/>
          </a:xfrm>
          <a:ln/>
        </p:spPr>
      </p:sp>
      <p:sp>
        <p:nvSpPr>
          <p:cNvPr id="69636" name="Rectangle 3"/>
          <p:cNvSpPr>
            <a:spLocks noGrp="1" noChangeArrowheads="1"/>
          </p:cNvSpPr>
          <p:nvPr>
            <p:ph type="body" idx="1"/>
          </p:nvPr>
        </p:nvSpPr>
        <p:spPr>
          <a:xfrm>
            <a:off x="897882" y="4419091"/>
            <a:ext cx="5086050" cy="4195202"/>
          </a:xfrm>
          <a:noFill/>
        </p:spPr>
        <p:txBody>
          <a:bodyPr/>
          <a:lstStyle/>
          <a:p>
            <a:pPr eaLnBrk="1" hangingPunct="1"/>
            <a:endParaRPr lang="en-US" smtClean="0"/>
          </a:p>
        </p:txBody>
      </p:sp>
    </p:spTree>
    <p:extLst>
      <p:ext uri="{BB962C8B-B14F-4D97-AF65-F5344CB8AC3E}">
        <p14:creationId xmlns:p14="http://schemas.microsoft.com/office/powerpoint/2010/main" val="25059649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9" name="Rectangle 2"/>
          <p:cNvSpPr>
            <a:spLocks noGrp="1" noRot="1" noChangeAspect="1" noChangeArrowheads="1" noTextEdit="1"/>
          </p:cNvSpPr>
          <p:nvPr>
            <p:ph type="sldImg"/>
          </p:nvPr>
        </p:nvSpPr>
        <p:spPr>
          <a:xfrm>
            <a:off x="1108075" y="684213"/>
            <a:ext cx="4668838" cy="3502025"/>
          </a:xfrm>
          <a:ln/>
        </p:spPr>
      </p:sp>
      <p:sp>
        <p:nvSpPr>
          <p:cNvPr id="357380" name="Rectangle 3"/>
          <p:cNvSpPr>
            <a:spLocks noGrp="1" noChangeArrowheads="1"/>
          </p:cNvSpPr>
          <p:nvPr>
            <p:ph type="body" idx="1"/>
          </p:nvPr>
        </p:nvSpPr>
        <p:spPr>
          <a:xfrm>
            <a:off x="897882" y="4419091"/>
            <a:ext cx="5086050" cy="4193110"/>
          </a:xfrm>
          <a:noFill/>
        </p:spPr>
        <p:txBody>
          <a:bodyPr/>
          <a:lstStyle/>
          <a:p>
            <a:pPr eaLnBrk="1" hangingPunct="1"/>
            <a:endParaRPr lang="en-US" smtClean="0"/>
          </a:p>
        </p:txBody>
      </p:sp>
    </p:spTree>
    <p:extLst>
      <p:ext uri="{BB962C8B-B14F-4D97-AF65-F5344CB8AC3E}">
        <p14:creationId xmlns:p14="http://schemas.microsoft.com/office/powerpoint/2010/main" val="40235206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3" name="Rectangle 2"/>
          <p:cNvSpPr>
            <a:spLocks noGrp="1" noRot="1" noChangeAspect="1" noChangeArrowheads="1" noTextEdit="1"/>
          </p:cNvSpPr>
          <p:nvPr>
            <p:ph type="sldImg"/>
          </p:nvPr>
        </p:nvSpPr>
        <p:spPr>
          <a:xfrm>
            <a:off x="1108075" y="684213"/>
            <a:ext cx="4668838" cy="3502025"/>
          </a:xfrm>
          <a:ln/>
        </p:spPr>
      </p:sp>
      <p:sp>
        <p:nvSpPr>
          <p:cNvPr id="645124" name="Rectangle 3"/>
          <p:cNvSpPr>
            <a:spLocks noGrp="1" noChangeArrowheads="1"/>
          </p:cNvSpPr>
          <p:nvPr>
            <p:ph type="body" idx="1"/>
          </p:nvPr>
        </p:nvSpPr>
        <p:spPr>
          <a:xfrm>
            <a:off x="897882" y="4419091"/>
            <a:ext cx="5086050" cy="4193110"/>
          </a:xfrm>
          <a:noFill/>
        </p:spPr>
        <p:txBody>
          <a:bodyPr/>
          <a:lstStyle/>
          <a:p>
            <a:pPr eaLnBrk="1" hangingPunct="1"/>
            <a:endParaRPr lang="en-US" smtClean="0"/>
          </a:p>
        </p:txBody>
      </p:sp>
    </p:spTree>
    <p:extLst>
      <p:ext uri="{BB962C8B-B14F-4D97-AF65-F5344CB8AC3E}">
        <p14:creationId xmlns:p14="http://schemas.microsoft.com/office/powerpoint/2010/main" val="175820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Rectangle 2"/>
          <p:cNvSpPr>
            <a:spLocks noGrp="1" noRot="1" noChangeAspect="1" noChangeArrowheads="1" noTextEdit="1"/>
          </p:cNvSpPr>
          <p:nvPr>
            <p:ph type="sldImg"/>
          </p:nvPr>
        </p:nvSpPr>
        <p:spPr>
          <a:xfrm>
            <a:off x="1104900" y="681038"/>
            <a:ext cx="4673600" cy="3505200"/>
          </a:xfrm>
          <a:ln/>
        </p:spPr>
      </p:sp>
      <p:sp>
        <p:nvSpPr>
          <p:cNvPr id="209924" name="Rectangle 3"/>
          <p:cNvSpPr>
            <a:spLocks noGrp="1" noChangeArrowheads="1"/>
          </p:cNvSpPr>
          <p:nvPr>
            <p:ph type="body" idx="1"/>
          </p:nvPr>
        </p:nvSpPr>
        <p:spPr>
          <a:xfrm>
            <a:off x="897882" y="4419091"/>
            <a:ext cx="5086050" cy="4195202"/>
          </a:xfrm>
          <a:noFill/>
        </p:spPr>
        <p:txBody>
          <a:bodyPr/>
          <a:lstStyle/>
          <a:p>
            <a:pPr eaLnBrk="1" hangingPunct="1"/>
            <a:endParaRPr lang="en-US" smtClean="0"/>
          </a:p>
        </p:txBody>
      </p:sp>
    </p:spTree>
    <p:extLst>
      <p:ext uri="{BB962C8B-B14F-4D97-AF65-F5344CB8AC3E}">
        <p14:creationId xmlns:p14="http://schemas.microsoft.com/office/powerpoint/2010/main" val="80257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5" name="Rectangle 2"/>
          <p:cNvSpPr>
            <a:spLocks noGrp="1" noRot="1" noChangeAspect="1" noChangeArrowheads="1" noTextEdit="1"/>
          </p:cNvSpPr>
          <p:nvPr>
            <p:ph type="sldImg"/>
          </p:nvPr>
        </p:nvSpPr>
        <p:spPr>
          <a:xfrm>
            <a:off x="1104900" y="681038"/>
            <a:ext cx="4673600" cy="3505200"/>
          </a:xfrm>
          <a:ln/>
        </p:spPr>
      </p:sp>
      <p:sp>
        <p:nvSpPr>
          <p:cNvPr id="207876" name="Rectangle 3"/>
          <p:cNvSpPr>
            <a:spLocks noGrp="1" noChangeArrowheads="1"/>
          </p:cNvSpPr>
          <p:nvPr>
            <p:ph type="body" idx="1"/>
          </p:nvPr>
        </p:nvSpPr>
        <p:spPr>
          <a:xfrm>
            <a:off x="897882" y="4419091"/>
            <a:ext cx="5086050" cy="4195202"/>
          </a:xfrm>
          <a:noFill/>
        </p:spPr>
        <p:txBody>
          <a:bodyPr/>
          <a:lstStyle/>
          <a:p>
            <a:pPr eaLnBrk="1" hangingPunct="1"/>
            <a:endParaRPr lang="en-US" smtClean="0"/>
          </a:p>
        </p:txBody>
      </p:sp>
    </p:spTree>
    <p:extLst>
      <p:ext uri="{BB962C8B-B14F-4D97-AF65-F5344CB8AC3E}">
        <p14:creationId xmlns:p14="http://schemas.microsoft.com/office/powerpoint/2010/main" val="4054391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Rot="1" noChangeAspect="1" noChangeArrowheads="1" noTextEdit="1"/>
          </p:cNvSpPr>
          <p:nvPr>
            <p:ph type="sldImg"/>
          </p:nvPr>
        </p:nvSpPr>
        <p:spPr>
          <a:xfrm>
            <a:off x="1104900" y="681038"/>
            <a:ext cx="4673600" cy="3505200"/>
          </a:xfrm>
          <a:ln/>
        </p:spPr>
      </p:sp>
      <p:sp>
        <p:nvSpPr>
          <p:cNvPr id="69636" name="Rectangle 3"/>
          <p:cNvSpPr>
            <a:spLocks noGrp="1" noChangeArrowheads="1"/>
          </p:cNvSpPr>
          <p:nvPr>
            <p:ph type="body" idx="1"/>
          </p:nvPr>
        </p:nvSpPr>
        <p:spPr>
          <a:xfrm>
            <a:off x="897882" y="4419091"/>
            <a:ext cx="5086050" cy="4195202"/>
          </a:xfrm>
          <a:noFill/>
        </p:spPr>
        <p:txBody>
          <a:bodyPr/>
          <a:lstStyle/>
          <a:p>
            <a:pPr eaLnBrk="1" hangingPunct="1"/>
            <a:endParaRPr lang="en-US" smtClean="0"/>
          </a:p>
        </p:txBody>
      </p:sp>
    </p:spTree>
    <p:extLst>
      <p:ext uri="{BB962C8B-B14F-4D97-AF65-F5344CB8AC3E}">
        <p14:creationId xmlns:p14="http://schemas.microsoft.com/office/powerpoint/2010/main" val="3260591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Rot="1" noChangeAspect="1" noChangeArrowheads="1" noTextEdit="1"/>
          </p:cNvSpPr>
          <p:nvPr>
            <p:ph type="sldImg"/>
          </p:nvPr>
        </p:nvSpPr>
        <p:spPr>
          <a:xfrm>
            <a:off x="1104900" y="681038"/>
            <a:ext cx="4673600" cy="3505200"/>
          </a:xfrm>
          <a:ln/>
        </p:spPr>
      </p:sp>
      <p:sp>
        <p:nvSpPr>
          <p:cNvPr id="69636" name="Rectangle 3"/>
          <p:cNvSpPr>
            <a:spLocks noGrp="1" noChangeArrowheads="1"/>
          </p:cNvSpPr>
          <p:nvPr>
            <p:ph type="body" idx="1"/>
          </p:nvPr>
        </p:nvSpPr>
        <p:spPr>
          <a:xfrm>
            <a:off x="897882" y="4419091"/>
            <a:ext cx="5086050" cy="4195202"/>
          </a:xfrm>
          <a:noFill/>
        </p:spPr>
        <p:txBody>
          <a:bodyPr/>
          <a:lstStyle/>
          <a:p>
            <a:pPr eaLnBrk="1" hangingPunct="1"/>
            <a:endParaRPr lang="en-US" smtClean="0"/>
          </a:p>
        </p:txBody>
      </p:sp>
    </p:spTree>
    <p:extLst>
      <p:ext uri="{BB962C8B-B14F-4D97-AF65-F5344CB8AC3E}">
        <p14:creationId xmlns:p14="http://schemas.microsoft.com/office/powerpoint/2010/main" val="3887172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30D50B-4D1A-4460-9549-A62BA31B70ED}" type="slidenum">
              <a:rPr lang="en-US"/>
              <a:pPr>
                <a:defRPr/>
              </a:pPr>
              <a:t>‹#›</a:t>
            </a:fld>
            <a:endParaRPr lang="en-US"/>
          </a:p>
        </p:txBody>
      </p:sp>
    </p:spTree>
    <p:extLst>
      <p:ext uri="{BB962C8B-B14F-4D97-AF65-F5344CB8AC3E}">
        <p14:creationId xmlns:p14="http://schemas.microsoft.com/office/powerpoint/2010/main" val="2938676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27852B-225D-41CA-B50C-DB261DDB13B9}" type="slidenum">
              <a:rPr lang="en-US"/>
              <a:pPr>
                <a:defRPr/>
              </a:pPr>
              <a:t>‹#›</a:t>
            </a:fld>
            <a:endParaRPr lang="en-US"/>
          </a:p>
        </p:txBody>
      </p:sp>
    </p:spTree>
    <p:extLst>
      <p:ext uri="{BB962C8B-B14F-4D97-AF65-F5344CB8AC3E}">
        <p14:creationId xmlns:p14="http://schemas.microsoft.com/office/powerpoint/2010/main" val="1115771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990DE2-2457-4C27-BF7F-A05DB762C1F9}" type="slidenum">
              <a:rPr lang="en-US"/>
              <a:pPr>
                <a:defRPr/>
              </a:pPr>
              <a:t>‹#›</a:t>
            </a:fld>
            <a:endParaRPr lang="en-US"/>
          </a:p>
        </p:txBody>
      </p:sp>
    </p:spTree>
    <p:extLst>
      <p:ext uri="{BB962C8B-B14F-4D97-AF65-F5344CB8AC3E}">
        <p14:creationId xmlns:p14="http://schemas.microsoft.com/office/powerpoint/2010/main" val="2076757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C56F036-126A-4385-8B2C-8C2D394C3282}" type="slidenum">
              <a:rPr lang="en-US"/>
              <a:pPr>
                <a:defRPr/>
              </a:pPr>
              <a:t>‹#›</a:t>
            </a:fld>
            <a:endParaRPr lang="en-US"/>
          </a:p>
        </p:txBody>
      </p:sp>
    </p:spTree>
    <p:extLst>
      <p:ext uri="{BB962C8B-B14F-4D97-AF65-F5344CB8AC3E}">
        <p14:creationId xmlns:p14="http://schemas.microsoft.com/office/powerpoint/2010/main" val="638137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33758D-6E6B-462A-885D-FF88D9402669}" type="slidenum">
              <a:rPr lang="en-US"/>
              <a:pPr>
                <a:defRPr/>
              </a:pPr>
              <a:t>‹#›</a:t>
            </a:fld>
            <a:endParaRPr lang="en-US"/>
          </a:p>
        </p:txBody>
      </p:sp>
    </p:spTree>
    <p:extLst>
      <p:ext uri="{BB962C8B-B14F-4D97-AF65-F5344CB8AC3E}">
        <p14:creationId xmlns:p14="http://schemas.microsoft.com/office/powerpoint/2010/main" val="2590708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38CC8E-0AEC-477B-A49C-DCD824B20458}" type="slidenum">
              <a:rPr lang="en-US"/>
              <a:pPr>
                <a:defRPr/>
              </a:pPr>
              <a:t>‹#›</a:t>
            </a:fld>
            <a:endParaRPr lang="en-US"/>
          </a:p>
        </p:txBody>
      </p:sp>
    </p:spTree>
    <p:extLst>
      <p:ext uri="{BB962C8B-B14F-4D97-AF65-F5344CB8AC3E}">
        <p14:creationId xmlns:p14="http://schemas.microsoft.com/office/powerpoint/2010/main" val="3475295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5AA7B6-1619-45B7-8523-E1B7DBC0D166}" type="slidenum">
              <a:rPr lang="en-US"/>
              <a:pPr>
                <a:defRPr/>
              </a:pPr>
              <a:t>‹#›</a:t>
            </a:fld>
            <a:endParaRPr lang="en-US"/>
          </a:p>
        </p:txBody>
      </p:sp>
    </p:spTree>
    <p:extLst>
      <p:ext uri="{BB962C8B-B14F-4D97-AF65-F5344CB8AC3E}">
        <p14:creationId xmlns:p14="http://schemas.microsoft.com/office/powerpoint/2010/main" val="1418545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6EA1FB8-2EE4-4E2B-BD71-F7EAE0DC212E}" type="slidenum">
              <a:rPr lang="en-US"/>
              <a:pPr>
                <a:defRPr/>
              </a:pPr>
              <a:t>‹#›</a:t>
            </a:fld>
            <a:endParaRPr lang="en-US"/>
          </a:p>
        </p:txBody>
      </p:sp>
    </p:spTree>
    <p:extLst>
      <p:ext uri="{BB962C8B-B14F-4D97-AF65-F5344CB8AC3E}">
        <p14:creationId xmlns:p14="http://schemas.microsoft.com/office/powerpoint/2010/main" val="1025522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FA08CE5-279B-4040-AA72-3A61C3B1FF53}" type="slidenum">
              <a:rPr lang="en-US"/>
              <a:pPr>
                <a:defRPr/>
              </a:pPr>
              <a:t>‹#›</a:t>
            </a:fld>
            <a:endParaRPr lang="en-US"/>
          </a:p>
        </p:txBody>
      </p:sp>
    </p:spTree>
    <p:extLst>
      <p:ext uri="{BB962C8B-B14F-4D97-AF65-F5344CB8AC3E}">
        <p14:creationId xmlns:p14="http://schemas.microsoft.com/office/powerpoint/2010/main" val="2996189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408C7B-DF96-439B-AA81-AFA46B63B56A}" type="slidenum">
              <a:rPr lang="en-US"/>
              <a:pPr>
                <a:defRPr/>
              </a:pPr>
              <a:t>‹#›</a:t>
            </a:fld>
            <a:endParaRPr lang="en-US"/>
          </a:p>
        </p:txBody>
      </p:sp>
    </p:spTree>
    <p:extLst>
      <p:ext uri="{BB962C8B-B14F-4D97-AF65-F5344CB8AC3E}">
        <p14:creationId xmlns:p14="http://schemas.microsoft.com/office/powerpoint/2010/main" val="398031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1D4FFB-3710-4DE1-A384-C8FBC1CA6E7B}" type="slidenum">
              <a:rPr lang="en-US"/>
              <a:pPr>
                <a:defRPr/>
              </a:pPr>
              <a:t>‹#›</a:t>
            </a:fld>
            <a:endParaRPr lang="en-US"/>
          </a:p>
        </p:txBody>
      </p:sp>
    </p:spTree>
    <p:extLst>
      <p:ext uri="{BB962C8B-B14F-4D97-AF65-F5344CB8AC3E}">
        <p14:creationId xmlns:p14="http://schemas.microsoft.com/office/powerpoint/2010/main" val="78273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A602DC-098B-4E28-8795-7B3800578B0E}" type="slidenum">
              <a:rPr lang="en-US"/>
              <a:pPr>
                <a:defRPr/>
              </a:pPr>
              <a:t>‹#›</a:t>
            </a:fld>
            <a:endParaRPr lang="en-US"/>
          </a:p>
        </p:txBody>
      </p:sp>
    </p:spTree>
    <p:extLst>
      <p:ext uri="{BB962C8B-B14F-4D97-AF65-F5344CB8AC3E}">
        <p14:creationId xmlns:p14="http://schemas.microsoft.com/office/powerpoint/2010/main" val="668724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7206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47206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47207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DB9F48A-AF0A-4EDA-86FA-FE19B93F4A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5pPr>
      <a:lvl6pPr marL="4572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6pPr>
      <a:lvl7pPr marL="9144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7pPr>
      <a:lvl8pPr marL="13716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8pPr>
      <a:lvl9pPr marL="18288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thrivingfuture.org/"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hemeOverride" Target="../theme/themeOverride5.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4102100"/>
            <a:ext cx="9144000" cy="823912"/>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400"/>
          </a:p>
          <a:p>
            <a:pPr lvl="1">
              <a:spcBef>
                <a:spcPct val="0"/>
              </a:spcBef>
              <a:buFontTx/>
              <a:buNone/>
            </a:pPr>
            <a:endParaRPr lang="en-US" sz="2400"/>
          </a:p>
        </p:txBody>
      </p:sp>
      <p:pic>
        <p:nvPicPr>
          <p:cNvPr id="1170435" name="Picture 3"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381000"/>
            <a:ext cx="5924550" cy="422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4"/>
          <p:cNvSpPr>
            <a:spLocks noChangeArrowheads="1"/>
          </p:cNvSpPr>
          <p:nvPr/>
        </p:nvSpPr>
        <p:spPr bwMode="auto">
          <a:xfrm>
            <a:off x="228600" y="4572000"/>
            <a:ext cx="8686800" cy="20574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274320" rIns="0" bIns="0"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70000"/>
              </a:lnSpc>
              <a:spcBef>
                <a:spcPct val="10000"/>
              </a:spcBef>
              <a:buFontTx/>
              <a:buNone/>
            </a:pPr>
            <a:r>
              <a:rPr lang="en-US" sz="6600">
                <a:solidFill>
                  <a:schemeClr val="bg1"/>
                </a:solidFill>
                <a:cs typeface="Times New Roman" panose="02020603050405020304" pitchFamily="18" charset="0"/>
              </a:rPr>
              <a:t>All </a:t>
            </a:r>
            <a:r>
              <a:rPr lang="en-US" sz="6600" b="1" i="1">
                <a:solidFill>
                  <a:schemeClr val="bg1"/>
                </a:solidFill>
                <a:cs typeface="Times New Roman" panose="02020603050405020304" pitchFamily="18" charset="0"/>
              </a:rPr>
              <a:t>Thrive! </a:t>
            </a:r>
            <a:r>
              <a:rPr lang="en-US" sz="6600">
                <a:solidFill>
                  <a:schemeClr val="bg1"/>
                </a:solidFill>
                <a:cs typeface="Times New Roman" panose="02020603050405020304" pitchFamily="18" charset="0"/>
              </a:rPr>
              <a:t>Forever</a:t>
            </a:r>
            <a:endParaRPr lang="en-US" sz="6600">
              <a:solidFill>
                <a:schemeClr val="bg1"/>
              </a:solidFill>
            </a:endParaRPr>
          </a:p>
          <a:p>
            <a:pPr algn="r" eaLnBrk="1" hangingPunct="1">
              <a:spcBef>
                <a:spcPct val="0"/>
              </a:spcBef>
              <a:buFontTx/>
              <a:buNone/>
            </a:pPr>
            <a:r>
              <a:rPr lang="en-US">
                <a:solidFill>
                  <a:schemeClr val="bg1"/>
                </a:solidFill>
              </a:rPr>
              <a:t>ThrivingFuture.org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70435"/>
                                        </p:tgtEl>
                                        <p:attrNameLst>
                                          <p:attrName>style.visibility</p:attrName>
                                        </p:attrNameLst>
                                      </p:cBhvr>
                                      <p:to>
                                        <p:strVal val="visible"/>
                                      </p:to>
                                    </p:set>
                                    <p:animEffect transition="in" filter="fade">
                                      <p:cBhvr>
                                        <p:cTn id="7" dur="2000"/>
                                        <p:tgtEl>
                                          <p:spTgt spid="1170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Text Box 2"/>
          <p:cNvSpPr txBox="1">
            <a:spLocks noChangeArrowheads="1"/>
          </p:cNvSpPr>
          <p:nvPr/>
        </p:nvSpPr>
        <p:spPr bwMode="auto">
          <a:xfrm>
            <a:off x="228600" y="971550"/>
            <a:ext cx="8686800" cy="5505450"/>
          </a:xfrm>
          <a:prstGeom prst="rect">
            <a:avLst/>
          </a:prstGeom>
          <a:solidFill>
            <a:srgbClr val="003300"/>
          </a:solidFill>
          <a:ln w="12700" algn="ctr">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228600" rIns="182880" bIns="137160">
            <a:spAutoFit/>
          </a:bodyPr>
          <a:lstStyle>
            <a:lvl1pPr marL="342900" indent="-3429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35000"/>
              </a:spcBef>
            </a:pPr>
            <a:r>
              <a:rPr lang="en-US" sz="2400" b="1" i="1" dirty="0">
                <a:solidFill>
                  <a:schemeClr val="bg1"/>
                </a:solidFill>
                <a:cs typeface="Times New Roman" panose="02020603050405020304" pitchFamily="18" charset="0"/>
              </a:rPr>
              <a:t>Thrive!</a:t>
            </a:r>
            <a:r>
              <a:rPr lang="en-US" sz="2400" dirty="0">
                <a:solidFill>
                  <a:schemeClr val="bg1"/>
                </a:solidFill>
                <a:cs typeface="Times New Roman" panose="02020603050405020304" pitchFamily="18" charset="0"/>
              </a:rPr>
              <a:t> - Envisions, calls for and strives to achieve a thriving future for all forever. </a:t>
            </a:r>
          </a:p>
          <a:p>
            <a:pPr eaLnBrk="1" hangingPunct="1">
              <a:lnSpc>
                <a:spcPct val="85000"/>
              </a:lnSpc>
              <a:spcBef>
                <a:spcPct val="35000"/>
              </a:spcBef>
            </a:pPr>
            <a:r>
              <a:rPr lang="en-US" sz="2400" b="1" dirty="0">
                <a:solidFill>
                  <a:schemeClr val="bg1"/>
                </a:solidFill>
                <a:cs typeface="Times New Roman" panose="02020603050405020304" pitchFamily="18" charset="0"/>
              </a:rPr>
              <a:t>Vision - </a:t>
            </a:r>
            <a:r>
              <a:rPr lang="en-US" sz="2400" dirty="0">
                <a:solidFill>
                  <a:schemeClr val="bg1"/>
                </a:solidFill>
                <a:cs typeface="Times New Roman" panose="02020603050405020304" pitchFamily="18" charset="0"/>
              </a:rPr>
              <a:t>A thriving future.  </a:t>
            </a:r>
          </a:p>
          <a:p>
            <a:pPr eaLnBrk="1" hangingPunct="1">
              <a:lnSpc>
                <a:spcPct val="85000"/>
              </a:lnSpc>
              <a:spcBef>
                <a:spcPct val="35000"/>
              </a:spcBef>
            </a:pPr>
            <a:r>
              <a:rPr lang="en-US" sz="2400" b="1" dirty="0">
                <a:solidFill>
                  <a:schemeClr val="bg1"/>
                </a:solidFill>
                <a:cs typeface="Times New Roman" panose="02020603050405020304" pitchFamily="18" charset="0"/>
              </a:rPr>
              <a:t>Driver - T</a:t>
            </a:r>
            <a:r>
              <a:rPr lang="en-US" sz="2400" dirty="0">
                <a:solidFill>
                  <a:schemeClr val="bg1"/>
                </a:solidFill>
                <a:cs typeface="Times New Roman" panose="02020603050405020304" pitchFamily="18" charset="0"/>
              </a:rPr>
              <a:t>he “natural human force” (the human need to survive and desire to thrive today and into the future).</a:t>
            </a:r>
          </a:p>
          <a:p>
            <a:pPr eaLnBrk="1" hangingPunct="1">
              <a:lnSpc>
                <a:spcPct val="85000"/>
              </a:lnSpc>
              <a:spcBef>
                <a:spcPct val="35000"/>
              </a:spcBef>
            </a:pPr>
            <a:r>
              <a:rPr lang="en-US" sz="2400" b="1" dirty="0">
                <a:solidFill>
                  <a:schemeClr val="bg1"/>
                </a:solidFill>
                <a:cs typeface="Times New Roman" panose="02020603050405020304" pitchFamily="18" charset="0"/>
              </a:rPr>
              <a:t>Endeavor - </a:t>
            </a:r>
            <a:r>
              <a:rPr lang="en-US" sz="2400" dirty="0">
                <a:solidFill>
                  <a:schemeClr val="bg1"/>
                </a:solidFill>
                <a:cs typeface="Times New Roman" panose="02020603050405020304" pitchFamily="18" charset="0"/>
              </a:rPr>
              <a:t>Energize and empower a vast, sustained human endeavor building and sustaining a thriving future for all forever. </a:t>
            </a:r>
          </a:p>
          <a:p>
            <a:pPr eaLnBrk="1" hangingPunct="1">
              <a:lnSpc>
                <a:spcPct val="85000"/>
              </a:lnSpc>
              <a:spcBef>
                <a:spcPct val="35000"/>
              </a:spcBef>
            </a:pPr>
            <a:r>
              <a:rPr lang="en-US" sz="2400" b="1" dirty="0">
                <a:solidFill>
                  <a:schemeClr val="bg1"/>
                </a:solidFill>
                <a:cs typeface="Times New Roman" panose="02020603050405020304" pitchFamily="18" charset="0"/>
              </a:rPr>
              <a:t>Strategy - </a:t>
            </a:r>
            <a:r>
              <a:rPr lang="en-US" sz="2400" dirty="0">
                <a:solidFill>
                  <a:schemeClr val="bg1"/>
                </a:solidFill>
                <a:cs typeface="Times New Roman" panose="02020603050405020304" pitchFamily="18" charset="0"/>
              </a:rPr>
              <a:t>All generations join together to fix what is broken, save an endangered future and build a thriving future.</a:t>
            </a:r>
          </a:p>
          <a:p>
            <a:pPr eaLnBrk="1" hangingPunct="1">
              <a:lnSpc>
                <a:spcPct val="85000"/>
              </a:lnSpc>
              <a:spcBef>
                <a:spcPct val="35000"/>
              </a:spcBef>
            </a:pPr>
            <a:r>
              <a:rPr lang="en-US" sz="2400" b="1" dirty="0">
                <a:solidFill>
                  <a:schemeClr val="bg1"/>
                </a:solidFill>
                <a:cs typeface="Times New Roman" panose="02020603050405020304" pitchFamily="18" charset="0"/>
              </a:rPr>
              <a:t>Path – </a:t>
            </a:r>
            <a:r>
              <a:rPr lang="en-US" sz="2400" dirty="0">
                <a:solidFill>
                  <a:schemeClr val="bg1"/>
                </a:solidFill>
                <a:cs typeface="Times New Roman" panose="02020603050405020304" pitchFamily="18" charset="0"/>
              </a:rPr>
              <a:t>Use “next generation (e.g., </a:t>
            </a:r>
            <a:r>
              <a:rPr lang="en-US" sz="2400" b="1" i="1" dirty="0" err="1">
                <a:solidFill>
                  <a:schemeClr val="bg1"/>
                </a:solidFill>
                <a:cs typeface="Times New Roman" panose="02020603050405020304" pitchFamily="18" charset="0"/>
              </a:rPr>
              <a:t>via</a:t>
            </a:r>
            <a:r>
              <a:rPr lang="en-US" sz="2400" b="1" dirty="0" err="1">
                <a:solidFill>
                  <a:schemeClr val="bg1"/>
                </a:solidFill>
                <a:cs typeface="Times New Roman" panose="02020603050405020304" pitchFamily="18" charset="0"/>
              </a:rPr>
              <a:t>Future</a:t>
            </a:r>
            <a:r>
              <a:rPr lang="en-US" sz="2400" dirty="0">
                <a:solidFill>
                  <a:schemeClr val="bg1"/>
                </a:solidFill>
                <a:cs typeface="Times New Roman" panose="02020603050405020304" pitchFamily="18" charset="0"/>
              </a:rPr>
              <a:t>)</a:t>
            </a:r>
            <a:r>
              <a:rPr lang="en-US" sz="1600" dirty="0">
                <a:solidFill>
                  <a:schemeClr val="bg1"/>
                </a:solidFill>
                <a:cs typeface="Times New Roman" panose="02020603050405020304" pitchFamily="18" charset="0"/>
              </a:rPr>
              <a:t> </a:t>
            </a:r>
            <a:r>
              <a:rPr lang="en-US" sz="2400" dirty="0">
                <a:solidFill>
                  <a:schemeClr val="bg1"/>
                </a:solidFill>
                <a:cs typeface="Times New Roman" panose="02020603050405020304" pitchFamily="18" charset="0"/>
              </a:rPr>
              <a:t> vision, mission, strategy, models and tools to build and achieve a thriving future.</a:t>
            </a:r>
          </a:p>
          <a:p>
            <a:pPr eaLnBrk="1" hangingPunct="1">
              <a:lnSpc>
                <a:spcPct val="85000"/>
              </a:lnSpc>
              <a:spcBef>
                <a:spcPct val="35000"/>
              </a:spcBef>
            </a:pPr>
            <a:r>
              <a:rPr lang="en-US" sz="2400" b="1" dirty="0">
                <a:solidFill>
                  <a:schemeClr val="bg1"/>
                </a:solidFill>
                <a:cs typeface="Times New Roman" panose="02020603050405020304" pitchFamily="18" charset="0"/>
              </a:rPr>
              <a:t>My Role</a:t>
            </a:r>
            <a:r>
              <a:rPr lang="en-US" sz="2400" dirty="0">
                <a:solidFill>
                  <a:schemeClr val="bg1"/>
                </a:solidFill>
                <a:cs typeface="Times New Roman" panose="02020603050405020304" pitchFamily="18" charset="0"/>
              </a:rPr>
              <a:t> - </a:t>
            </a:r>
            <a:r>
              <a:rPr lang="en-US" sz="2400" dirty="0">
                <a:solidFill>
                  <a:srgbClr val="FFFFFF"/>
                </a:solidFill>
              </a:rPr>
              <a:t>Use </a:t>
            </a:r>
            <a:r>
              <a:rPr lang="en-US" sz="2400" b="1" i="1" dirty="0">
                <a:solidFill>
                  <a:srgbClr val="FFFFFF"/>
                </a:solidFill>
              </a:rPr>
              <a:t>Thrive! - Thrive!, </a:t>
            </a:r>
            <a:r>
              <a:rPr lang="en-US" sz="2400" b="1" i="1" dirty="0" err="1">
                <a:solidFill>
                  <a:srgbClr val="FFFFFF"/>
                </a:solidFill>
              </a:rPr>
              <a:t>via</a:t>
            </a:r>
            <a:r>
              <a:rPr lang="en-US" sz="2400" b="1" dirty="0" err="1">
                <a:solidFill>
                  <a:srgbClr val="FFFFFF"/>
                </a:solidFill>
              </a:rPr>
              <a:t>Future</a:t>
            </a:r>
            <a:r>
              <a:rPr lang="en-US" sz="2400" b="1" dirty="0">
                <a:solidFill>
                  <a:srgbClr val="FFFFFF"/>
                </a:solidFill>
              </a:rPr>
              <a:t>, </a:t>
            </a:r>
            <a:r>
              <a:rPr lang="en-US" sz="2400" dirty="0" err="1">
                <a:solidFill>
                  <a:srgbClr val="FFFFFF"/>
                </a:solidFill>
              </a:rPr>
              <a:t>Health</a:t>
            </a:r>
            <a:r>
              <a:rPr lang="en-US" sz="2400" b="1" i="1" u="sng" dirty="0" err="1">
                <a:solidFill>
                  <a:srgbClr val="FFFFFF"/>
                </a:solidFill>
              </a:rPr>
              <a:t>e</a:t>
            </a:r>
            <a:r>
              <a:rPr lang="en-US" sz="2400" dirty="0" err="1">
                <a:solidFill>
                  <a:srgbClr val="FFFFFF"/>
                </a:solidFill>
              </a:rPr>
              <a:t>People</a:t>
            </a:r>
            <a:r>
              <a:rPr lang="en-US" sz="2400" dirty="0">
                <a:solidFill>
                  <a:srgbClr val="FFFFFF"/>
                </a:solidFill>
              </a:rPr>
              <a:t>, Vulnerable, </a:t>
            </a:r>
            <a:r>
              <a:rPr lang="en-US" sz="2400" b="1" i="1" u="sng" dirty="0" err="1">
                <a:solidFill>
                  <a:srgbClr val="FFFFFF"/>
                </a:solidFill>
              </a:rPr>
              <a:t>e</a:t>
            </a:r>
            <a:r>
              <a:rPr lang="en-US" sz="2400" dirty="0" err="1">
                <a:solidFill>
                  <a:srgbClr val="FFFFFF"/>
                </a:solidFill>
              </a:rPr>
              <a:t>Media</a:t>
            </a:r>
            <a:r>
              <a:rPr lang="en-US" sz="2400" dirty="0">
                <a:solidFill>
                  <a:srgbClr val="FFFFFF"/>
                </a:solidFill>
              </a:rPr>
              <a:t>, </a:t>
            </a:r>
            <a:r>
              <a:rPr lang="en-US" sz="2400" dirty="0" err="1">
                <a:solidFill>
                  <a:srgbClr val="FFFFFF"/>
                </a:solidFill>
              </a:rPr>
              <a:t>GChris</a:t>
            </a:r>
            <a:r>
              <a:rPr lang="en-US" sz="2400" dirty="0">
                <a:solidFill>
                  <a:srgbClr val="FFFFFF"/>
                </a:solidFill>
              </a:rPr>
              <a:t> Sculpture, Sci-Fi Novels, Children’s Book</a:t>
            </a:r>
          </a:p>
        </p:txBody>
      </p:sp>
      <p:sp>
        <p:nvSpPr>
          <p:cNvPr id="7171" name="Rectangle 3"/>
          <p:cNvSpPr>
            <a:spLocks noChangeArrowheads="1"/>
          </p:cNvSpPr>
          <p:nvPr/>
        </p:nvSpPr>
        <p:spPr bwMode="auto">
          <a:xfrm>
            <a:off x="228600" y="285750"/>
            <a:ext cx="7543800" cy="609600"/>
          </a:xfrm>
          <a:prstGeom prst="rect">
            <a:avLst/>
          </a:prstGeom>
          <a:solidFill>
            <a:srgbClr val="003300"/>
          </a:solidFill>
          <a:ln w="12700">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a:solidFill>
                  <a:schemeClr val="bg1"/>
                </a:solidFill>
              </a:rPr>
              <a:t>Envision &amp; Achieve A Thriving Future</a:t>
            </a:r>
          </a:p>
        </p:txBody>
      </p:sp>
      <p:pic>
        <p:nvPicPr>
          <p:cNvPr id="7172" name="Picture 6"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209550"/>
            <a:ext cx="9906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3286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75138">
                                            <p:txEl>
                                              <p:pRg st="0" end="0"/>
                                            </p:txEl>
                                          </p:spTgt>
                                        </p:tgtEl>
                                        <p:attrNameLst>
                                          <p:attrName>style.visibility</p:attrName>
                                        </p:attrNameLst>
                                      </p:cBhvr>
                                      <p:to>
                                        <p:strVal val="visible"/>
                                      </p:to>
                                    </p:set>
                                    <p:animEffect transition="in" filter="fade">
                                      <p:cBhvr>
                                        <p:cTn id="7" dur="500"/>
                                        <p:tgtEl>
                                          <p:spTgt spid="4751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75138">
                                            <p:txEl>
                                              <p:pRg st="1" end="1"/>
                                            </p:txEl>
                                          </p:spTgt>
                                        </p:tgtEl>
                                        <p:attrNameLst>
                                          <p:attrName>style.visibility</p:attrName>
                                        </p:attrNameLst>
                                      </p:cBhvr>
                                      <p:to>
                                        <p:strVal val="visible"/>
                                      </p:to>
                                    </p:set>
                                    <p:animEffect transition="in" filter="fade">
                                      <p:cBhvr>
                                        <p:cTn id="12" dur="500"/>
                                        <p:tgtEl>
                                          <p:spTgt spid="47513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75138">
                                            <p:txEl>
                                              <p:pRg st="2" end="2"/>
                                            </p:txEl>
                                          </p:spTgt>
                                        </p:tgtEl>
                                        <p:attrNameLst>
                                          <p:attrName>style.visibility</p:attrName>
                                        </p:attrNameLst>
                                      </p:cBhvr>
                                      <p:to>
                                        <p:strVal val="visible"/>
                                      </p:to>
                                    </p:set>
                                    <p:animEffect transition="in" filter="fade">
                                      <p:cBhvr>
                                        <p:cTn id="17" dur="500"/>
                                        <p:tgtEl>
                                          <p:spTgt spid="47513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75138">
                                            <p:txEl>
                                              <p:pRg st="3" end="3"/>
                                            </p:txEl>
                                          </p:spTgt>
                                        </p:tgtEl>
                                        <p:attrNameLst>
                                          <p:attrName>style.visibility</p:attrName>
                                        </p:attrNameLst>
                                      </p:cBhvr>
                                      <p:to>
                                        <p:strVal val="visible"/>
                                      </p:to>
                                    </p:set>
                                    <p:animEffect transition="in" filter="fade">
                                      <p:cBhvr>
                                        <p:cTn id="22" dur="500"/>
                                        <p:tgtEl>
                                          <p:spTgt spid="47513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75138">
                                            <p:txEl>
                                              <p:pRg st="4" end="4"/>
                                            </p:txEl>
                                          </p:spTgt>
                                        </p:tgtEl>
                                        <p:attrNameLst>
                                          <p:attrName>style.visibility</p:attrName>
                                        </p:attrNameLst>
                                      </p:cBhvr>
                                      <p:to>
                                        <p:strVal val="visible"/>
                                      </p:to>
                                    </p:set>
                                    <p:animEffect transition="in" filter="fade">
                                      <p:cBhvr>
                                        <p:cTn id="27" dur="500"/>
                                        <p:tgtEl>
                                          <p:spTgt spid="47513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75138">
                                            <p:txEl>
                                              <p:pRg st="5" end="5"/>
                                            </p:txEl>
                                          </p:spTgt>
                                        </p:tgtEl>
                                        <p:attrNameLst>
                                          <p:attrName>style.visibility</p:attrName>
                                        </p:attrNameLst>
                                      </p:cBhvr>
                                      <p:to>
                                        <p:strVal val="visible"/>
                                      </p:to>
                                    </p:set>
                                    <p:animEffect transition="in" filter="fade">
                                      <p:cBhvr>
                                        <p:cTn id="32" dur="500"/>
                                        <p:tgtEl>
                                          <p:spTgt spid="47513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475138">
                                            <p:txEl>
                                              <p:pRg st="6" end="6"/>
                                            </p:txEl>
                                          </p:spTgt>
                                        </p:tgtEl>
                                        <p:attrNameLst>
                                          <p:attrName>style.visibility</p:attrName>
                                        </p:attrNameLst>
                                      </p:cBhvr>
                                      <p:to>
                                        <p:strVal val="visible"/>
                                      </p:to>
                                    </p:set>
                                    <p:animEffect transition="in" filter="fade">
                                      <p:cBhvr>
                                        <p:cTn id="37" dur="500"/>
                                        <p:tgtEl>
                                          <p:spTgt spid="47513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MC90043979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83012">
            <a:off x="-1543110" y="1143057"/>
            <a:ext cx="11143455" cy="5235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2"/>
          <p:cNvSpPr>
            <a:spLocks noChangeArrowheads="1"/>
          </p:cNvSpPr>
          <p:nvPr/>
        </p:nvSpPr>
        <p:spPr bwMode="auto">
          <a:xfrm>
            <a:off x="0" y="-4102100"/>
            <a:ext cx="9144000" cy="823912"/>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400"/>
          </a:p>
          <a:p>
            <a:pPr lvl="1">
              <a:spcBef>
                <a:spcPct val="0"/>
              </a:spcBef>
              <a:buFontTx/>
              <a:buNone/>
            </a:pPr>
            <a:endParaRPr lang="en-US" sz="2400"/>
          </a:p>
        </p:txBody>
      </p:sp>
      <p:pic>
        <p:nvPicPr>
          <p:cNvPr id="9221" name="Picture 3" descr="thrive logo 5 08170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152400"/>
            <a:ext cx="27432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4"/>
          <p:cNvSpPr txBox="1">
            <a:spLocks noChangeArrowheads="1"/>
          </p:cNvSpPr>
          <p:nvPr/>
        </p:nvSpPr>
        <p:spPr bwMode="auto">
          <a:xfrm>
            <a:off x="152400" y="228600"/>
            <a:ext cx="6172200" cy="66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4400" b="1" i="1" dirty="0" smtClean="0">
                <a:solidFill>
                  <a:srgbClr val="FFFFFF"/>
                </a:solidFill>
              </a:rPr>
              <a:t>Thrive</a:t>
            </a:r>
            <a:r>
              <a:rPr lang="en-US" sz="4400" b="1" i="1" dirty="0">
                <a:solidFill>
                  <a:srgbClr val="FFFFFF"/>
                </a:solidFill>
              </a:rPr>
              <a:t>!</a:t>
            </a:r>
            <a:r>
              <a:rPr lang="en-US" sz="4000" b="1" dirty="0">
                <a:solidFill>
                  <a:srgbClr val="FFFFFF"/>
                </a:solidFill>
              </a:rPr>
              <a:t> </a:t>
            </a:r>
            <a:r>
              <a:rPr lang="en-US" sz="4000" dirty="0" smtClean="0">
                <a:solidFill>
                  <a:srgbClr val="FFFFFF"/>
                </a:solidFill>
              </a:rPr>
              <a:t>- All Thrive Forever</a:t>
            </a:r>
            <a:endParaRPr lang="en-US" sz="4000" dirty="0">
              <a:solidFill>
                <a:srgbClr val="FFFFFF"/>
              </a:solidFill>
            </a:endParaRPr>
          </a:p>
        </p:txBody>
      </p:sp>
      <p:sp>
        <p:nvSpPr>
          <p:cNvPr id="13314" name="Text Box 6"/>
          <p:cNvSpPr txBox="1">
            <a:spLocks noChangeArrowheads="1"/>
          </p:cNvSpPr>
          <p:nvPr/>
        </p:nvSpPr>
        <p:spPr bwMode="auto">
          <a:xfrm>
            <a:off x="7620000" y="2855913"/>
            <a:ext cx="1295400" cy="1182687"/>
          </a:xfrm>
          <a:prstGeom prst="rect">
            <a:avLst/>
          </a:prstGeom>
          <a:solidFill>
            <a:srgbClr val="FF0000"/>
          </a:solidFill>
          <a:ln w="12700">
            <a:solidFill>
              <a:schemeClr val="accent3"/>
            </a:solidFill>
          </a:ln>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85000"/>
              </a:lnSpc>
              <a:spcBef>
                <a:spcPct val="0"/>
              </a:spcBef>
              <a:buFontTx/>
              <a:buNone/>
              <a:defRPr/>
            </a:pPr>
            <a:r>
              <a:rPr lang="en-US" sz="2800" dirty="0" smtClean="0">
                <a:solidFill>
                  <a:srgbClr val="FFFFFF"/>
                </a:solidFill>
              </a:rPr>
              <a:t>All </a:t>
            </a:r>
            <a:r>
              <a:rPr lang="en-US" sz="2800" i="1" dirty="0" smtClean="0">
                <a:solidFill>
                  <a:srgbClr val="FFFFFF"/>
                </a:solidFill>
              </a:rPr>
              <a:t>Thrive!</a:t>
            </a:r>
            <a:r>
              <a:rPr lang="en-US" sz="2800" dirty="0" smtClean="0">
                <a:solidFill>
                  <a:srgbClr val="FFFFFF"/>
                </a:solidFill>
              </a:rPr>
              <a:t> Forever</a:t>
            </a:r>
          </a:p>
        </p:txBody>
      </p:sp>
      <p:sp>
        <p:nvSpPr>
          <p:cNvPr id="9223" name="Rectangle 9"/>
          <p:cNvSpPr>
            <a:spLocks noChangeArrowheads="1"/>
          </p:cNvSpPr>
          <p:nvPr/>
        </p:nvSpPr>
        <p:spPr bwMode="auto">
          <a:xfrm>
            <a:off x="6096000" y="2362200"/>
            <a:ext cx="1219200" cy="2169825"/>
          </a:xfrm>
          <a:prstGeom prst="rect">
            <a:avLst/>
          </a:prstGeom>
          <a:solidFill>
            <a:srgbClr val="FF0000"/>
          </a:solidFill>
          <a:ln w="12700" algn="ctr">
            <a:solidFill>
              <a:schemeClr val="bg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800" dirty="0">
                <a:solidFill>
                  <a:schemeClr val="bg1"/>
                </a:solidFill>
              </a:rPr>
              <a:t>Vast, Sustained </a:t>
            </a:r>
            <a:r>
              <a:rPr lang="en-US" sz="1800" dirty="0" smtClean="0">
                <a:solidFill>
                  <a:schemeClr val="bg1"/>
                </a:solidFill>
              </a:rPr>
              <a:t>Thrive!  </a:t>
            </a:r>
            <a:r>
              <a:rPr lang="en-US" sz="1800" dirty="0">
                <a:solidFill>
                  <a:schemeClr val="bg1"/>
                </a:solidFill>
              </a:rPr>
              <a:t>Endeavor</a:t>
            </a:r>
          </a:p>
          <a:p>
            <a:pPr eaLnBrk="1" hangingPunct="1">
              <a:spcBef>
                <a:spcPct val="0"/>
              </a:spcBef>
              <a:buFontTx/>
              <a:buNone/>
            </a:pPr>
            <a:r>
              <a:rPr lang="en-US" sz="900" dirty="0">
                <a:solidFill>
                  <a:schemeClr val="bg1"/>
                </a:solidFill>
              </a:rPr>
              <a:t>[Only choice seems to be </a:t>
            </a:r>
            <a:r>
              <a:rPr lang="en-US" sz="900" b="1" i="1" dirty="0">
                <a:solidFill>
                  <a:schemeClr val="bg1"/>
                </a:solidFill>
              </a:rPr>
              <a:t>Thrive! </a:t>
            </a:r>
            <a:r>
              <a:rPr lang="en-US" sz="900" dirty="0">
                <a:solidFill>
                  <a:schemeClr val="bg1"/>
                </a:solidFill>
              </a:rPr>
              <a:t>becoming and being the vast, sustained human endeavor.  Create and sustain a thriving future for all forever.]</a:t>
            </a:r>
          </a:p>
        </p:txBody>
      </p:sp>
      <p:sp>
        <p:nvSpPr>
          <p:cNvPr id="9224" name="Rectangle 10"/>
          <p:cNvSpPr>
            <a:spLocks noChangeArrowheads="1"/>
          </p:cNvSpPr>
          <p:nvPr/>
        </p:nvSpPr>
        <p:spPr bwMode="auto">
          <a:xfrm>
            <a:off x="1912938" y="3581400"/>
            <a:ext cx="3733800" cy="646113"/>
          </a:xfrm>
          <a:prstGeom prst="rect">
            <a:avLst/>
          </a:prstGeom>
          <a:solidFill>
            <a:srgbClr val="00CC00"/>
          </a:solidFill>
          <a:ln w="12700" algn="ctr">
            <a:solidFill>
              <a:schemeClr val="bg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800" dirty="0">
                <a:solidFill>
                  <a:schemeClr val="bg1"/>
                </a:solidFill>
              </a:rPr>
              <a:t>Really Big Lever(s)/ Fulcrum(s)</a:t>
            </a:r>
          </a:p>
          <a:p>
            <a:pPr eaLnBrk="1" hangingPunct="1">
              <a:spcBef>
                <a:spcPct val="0"/>
              </a:spcBef>
              <a:buFontTx/>
              <a:buNone/>
            </a:pPr>
            <a:r>
              <a:rPr lang="en-US" sz="900" dirty="0">
                <a:solidFill>
                  <a:schemeClr val="bg1"/>
                </a:solidFill>
              </a:rPr>
              <a:t>[Combined Force of </a:t>
            </a:r>
            <a:r>
              <a:rPr lang="en-US" sz="900" b="1" i="1" dirty="0">
                <a:solidFill>
                  <a:schemeClr val="bg1"/>
                </a:solidFill>
              </a:rPr>
              <a:t>Thrive!</a:t>
            </a:r>
            <a:r>
              <a:rPr lang="en-US" sz="900" dirty="0">
                <a:solidFill>
                  <a:schemeClr val="bg1"/>
                </a:solidFill>
              </a:rPr>
              <a:t>, </a:t>
            </a:r>
            <a:r>
              <a:rPr lang="en-US" sz="900" dirty="0" err="1">
                <a:solidFill>
                  <a:schemeClr val="bg1"/>
                </a:solidFill>
              </a:rPr>
              <a:t>eMedia</a:t>
            </a:r>
            <a:r>
              <a:rPr lang="en-US" sz="900" dirty="0">
                <a:solidFill>
                  <a:schemeClr val="bg1"/>
                </a:solidFill>
              </a:rPr>
              <a:t>, Health</a:t>
            </a:r>
            <a:r>
              <a:rPr lang="en-US" sz="900" b="1" i="1" u="sng" dirty="0">
                <a:solidFill>
                  <a:schemeClr val="bg1"/>
                </a:solidFill>
              </a:rPr>
              <a:t>e</a:t>
            </a:r>
            <a:r>
              <a:rPr lang="en-US" sz="900" dirty="0">
                <a:solidFill>
                  <a:schemeClr val="bg1"/>
                </a:solidFill>
              </a:rPr>
              <a:t>People, “All </a:t>
            </a:r>
            <a:r>
              <a:rPr lang="en-US" sz="900" b="1" i="1" dirty="0">
                <a:solidFill>
                  <a:schemeClr val="bg1"/>
                </a:solidFill>
              </a:rPr>
              <a:t>Thrive!</a:t>
            </a:r>
            <a:r>
              <a:rPr lang="en-US" sz="900" dirty="0">
                <a:solidFill>
                  <a:schemeClr val="bg1"/>
                </a:solidFill>
              </a:rPr>
              <a:t> Forever”, Tipping Point, “Natural Human Force”, “Constitution”, viaFuture, GChris]</a:t>
            </a:r>
          </a:p>
        </p:txBody>
      </p:sp>
      <p:sp>
        <p:nvSpPr>
          <p:cNvPr id="9225" name="Rectangle 11"/>
          <p:cNvSpPr>
            <a:spLocks noChangeArrowheads="1"/>
          </p:cNvSpPr>
          <p:nvPr/>
        </p:nvSpPr>
        <p:spPr bwMode="auto">
          <a:xfrm>
            <a:off x="1912938" y="2797175"/>
            <a:ext cx="3733800" cy="646113"/>
          </a:xfrm>
          <a:prstGeom prst="rect">
            <a:avLst/>
          </a:prstGeom>
          <a:solidFill>
            <a:srgbClr val="00CC00"/>
          </a:solidFill>
          <a:ln w="12700" algn="ctr">
            <a:solidFill>
              <a:schemeClr val="bg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800">
                <a:solidFill>
                  <a:schemeClr val="bg1"/>
                </a:solidFill>
              </a:rPr>
              <a:t>A People’s Constitution </a:t>
            </a:r>
          </a:p>
          <a:p>
            <a:pPr eaLnBrk="1" hangingPunct="1">
              <a:spcBef>
                <a:spcPct val="0"/>
              </a:spcBef>
              <a:buFontTx/>
              <a:buNone/>
            </a:pPr>
            <a:r>
              <a:rPr lang="en-US" sz="900">
                <a:solidFill>
                  <a:schemeClr val="bg1"/>
                </a:solidFill>
              </a:rPr>
              <a:t>[“We the people[, in order to form a more perfect union,] commit to a thriving future for all forever.”]</a:t>
            </a:r>
          </a:p>
        </p:txBody>
      </p:sp>
      <p:sp>
        <p:nvSpPr>
          <p:cNvPr id="9226" name="Rectangle 12"/>
          <p:cNvSpPr>
            <a:spLocks noChangeArrowheads="1"/>
          </p:cNvSpPr>
          <p:nvPr/>
        </p:nvSpPr>
        <p:spPr bwMode="auto">
          <a:xfrm>
            <a:off x="1912938" y="5221288"/>
            <a:ext cx="3733800" cy="646112"/>
          </a:xfrm>
          <a:prstGeom prst="rect">
            <a:avLst/>
          </a:prstGeom>
          <a:solidFill>
            <a:srgbClr val="00CC00"/>
          </a:solidFill>
          <a:ln w="12700" algn="ctr">
            <a:solidFill>
              <a:schemeClr val="bg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800" dirty="0">
                <a:solidFill>
                  <a:schemeClr val="bg1"/>
                </a:solidFill>
              </a:rPr>
              <a:t>Viral Spark</a:t>
            </a:r>
          </a:p>
          <a:p>
            <a:pPr eaLnBrk="1" hangingPunct="1">
              <a:spcBef>
                <a:spcPct val="0"/>
              </a:spcBef>
              <a:buFontTx/>
              <a:buNone/>
            </a:pPr>
            <a:r>
              <a:rPr lang="en-US" sz="900" dirty="0">
                <a:solidFill>
                  <a:schemeClr val="bg1"/>
                </a:solidFill>
              </a:rPr>
              <a:t>[Combined Force of </a:t>
            </a:r>
            <a:r>
              <a:rPr lang="en-US" sz="900" b="1" i="1" dirty="0">
                <a:solidFill>
                  <a:schemeClr val="bg1"/>
                </a:solidFill>
              </a:rPr>
              <a:t>Thrive!</a:t>
            </a:r>
            <a:r>
              <a:rPr lang="en-US" sz="900" dirty="0">
                <a:solidFill>
                  <a:schemeClr val="bg1"/>
                </a:solidFill>
              </a:rPr>
              <a:t>, </a:t>
            </a:r>
            <a:r>
              <a:rPr lang="en-US" sz="900" dirty="0" err="1">
                <a:solidFill>
                  <a:schemeClr val="bg1"/>
                </a:solidFill>
              </a:rPr>
              <a:t>eMedia</a:t>
            </a:r>
            <a:r>
              <a:rPr lang="en-US" sz="900" dirty="0">
                <a:solidFill>
                  <a:schemeClr val="bg1"/>
                </a:solidFill>
              </a:rPr>
              <a:t>, </a:t>
            </a:r>
            <a:r>
              <a:rPr lang="en-US" sz="900" dirty="0" err="1">
                <a:solidFill>
                  <a:schemeClr val="bg1"/>
                </a:solidFill>
              </a:rPr>
              <a:t>Health</a:t>
            </a:r>
            <a:r>
              <a:rPr lang="en-US" sz="900" b="1" i="1" u="sng" dirty="0" err="1">
                <a:solidFill>
                  <a:schemeClr val="bg1"/>
                </a:solidFill>
              </a:rPr>
              <a:t>e</a:t>
            </a:r>
            <a:r>
              <a:rPr lang="en-US" sz="900" dirty="0" err="1">
                <a:solidFill>
                  <a:schemeClr val="bg1"/>
                </a:solidFill>
              </a:rPr>
              <a:t>People</a:t>
            </a:r>
            <a:r>
              <a:rPr lang="en-US" sz="900" dirty="0">
                <a:solidFill>
                  <a:schemeClr val="bg1"/>
                </a:solidFill>
              </a:rPr>
              <a:t>, “All </a:t>
            </a:r>
            <a:r>
              <a:rPr lang="en-US" sz="900" b="1" i="1" dirty="0">
                <a:solidFill>
                  <a:schemeClr val="bg1"/>
                </a:solidFill>
              </a:rPr>
              <a:t>Thrive!</a:t>
            </a:r>
            <a:r>
              <a:rPr lang="en-US" sz="900" dirty="0">
                <a:solidFill>
                  <a:schemeClr val="bg1"/>
                </a:solidFill>
              </a:rPr>
              <a:t> Forever”, Tipping Point, “Natural Human Force”, “Constitution”, </a:t>
            </a:r>
            <a:r>
              <a:rPr lang="en-US" sz="900" dirty="0" err="1">
                <a:solidFill>
                  <a:schemeClr val="bg1"/>
                </a:solidFill>
              </a:rPr>
              <a:t>GChris</a:t>
            </a:r>
            <a:r>
              <a:rPr lang="en-US" sz="900" dirty="0">
                <a:solidFill>
                  <a:schemeClr val="bg1"/>
                </a:solidFill>
              </a:rPr>
              <a:t>]</a:t>
            </a:r>
          </a:p>
        </p:txBody>
      </p:sp>
      <p:cxnSp>
        <p:nvCxnSpPr>
          <p:cNvPr id="9227" name="AutoShape 15"/>
          <p:cNvCxnSpPr>
            <a:cxnSpLocks noChangeShapeType="1"/>
            <a:stCxn id="9234" idx="3"/>
            <a:endCxn id="9224" idx="1"/>
          </p:cNvCxnSpPr>
          <p:nvPr/>
        </p:nvCxnSpPr>
        <p:spPr bwMode="auto">
          <a:xfrm>
            <a:off x="1524000" y="3445669"/>
            <a:ext cx="388938" cy="458788"/>
          </a:xfrm>
          <a:prstGeom prst="bentConnector3">
            <a:avLst>
              <a:gd name="adj1" fmla="val 50000"/>
            </a:avLst>
          </a:prstGeom>
          <a:noFill/>
          <a:ln w="15875">
            <a:solidFill>
              <a:srgbClr val="FF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28" name="AutoShape 17"/>
          <p:cNvCxnSpPr>
            <a:cxnSpLocks noChangeShapeType="1"/>
            <a:stCxn id="9234" idx="3"/>
            <a:endCxn id="9225" idx="1"/>
          </p:cNvCxnSpPr>
          <p:nvPr/>
        </p:nvCxnSpPr>
        <p:spPr bwMode="auto">
          <a:xfrm flipV="1">
            <a:off x="1524000" y="3120232"/>
            <a:ext cx="388938" cy="325437"/>
          </a:xfrm>
          <a:prstGeom prst="bentConnector3">
            <a:avLst>
              <a:gd name="adj1" fmla="val 50000"/>
            </a:avLst>
          </a:prstGeom>
          <a:noFill/>
          <a:ln w="15875">
            <a:solidFill>
              <a:srgbClr val="FF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29" name="AutoShape 18"/>
          <p:cNvCxnSpPr>
            <a:cxnSpLocks noChangeShapeType="1"/>
            <a:stCxn id="9224" idx="3"/>
            <a:endCxn id="9223" idx="1"/>
          </p:cNvCxnSpPr>
          <p:nvPr/>
        </p:nvCxnSpPr>
        <p:spPr bwMode="auto">
          <a:xfrm flipV="1">
            <a:off x="5646738" y="3447113"/>
            <a:ext cx="449262" cy="457344"/>
          </a:xfrm>
          <a:prstGeom prst="bentConnector3">
            <a:avLst>
              <a:gd name="adj1" fmla="val 50000"/>
            </a:avLst>
          </a:prstGeom>
          <a:noFill/>
          <a:ln w="15875">
            <a:solidFill>
              <a:srgbClr val="FF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0" name="AutoShape 19"/>
          <p:cNvCxnSpPr>
            <a:cxnSpLocks noChangeShapeType="1"/>
            <a:stCxn id="9226" idx="3"/>
            <a:endCxn id="9223" idx="1"/>
          </p:cNvCxnSpPr>
          <p:nvPr/>
        </p:nvCxnSpPr>
        <p:spPr bwMode="auto">
          <a:xfrm flipV="1">
            <a:off x="5646738" y="3447113"/>
            <a:ext cx="449262" cy="2097231"/>
          </a:xfrm>
          <a:prstGeom prst="bentConnector3">
            <a:avLst>
              <a:gd name="adj1" fmla="val 50000"/>
            </a:avLst>
          </a:prstGeom>
          <a:noFill/>
          <a:ln w="15875">
            <a:solidFill>
              <a:srgbClr val="FF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1" name="AutoShape 20"/>
          <p:cNvCxnSpPr>
            <a:cxnSpLocks noChangeShapeType="1"/>
            <a:stCxn id="9225" idx="3"/>
            <a:endCxn id="9223" idx="1"/>
          </p:cNvCxnSpPr>
          <p:nvPr/>
        </p:nvCxnSpPr>
        <p:spPr bwMode="auto">
          <a:xfrm>
            <a:off x="5646738" y="3120232"/>
            <a:ext cx="449262" cy="326881"/>
          </a:xfrm>
          <a:prstGeom prst="bentConnector3">
            <a:avLst>
              <a:gd name="adj1" fmla="val 50000"/>
            </a:avLst>
          </a:prstGeom>
          <a:noFill/>
          <a:ln w="15875">
            <a:solidFill>
              <a:srgbClr val="FF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2" name="AutoShape 21"/>
          <p:cNvCxnSpPr>
            <a:cxnSpLocks noChangeShapeType="1"/>
            <a:stCxn id="9223" idx="3"/>
            <a:endCxn id="13314" idx="1"/>
          </p:cNvCxnSpPr>
          <p:nvPr/>
        </p:nvCxnSpPr>
        <p:spPr bwMode="auto">
          <a:xfrm>
            <a:off x="7315200" y="3447113"/>
            <a:ext cx="304800" cy="144"/>
          </a:xfrm>
          <a:prstGeom prst="bentConnector3">
            <a:avLst>
              <a:gd name="adj1" fmla="val 50000"/>
            </a:avLst>
          </a:prstGeom>
          <a:noFill/>
          <a:ln w="22225">
            <a:solidFill>
              <a:srgbClr val="FF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3" name="AutoShape 22"/>
          <p:cNvCxnSpPr>
            <a:cxnSpLocks noChangeShapeType="1"/>
            <a:stCxn id="9234" idx="3"/>
            <a:endCxn id="9226" idx="1"/>
          </p:cNvCxnSpPr>
          <p:nvPr/>
        </p:nvCxnSpPr>
        <p:spPr bwMode="auto">
          <a:xfrm>
            <a:off x="1524000" y="3445669"/>
            <a:ext cx="388938" cy="2098675"/>
          </a:xfrm>
          <a:prstGeom prst="bentConnector3">
            <a:avLst>
              <a:gd name="adj1" fmla="val 50000"/>
            </a:avLst>
          </a:prstGeom>
          <a:noFill/>
          <a:ln w="15875">
            <a:solidFill>
              <a:srgbClr val="FF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34" name="Rectangle 8"/>
          <p:cNvSpPr>
            <a:spLocks noChangeArrowheads="1"/>
          </p:cNvSpPr>
          <p:nvPr/>
        </p:nvSpPr>
        <p:spPr bwMode="auto">
          <a:xfrm>
            <a:off x="228600" y="2014537"/>
            <a:ext cx="1295400" cy="2862263"/>
          </a:xfrm>
          <a:prstGeom prst="rect">
            <a:avLst/>
          </a:prstGeom>
          <a:solidFill>
            <a:srgbClr val="00CC00"/>
          </a:solidFill>
          <a:ln w="12700" algn="ctr">
            <a:solidFill>
              <a:schemeClr val="bg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2400" b="1" i="1" dirty="0">
                <a:solidFill>
                  <a:schemeClr val="bg1"/>
                </a:solidFill>
              </a:rPr>
              <a:t>Thrive!</a:t>
            </a:r>
            <a:r>
              <a:rPr lang="en-US" sz="1800" baseline="30000" dirty="0">
                <a:solidFill>
                  <a:schemeClr val="bg1"/>
                </a:solidFill>
              </a:rPr>
              <a:t>®</a:t>
            </a:r>
            <a:endParaRPr lang="en-US" sz="2400" baseline="30000" dirty="0">
              <a:solidFill>
                <a:schemeClr val="bg1"/>
              </a:solidFill>
            </a:endParaRPr>
          </a:p>
          <a:p>
            <a:pPr eaLnBrk="1" hangingPunct="1">
              <a:spcBef>
                <a:spcPct val="0"/>
              </a:spcBef>
              <a:buFontTx/>
              <a:buNone/>
            </a:pPr>
            <a:r>
              <a:rPr lang="en-US" sz="1200" dirty="0">
                <a:solidFill>
                  <a:schemeClr val="bg1"/>
                </a:solidFill>
              </a:rPr>
              <a:t>[“All </a:t>
            </a:r>
            <a:r>
              <a:rPr lang="en-US" sz="1200" i="1" dirty="0">
                <a:solidFill>
                  <a:schemeClr val="bg1"/>
                </a:solidFill>
              </a:rPr>
              <a:t>Thrive!</a:t>
            </a:r>
            <a:r>
              <a:rPr lang="en-US" sz="1200" dirty="0">
                <a:solidFill>
                  <a:schemeClr val="bg1"/>
                </a:solidFill>
              </a:rPr>
              <a:t> Forever – The idea, the ideal system, the big lever/fulcrum and necessary to the viral spark and the vast, sustained human endeavor.”  Mostly “pull” but also some “push”?]</a:t>
            </a:r>
          </a:p>
        </p:txBody>
      </p:sp>
      <p:sp>
        <p:nvSpPr>
          <p:cNvPr id="9235" name="Rectangle 7"/>
          <p:cNvSpPr>
            <a:spLocks noChangeArrowheads="1"/>
          </p:cNvSpPr>
          <p:nvPr/>
        </p:nvSpPr>
        <p:spPr bwMode="auto">
          <a:xfrm>
            <a:off x="1912938" y="1625600"/>
            <a:ext cx="3733800" cy="508000"/>
          </a:xfrm>
          <a:prstGeom prst="rect">
            <a:avLst/>
          </a:prstGeom>
          <a:solidFill>
            <a:srgbClr val="00CC00"/>
          </a:solidFill>
          <a:ln w="12700" algn="ctr">
            <a:solidFill>
              <a:schemeClr val="bg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800">
                <a:solidFill>
                  <a:schemeClr val="bg1"/>
                </a:solidFill>
              </a:rPr>
              <a:t>Tipping Point</a:t>
            </a:r>
          </a:p>
          <a:p>
            <a:pPr eaLnBrk="1" hangingPunct="1">
              <a:spcBef>
                <a:spcPct val="0"/>
              </a:spcBef>
              <a:buFontTx/>
              <a:buNone/>
            </a:pPr>
            <a:r>
              <a:rPr lang="en-US" sz="900">
                <a:solidFill>
                  <a:schemeClr val="bg1"/>
                </a:solidFill>
              </a:rPr>
              <a:t>[“Future is most endangered and we are most capable.”]</a:t>
            </a:r>
            <a:endParaRPr lang="en-US" sz="900"/>
          </a:p>
        </p:txBody>
      </p:sp>
      <p:sp>
        <p:nvSpPr>
          <p:cNvPr id="9236" name="Rectangle 23"/>
          <p:cNvSpPr>
            <a:spLocks noChangeArrowheads="1"/>
          </p:cNvSpPr>
          <p:nvPr/>
        </p:nvSpPr>
        <p:spPr bwMode="auto">
          <a:xfrm>
            <a:off x="1912938" y="990600"/>
            <a:ext cx="3725862" cy="508000"/>
          </a:xfrm>
          <a:prstGeom prst="rect">
            <a:avLst/>
          </a:prstGeom>
          <a:solidFill>
            <a:srgbClr val="00CC00"/>
          </a:solidFill>
          <a:ln w="12700" algn="ctr">
            <a:solidFill>
              <a:schemeClr val="bg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800">
                <a:solidFill>
                  <a:schemeClr val="bg1"/>
                </a:solidFill>
              </a:rPr>
              <a:t>Natural Human Force  </a:t>
            </a:r>
          </a:p>
          <a:p>
            <a:pPr eaLnBrk="1" hangingPunct="1">
              <a:spcBef>
                <a:spcPct val="0"/>
              </a:spcBef>
              <a:buFontTx/>
              <a:buNone/>
            </a:pPr>
            <a:r>
              <a:rPr lang="en-US" sz="900">
                <a:solidFill>
                  <a:schemeClr val="bg1"/>
                </a:solidFill>
              </a:rPr>
              <a:t>[“Need to survive and desire to thrive forever.”] </a:t>
            </a:r>
          </a:p>
        </p:txBody>
      </p:sp>
      <p:cxnSp>
        <p:nvCxnSpPr>
          <p:cNvPr id="9238" name="AutoShape 17"/>
          <p:cNvCxnSpPr>
            <a:cxnSpLocks noChangeShapeType="1"/>
            <a:stCxn id="9234" idx="3"/>
            <a:endCxn id="9250" idx="1"/>
          </p:cNvCxnSpPr>
          <p:nvPr/>
        </p:nvCxnSpPr>
        <p:spPr bwMode="auto">
          <a:xfrm>
            <a:off x="1524000" y="3445669"/>
            <a:ext cx="381000" cy="1232526"/>
          </a:xfrm>
          <a:prstGeom prst="bentConnector3">
            <a:avLst>
              <a:gd name="adj1" fmla="val 50000"/>
            </a:avLst>
          </a:prstGeom>
          <a:noFill/>
          <a:ln w="15875">
            <a:solidFill>
              <a:srgbClr val="FF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9" name="AutoShape 18"/>
          <p:cNvCxnSpPr>
            <a:cxnSpLocks noChangeShapeType="1"/>
            <a:stCxn id="9250" idx="3"/>
            <a:endCxn id="9223" idx="1"/>
          </p:cNvCxnSpPr>
          <p:nvPr/>
        </p:nvCxnSpPr>
        <p:spPr bwMode="auto">
          <a:xfrm flipV="1">
            <a:off x="5638801" y="3447113"/>
            <a:ext cx="457199" cy="1231082"/>
          </a:xfrm>
          <a:prstGeom prst="bentConnector3">
            <a:avLst>
              <a:gd name="adj1" fmla="val 50000"/>
            </a:avLst>
          </a:prstGeom>
          <a:noFill/>
          <a:ln w="15875">
            <a:solidFill>
              <a:srgbClr val="FF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0" name="AutoShape 19"/>
          <p:cNvCxnSpPr>
            <a:cxnSpLocks noChangeShapeType="1"/>
            <a:stCxn id="9249" idx="3"/>
            <a:endCxn id="9223" idx="1"/>
          </p:cNvCxnSpPr>
          <p:nvPr/>
        </p:nvCxnSpPr>
        <p:spPr bwMode="auto">
          <a:xfrm flipV="1">
            <a:off x="5646738" y="3447113"/>
            <a:ext cx="449262" cy="2866056"/>
          </a:xfrm>
          <a:prstGeom prst="bentConnector3">
            <a:avLst>
              <a:gd name="adj1" fmla="val 50000"/>
            </a:avLst>
          </a:prstGeom>
          <a:noFill/>
          <a:ln w="15875">
            <a:solidFill>
              <a:srgbClr val="FF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1" name="AutoShape 17"/>
          <p:cNvCxnSpPr>
            <a:cxnSpLocks noChangeShapeType="1"/>
            <a:stCxn id="9234" idx="3"/>
            <a:endCxn id="9249" idx="1"/>
          </p:cNvCxnSpPr>
          <p:nvPr/>
        </p:nvCxnSpPr>
        <p:spPr bwMode="auto">
          <a:xfrm>
            <a:off x="1524000" y="3445669"/>
            <a:ext cx="388937" cy="2867500"/>
          </a:xfrm>
          <a:prstGeom prst="bentConnector3">
            <a:avLst>
              <a:gd name="adj1" fmla="val 50000"/>
            </a:avLst>
          </a:prstGeom>
          <a:noFill/>
          <a:ln w="15875">
            <a:solidFill>
              <a:srgbClr val="FF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2" name="AutoShape 17"/>
          <p:cNvCxnSpPr>
            <a:cxnSpLocks noChangeShapeType="1"/>
            <a:stCxn id="9234" idx="3"/>
            <a:endCxn id="9236" idx="1"/>
          </p:cNvCxnSpPr>
          <p:nvPr/>
        </p:nvCxnSpPr>
        <p:spPr bwMode="auto">
          <a:xfrm flipV="1">
            <a:off x="1524000" y="1244600"/>
            <a:ext cx="388938" cy="2201069"/>
          </a:xfrm>
          <a:prstGeom prst="bentConnector3">
            <a:avLst>
              <a:gd name="adj1" fmla="val 50000"/>
            </a:avLst>
          </a:prstGeom>
          <a:noFill/>
          <a:ln w="15875">
            <a:solidFill>
              <a:srgbClr val="FF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3" name="AutoShape 17"/>
          <p:cNvCxnSpPr>
            <a:cxnSpLocks noChangeShapeType="1"/>
            <a:stCxn id="9234" idx="3"/>
            <a:endCxn id="9235" idx="1"/>
          </p:cNvCxnSpPr>
          <p:nvPr/>
        </p:nvCxnSpPr>
        <p:spPr bwMode="auto">
          <a:xfrm flipV="1">
            <a:off x="1524000" y="1879600"/>
            <a:ext cx="388938" cy="1566069"/>
          </a:xfrm>
          <a:prstGeom prst="bentConnector3">
            <a:avLst>
              <a:gd name="adj1" fmla="val 50000"/>
            </a:avLst>
          </a:prstGeom>
          <a:noFill/>
          <a:ln w="15875">
            <a:solidFill>
              <a:srgbClr val="FF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4" name="AutoShape 20"/>
          <p:cNvCxnSpPr>
            <a:cxnSpLocks noChangeShapeType="1"/>
            <a:stCxn id="9236" idx="3"/>
            <a:endCxn id="9223" idx="1"/>
          </p:cNvCxnSpPr>
          <p:nvPr/>
        </p:nvCxnSpPr>
        <p:spPr bwMode="auto">
          <a:xfrm>
            <a:off x="5638800" y="1244600"/>
            <a:ext cx="457200" cy="2202513"/>
          </a:xfrm>
          <a:prstGeom prst="bentConnector3">
            <a:avLst>
              <a:gd name="adj1" fmla="val 50000"/>
            </a:avLst>
          </a:prstGeom>
          <a:noFill/>
          <a:ln w="15875">
            <a:solidFill>
              <a:srgbClr val="FF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5" name="AutoShape 20"/>
          <p:cNvCxnSpPr>
            <a:cxnSpLocks noChangeShapeType="1"/>
            <a:stCxn id="9235" idx="3"/>
            <a:endCxn id="9223" idx="1"/>
          </p:cNvCxnSpPr>
          <p:nvPr/>
        </p:nvCxnSpPr>
        <p:spPr bwMode="auto">
          <a:xfrm>
            <a:off x="5646738" y="1879600"/>
            <a:ext cx="449262" cy="1567513"/>
          </a:xfrm>
          <a:prstGeom prst="bentConnector3">
            <a:avLst>
              <a:gd name="adj1" fmla="val 50000"/>
            </a:avLst>
          </a:prstGeom>
          <a:noFill/>
          <a:ln w="15875">
            <a:solidFill>
              <a:srgbClr val="FF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 name="Group 9244"/>
          <p:cNvGrpSpPr>
            <a:grpSpLocks/>
          </p:cNvGrpSpPr>
          <p:nvPr/>
        </p:nvGrpSpPr>
        <p:grpSpPr bwMode="auto">
          <a:xfrm>
            <a:off x="1905000" y="2168525"/>
            <a:ext cx="3741738" cy="4537075"/>
            <a:chOff x="1981200" y="2168714"/>
            <a:chExt cx="3741737" cy="4536886"/>
          </a:xfrm>
        </p:grpSpPr>
        <p:sp>
          <p:nvSpPr>
            <p:cNvPr id="9249" name="Rectangle 12"/>
            <p:cNvSpPr>
              <a:spLocks noChangeArrowheads="1"/>
            </p:cNvSpPr>
            <p:nvPr/>
          </p:nvSpPr>
          <p:spPr bwMode="auto">
            <a:xfrm>
              <a:off x="1989137" y="5920770"/>
              <a:ext cx="3733800" cy="784830"/>
            </a:xfrm>
            <a:prstGeom prst="rect">
              <a:avLst/>
            </a:prstGeom>
            <a:solidFill>
              <a:srgbClr val="FF0000"/>
            </a:solidFill>
            <a:ln w="12700" algn="ctr">
              <a:solidFill>
                <a:schemeClr val="bg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800" dirty="0">
                  <a:solidFill>
                    <a:schemeClr val="bg1"/>
                  </a:solidFill>
                </a:rPr>
                <a:t>Viral Spark</a:t>
              </a:r>
            </a:p>
            <a:p>
              <a:pPr eaLnBrk="1" hangingPunct="1">
                <a:spcBef>
                  <a:spcPct val="0"/>
                </a:spcBef>
                <a:buFontTx/>
                <a:buNone/>
              </a:pPr>
              <a:r>
                <a:rPr lang="en-US" sz="900" dirty="0">
                  <a:solidFill>
                    <a:schemeClr val="bg1"/>
                  </a:solidFill>
                </a:rPr>
                <a:t>[Other than </a:t>
              </a:r>
              <a:r>
                <a:rPr lang="en-US" sz="900" b="1" i="1" dirty="0">
                  <a:solidFill>
                    <a:schemeClr val="bg1"/>
                  </a:solidFill>
                </a:rPr>
                <a:t>Thrive!</a:t>
              </a:r>
              <a:r>
                <a:rPr lang="en-US" sz="900" dirty="0">
                  <a:solidFill>
                    <a:schemeClr val="bg1"/>
                  </a:solidFill>
                </a:rPr>
                <a:t>, </a:t>
              </a:r>
              <a:r>
                <a:rPr lang="en-US" sz="900" dirty="0" err="1">
                  <a:solidFill>
                    <a:schemeClr val="bg1"/>
                  </a:solidFill>
                </a:rPr>
                <a:t>eMedia</a:t>
              </a:r>
              <a:r>
                <a:rPr lang="en-US" sz="900" dirty="0">
                  <a:solidFill>
                    <a:schemeClr val="bg1"/>
                  </a:solidFill>
                </a:rPr>
                <a:t> only current viral spark.  Government, national/international organizations &amp; foundations not helping now; maybe later.]</a:t>
              </a:r>
            </a:p>
          </p:txBody>
        </p:sp>
        <p:sp>
          <p:nvSpPr>
            <p:cNvPr id="9250" name="Rectangle 10"/>
            <p:cNvSpPr>
              <a:spLocks noChangeArrowheads="1"/>
            </p:cNvSpPr>
            <p:nvPr/>
          </p:nvSpPr>
          <p:spPr bwMode="auto">
            <a:xfrm>
              <a:off x="1981200" y="4285864"/>
              <a:ext cx="3733800" cy="784830"/>
            </a:xfrm>
            <a:prstGeom prst="rect">
              <a:avLst/>
            </a:prstGeom>
            <a:solidFill>
              <a:srgbClr val="FF0000"/>
            </a:solidFill>
            <a:ln w="12700" algn="ctr">
              <a:solidFill>
                <a:schemeClr val="bg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800" dirty="0">
                  <a:solidFill>
                    <a:schemeClr val="bg1"/>
                  </a:solidFill>
                </a:rPr>
                <a:t>Really Big Lever(s)/ Fulcrum(s)</a:t>
              </a:r>
            </a:p>
            <a:p>
              <a:pPr eaLnBrk="1" hangingPunct="1">
                <a:spcBef>
                  <a:spcPct val="0"/>
                </a:spcBef>
                <a:buFontTx/>
                <a:buNone/>
              </a:pPr>
              <a:r>
                <a:rPr lang="en-US" sz="900" dirty="0">
                  <a:solidFill>
                    <a:schemeClr val="bg1"/>
                  </a:solidFill>
                </a:rPr>
                <a:t>[Other than </a:t>
              </a:r>
              <a:r>
                <a:rPr lang="en-US" sz="900" b="1" i="1" dirty="0">
                  <a:solidFill>
                    <a:schemeClr val="bg1"/>
                  </a:solidFill>
                </a:rPr>
                <a:t>Thrive!</a:t>
              </a:r>
              <a:r>
                <a:rPr lang="en-US" sz="900" dirty="0">
                  <a:solidFill>
                    <a:schemeClr val="bg1"/>
                  </a:solidFill>
                </a:rPr>
                <a:t>, </a:t>
              </a:r>
              <a:r>
                <a:rPr lang="en-US" sz="900" dirty="0" err="1">
                  <a:solidFill>
                    <a:schemeClr val="bg1"/>
                  </a:solidFill>
                </a:rPr>
                <a:t>eMedia</a:t>
              </a:r>
              <a:r>
                <a:rPr lang="en-US" sz="900" dirty="0">
                  <a:solidFill>
                    <a:schemeClr val="bg1"/>
                  </a:solidFill>
                </a:rPr>
                <a:t> only current lever/fulcrum.  Government, national/international organizations &amp; foundations not helping now; maybe later.]</a:t>
              </a:r>
            </a:p>
          </p:txBody>
        </p:sp>
        <p:sp>
          <p:nvSpPr>
            <p:cNvPr id="9251" name="Rectangle 7"/>
            <p:cNvSpPr>
              <a:spLocks noChangeArrowheads="1"/>
            </p:cNvSpPr>
            <p:nvPr/>
          </p:nvSpPr>
          <p:spPr bwMode="auto">
            <a:xfrm>
              <a:off x="1989137" y="2168714"/>
              <a:ext cx="3733799" cy="507831"/>
            </a:xfrm>
            <a:prstGeom prst="rect">
              <a:avLst/>
            </a:prstGeom>
            <a:solidFill>
              <a:srgbClr val="FF0000"/>
            </a:solidFill>
            <a:ln w="12700" algn="ctr">
              <a:solidFill>
                <a:schemeClr val="bg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800" dirty="0">
                  <a:solidFill>
                    <a:schemeClr val="bg1"/>
                  </a:solidFill>
                </a:rPr>
                <a:t>Tipping Point</a:t>
              </a:r>
            </a:p>
            <a:p>
              <a:pPr eaLnBrk="1" hangingPunct="1">
                <a:spcBef>
                  <a:spcPct val="0"/>
                </a:spcBef>
                <a:buFontTx/>
                <a:buNone/>
              </a:pPr>
              <a:r>
                <a:rPr lang="en-US" sz="900" dirty="0">
                  <a:solidFill>
                    <a:schemeClr val="bg1"/>
                  </a:solidFill>
                </a:rPr>
                <a:t>[Create and/or modify other tipping points.]</a:t>
              </a:r>
            </a:p>
          </p:txBody>
        </p:sp>
      </p:grpSp>
      <p:cxnSp>
        <p:nvCxnSpPr>
          <p:cNvPr id="9247" name="AutoShape 17"/>
          <p:cNvCxnSpPr>
            <a:cxnSpLocks noChangeShapeType="1"/>
            <a:stCxn id="9234" idx="3"/>
            <a:endCxn id="9251" idx="1"/>
          </p:cNvCxnSpPr>
          <p:nvPr/>
        </p:nvCxnSpPr>
        <p:spPr bwMode="auto">
          <a:xfrm flipV="1">
            <a:off x="1524000" y="2422451"/>
            <a:ext cx="388937" cy="1023218"/>
          </a:xfrm>
          <a:prstGeom prst="bentConnector3">
            <a:avLst>
              <a:gd name="adj1" fmla="val 50000"/>
            </a:avLst>
          </a:prstGeom>
          <a:noFill/>
          <a:ln w="15875">
            <a:solidFill>
              <a:srgbClr val="FF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8" name="AutoShape 20"/>
          <p:cNvCxnSpPr>
            <a:cxnSpLocks noChangeShapeType="1"/>
            <a:stCxn id="9251" idx="3"/>
            <a:endCxn id="9223" idx="1"/>
          </p:cNvCxnSpPr>
          <p:nvPr/>
        </p:nvCxnSpPr>
        <p:spPr bwMode="auto">
          <a:xfrm>
            <a:off x="5646737" y="2422451"/>
            <a:ext cx="449263" cy="1024662"/>
          </a:xfrm>
          <a:prstGeom prst="bentConnector3">
            <a:avLst>
              <a:gd name="adj1" fmla="val 50000"/>
            </a:avLst>
          </a:prstGeom>
          <a:noFill/>
          <a:ln w="15875">
            <a:solidFill>
              <a:srgbClr val="FF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2"/>
          <p:cNvSpPr txBox="1"/>
          <p:nvPr/>
        </p:nvSpPr>
        <p:spPr>
          <a:xfrm>
            <a:off x="212725" y="5336738"/>
            <a:ext cx="1311275" cy="1292662"/>
          </a:xfrm>
          <a:prstGeom prst="rect">
            <a:avLst/>
          </a:prstGeom>
          <a:solidFill>
            <a:srgbClr val="FF0000"/>
          </a:solidFill>
          <a:ln>
            <a:solidFill>
              <a:srgbClr val="C00000"/>
            </a:solidFill>
          </a:ln>
        </p:spPr>
        <p:txBody>
          <a:bodyPr wrap="square" lIns="45720" tIns="45720" rIns="45720" bIns="45720" rtlCol="0">
            <a:spAutoFit/>
          </a:bodyPr>
          <a:lstStyle/>
          <a:p>
            <a:r>
              <a:rPr lang="en-US" sz="1800" b="1" dirty="0" smtClean="0">
                <a:solidFill>
                  <a:schemeClr val="bg1"/>
                </a:solidFill>
              </a:rPr>
              <a:t>“Bus” Test </a:t>
            </a:r>
            <a:r>
              <a:rPr lang="en-US" sz="1200" dirty="0" smtClean="0">
                <a:solidFill>
                  <a:schemeClr val="bg1"/>
                </a:solidFill>
              </a:rPr>
              <a:t>(get on </a:t>
            </a:r>
            <a:r>
              <a:rPr lang="en-US" sz="1200" dirty="0" err="1" smtClean="0">
                <a:solidFill>
                  <a:schemeClr val="bg1"/>
                </a:solidFill>
              </a:rPr>
              <a:t>eMedia</a:t>
            </a:r>
            <a:r>
              <a:rPr lang="en-US" sz="1200" dirty="0" smtClean="0">
                <a:solidFill>
                  <a:schemeClr val="bg1"/>
                </a:solidFill>
              </a:rPr>
              <a:t>, explain/ persuade, they agree</a:t>
            </a:r>
            <a:r>
              <a:rPr lang="en-US" sz="1200" dirty="0">
                <a:solidFill>
                  <a:schemeClr val="bg1"/>
                </a:solidFill>
              </a:rPr>
              <a:t> </a:t>
            </a:r>
            <a:r>
              <a:rPr lang="en-US" sz="1200" dirty="0" smtClean="0">
                <a:solidFill>
                  <a:schemeClr val="bg1"/>
                </a:solidFill>
              </a:rPr>
              <a:t>&amp; act positively, or re-start)</a:t>
            </a:r>
            <a:endParaRPr lang="en-US" sz="1200" dirty="0">
              <a:solidFill>
                <a:schemeClr val="bg1"/>
              </a:solidFill>
            </a:endParaRPr>
          </a:p>
        </p:txBody>
      </p:sp>
    </p:spTree>
    <p:extLst>
      <p:ext uri="{BB962C8B-B14F-4D97-AF65-F5344CB8AC3E}">
        <p14:creationId xmlns:p14="http://schemas.microsoft.com/office/powerpoint/2010/main" val="3840605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136"/>
          <p:cNvSpPr>
            <a:spLocks noChangeArrowheads="1"/>
          </p:cNvSpPr>
          <p:nvPr/>
        </p:nvSpPr>
        <p:spPr bwMode="auto">
          <a:xfrm>
            <a:off x="152400" y="1143000"/>
            <a:ext cx="6019800" cy="879475"/>
          </a:xfrm>
          <a:prstGeom prst="rect">
            <a:avLst/>
          </a:prstGeom>
          <a:noFill/>
          <a:ln w="19050" algn="ctr">
            <a:solidFill>
              <a:srgbClr val="FF0000"/>
            </a:solidFill>
            <a:miter lim="800000"/>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solidFill>
                <a:srgbClr val="000000"/>
              </a:solidFill>
            </a:endParaRPr>
          </a:p>
        </p:txBody>
      </p:sp>
      <p:sp>
        <p:nvSpPr>
          <p:cNvPr id="113667" name="Rectangle 135"/>
          <p:cNvSpPr>
            <a:spLocks noChangeArrowheads="1"/>
          </p:cNvSpPr>
          <p:nvPr/>
        </p:nvSpPr>
        <p:spPr bwMode="auto">
          <a:xfrm>
            <a:off x="150813" y="2092325"/>
            <a:ext cx="6019800" cy="955675"/>
          </a:xfrm>
          <a:prstGeom prst="rect">
            <a:avLst/>
          </a:prstGeom>
          <a:noFill/>
          <a:ln w="19050" algn="ctr">
            <a:solidFill>
              <a:srgbClr val="FF9933"/>
            </a:solidFill>
            <a:miter lim="800000"/>
            <a:headEnd/>
            <a:tailEn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solidFill>
                <a:srgbClr val="000000"/>
              </a:solidFill>
            </a:endParaRPr>
          </a:p>
        </p:txBody>
      </p:sp>
      <p:sp>
        <p:nvSpPr>
          <p:cNvPr id="113668" name="Rectangle 134"/>
          <p:cNvSpPr>
            <a:spLocks noChangeArrowheads="1"/>
          </p:cNvSpPr>
          <p:nvPr/>
        </p:nvSpPr>
        <p:spPr bwMode="auto">
          <a:xfrm>
            <a:off x="152400" y="3124200"/>
            <a:ext cx="6019800" cy="995363"/>
          </a:xfrm>
          <a:prstGeom prst="rect">
            <a:avLst/>
          </a:prstGeom>
          <a:noFill/>
          <a:ln w="19050" algn="ctr">
            <a:solidFill>
              <a:srgbClr val="FFFF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solidFill>
                <a:srgbClr val="000000"/>
              </a:solidFill>
            </a:endParaRPr>
          </a:p>
        </p:txBody>
      </p:sp>
      <p:sp>
        <p:nvSpPr>
          <p:cNvPr id="113669" name="Rectangle 133"/>
          <p:cNvSpPr>
            <a:spLocks noChangeArrowheads="1"/>
          </p:cNvSpPr>
          <p:nvPr/>
        </p:nvSpPr>
        <p:spPr bwMode="auto">
          <a:xfrm>
            <a:off x="150813" y="4191000"/>
            <a:ext cx="8839200" cy="995363"/>
          </a:xfrm>
          <a:prstGeom prst="rect">
            <a:avLst/>
          </a:prstGeom>
          <a:noFill/>
          <a:ln w="19050" algn="ctr">
            <a:solidFill>
              <a:srgbClr val="33CC33"/>
            </a:solidFill>
            <a:miter lim="800000"/>
            <a:headEnd/>
            <a:tailEnd/>
          </a:ln>
          <a:effectLst/>
          <a:extLst>
            <a:ext uri="{909E8E84-426E-40DD-AFC4-6F175D3DCCD1}">
              <a14:hiddenFill xmlns:a14="http://schemas.microsoft.com/office/drawing/2010/main">
                <a:solidFill>
                  <a:srgbClr val="66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solidFill>
                <a:srgbClr val="000000"/>
              </a:solidFill>
            </a:endParaRPr>
          </a:p>
        </p:txBody>
      </p:sp>
      <p:sp>
        <p:nvSpPr>
          <p:cNvPr id="113670" name="Rectangle 6"/>
          <p:cNvSpPr>
            <a:spLocks noChangeArrowheads="1"/>
          </p:cNvSpPr>
          <p:nvPr/>
        </p:nvSpPr>
        <p:spPr bwMode="auto">
          <a:xfrm>
            <a:off x="152400" y="152400"/>
            <a:ext cx="7772400" cy="609600"/>
          </a:xfrm>
          <a:prstGeom prst="rect">
            <a:avLst/>
          </a:prstGeom>
          <a:solidFill>
            <a:schemeClr val="tx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2800" dirty="0">
                <a:solidFill>
                  <a:srgbClr val="FFFFFF"/>
                </a:solidFill>
              </a:rPr>
              <a:t>Future of Human &amp; Earth’s Surviving &amp; Thriving</a:t>
            </a:r>
          </a:p>
        </p:txBody>
      </p:sp>
      <p:pic>
        <p:nvPicPr>
          <p:cNvPr id="113671" name="Picture 7"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152400"/>
            <a:ext cx="9001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2" name="Text Box 35"/>
          <p:cNvSpPr txBox="1">
            <a:spLocks noChangeArrowheads="1"/>
          </p:cNvSpPr>
          <p:nvPr/>
        </p:nvSpPr>
        <p:spPr bwMode="auto">
          <a:xfrm>
            <a:off x="150813" y="5232400"/>
            <a:ext cx="94503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800" dirty="0">
                <a:solidFill>
                  <a:srgbClr val="000000"/>
                </a:solidFill>
              </a:rPr>
              <a:t>E</a:t>
            </a:r>
            <a:r>
              <a:rPr lang="en-US" sz="1800" baseline="-25000" dirty="0">
                <a:solidFill>
                  <a:srgbClr val="000000"/>
                </a:solidFill>
              </a:rPr>
              <a:t>0</a:t>
            </a:r>
            <a:r>
              <a:rPr lang="en-US" sz="1800" dirty="0">
                <a:solidFill>
                  <a:srgbClr val="000000"/>
                </a:solidFill>
              </a:rPr>
              <a:t>             H</a:t>
            </a:r>
            <a:r>
              <a:rPr lang="en-US" sz="1800" baseline="-25000" dirty="0">
                <a:solidFill>
                  <a:srgbClr val="000000"/>
                </a:solidFill>
              </a:rPr>
              <a:t>0</a:t>
            </a:r>
            <a:r>
              <a:rPr lang="en-US" sz="1800" dirty="0">
                <a:solidFill>
                  <a:srgbClr val="000000"/>
                </a:solidFill>
              </a:rPr>
              <a:t>                 </a:t>
            </a:r>
            <a:r>
              <a:rPr lang="en-US" sz="1800" dirty="0" err="1">
                <a:solidFill>
                  <a:srgbClr val="000000"/>
                </a:solidFill>
              </a:rPr>
              <a:t>H</a:t>
            </a:r>
            <a:r>
              <a:rPr lang="en-US" sz="1800" baseline="-25000" dirty="0" err="1">
                <a:solidFill>
                  <a:srgbClr val="000000"/>
                </a:solidFill>
              </a:rPr>
              <a:t>x</a:t>
            </a:r>
            <a:r>
              <a:rPr lang="en-US" sz="1800" dirty="0">
                <a:solidFill>
                  <a:srgbClr val="000000"/>
                </a:solidFill>
              </a:rPr>
              <a:t>                    </a:t>
            </a:r>
            <a:r>
              <a:rPr lang="en-US" sz="1800" dirty="0" err="1">
                <a:solidFill>
                  <a:srgbClr val="000000"/>
                </a:solidFill>
              </a:rPr>
              <a:t>H</a:t>
            </a:r>
            <a:r>
              <a:rPr lang="en-US" sz="1800" baseline="-25000" dirty="0" err="1">
                <a:solidFill>
                  <a:srgbClr val="000000"/>
                </a:solidFill>
              </a:rPr>
              <a:t>x</a:t>
            </a:r>
            <a:r>
              <a:rPr lang="en-US" sz="1800" baseline="-25000" dirty="0">
                <a:solidFill>
                  <a:srgbClr val="000000"/>
                </a:solidFill>
              </a:rPr>
              <a:t>+</a:t>
            </a:r>
            <a:r>
              <a:rPr lang="en-US" sz="1800" dirty="0">
                <a:solidFill>
                  <a:srgbClr val="000000"/>
                </a:solidFill>
              </a:rPr>
              <a:t>                     </a:t>
            </a:r>
            <a:r>
              <a:rPr lang="en-US" sz="1800" dirty="0" err="1">
                <a:solidFill>
                  <a:srgbClr val="000000"/>
                </a:solidFill>
              </a:rPr>
              <a:t>H</a:t>
            </a:r>
            <a:r>
              <a:rPr lang="en-US" sz="1800" baseline="-25000" dirty="0" err="1">
                <a:solidFill>
                  <a:srgbClr val="000000"/>
                </a:solidFill>
              </a:rPr>
              <a:t>x</a:t>
            </a:r>
            <a:r>
              <a:rPr lang="en-US" sz="1800" baseline="-25000" dirty="0">
                <a:solidFill>
                  <a:srgbClr val="000000"/>
                </a:solidFill>
              </a:rPr>
              <a:t>++</a:t>
            </a:r>
            <a:r>
              <a:rPr lang="en-US" sz="1800" dirty="0">
                <a:solidFill>
                  <a:srgbClr val="000000"/>
                </a:solidFill>
              </a:rPr>
              <a:t>                            </a:t>
            </a:r>
            <a:r>
              <a:rPr lang="en-US" sz="1800" dirty="0" smtClean="0">
                <a:solidFill>
                  <a:srgbClr val="000000"/>
                </a:solidFill>
              </a:rPr>
              <a:t>     E</a:t>
            </a:r>
            <a:r>
              <a:rPr lang="en-US" sz="1800" baseline="-25000" dirty="0" smtClean="0">
                <a:solidFill>
                  <a:srgbClr val="000000"/>
                </a:solidFill>
              </a:rPr>
              <a:t>x++++</a:t>
            </a:r>
            <a:r>
              <a:rPr lang="en-US" sz="1800" dirty="0" smtClean="0">
                <a:solidFill>
                  <a:srgbClr val="000000"/>
                </a:solidFill>
              </a:rPr>
              <a:t>/</a:t>
            </a:r>
            <a:r>
              <a:rPr lang="en-US" sz="1800" dirty="0" err="1" smtClean="0">
                <a:solidFill>
                  <a:srgbClr val="000000"/>
                </a:solidFill>
              </a:rPr>
              <a:t>H</a:t>
            </a:r>
            <a:r>
              <a:rPr lang="en-US" sz="1800" baseline="-25000" dirty="0" err="1" smtClean="0">
                <a:solidFill>
                  <a:srgbClr val="000000"/>
                </a:solidFill>
              </a:rPr>
              <a:t>x</a:t>
            </a:r>
            <a:r>
              <a:rPr lang="en-US" sz="1800" baseline="-25000" dirty="0" smtClean="0">
                <a:solidFill>
                  <a:srgbClr val="000000"/>
                </a:solidFill>
              </a:rPr>
              <a:t>+++?</a:t>
            </a:r>
            <a:endParaRPr lang="en-US" sz="1800" baseline="-25000" dirty="0">
              <a:solidFill>
                <a:srgbClr val="000000"/>
              </a:solidFill>
            </a:endParaRPr>
          </a:p>
        </p:txBody>
      </p:sp>
      <p:sp>
        <p:nvSpPr>
          <p:cNvPr id="113673" name="Line 37"/>
          <p:cNvSpPr>
            <a:spLocks noChangeShapeType="1"/>
          </p:cNvSpPr>
          <p:nvPr/>
        </p:nvSpPr>
        <p:spPr bwMode="auto">
          <a:xfrm>
            <a:off x="227013" y="5257800"/>
            <a:ext cx="8686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solidFill>
                <a:srgbClr val="000000"/>
              </a:solidFill>
            </a:endParaRPr>
          </a:p>
        </p:txBody>
      </p:sp>
      <p:sp>
        <p:nvSpPr>
          <p:cNvPr id="113674" name="Text Box 38"/>
          <p:cNvSpPr txBox="1">
            <a:spLocks noChangeArrowheads="1"/>
          </p:cNvSpPr>
          <p:nvPr/>
        </p:nvSpPr>
        <p:spPr bwMode="auto">
          <a:xfrm>
            <a:off x="1979613" y="5549900"/>
            <a:ext cx="10874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solidFill>
                  <a:srgbClr val="000000"/>
                </a:solidFill>
              </a:rPr>
              <a:t>Survive Today</a:t>
            </a:r>
          </a:p>
        </p:txBody>
      </p:sp>
      <p:sp>
        <p:nvSpPr>
          <p:cNvPr id="113675" name="Text Box 41"/>
          <p:cNvSpPr txBox="1">
            <a:spLocks noChangeArrowheads="1"/>
          </p:cNvSpPr>
          <p:nvPr/>
        </p:nvSpPr>
        <p:spPr bwMode="auto">
          <a:xfrm>
            <a:off x="760413" y="5549900"/>
            <a:ext cx="11207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solidFill>
                  <a:srgbClr val="000000"/>
                </a:solidFill>
              </a:rPr>
              <a:t>Survive Begins</a:t>
            </a:r>
          </a:p>
        </p:txBody>
      </p:sp>
      <p:sp>
        <p:nvSpPr>
          <p:cNvPr id="113676" name="Text Box 47"/>
          <p:cNvSpPr txBox="1">
            <a:spLocks noChangeArrowheads="1"/>
          </p:cNvSpPr>
          <p:nvPr/>
        </p:nvSpPr>
        <p:spPr bwMode="auto">
          <a:xfrm>
            <a:off x="3470275" y="3190875"/>
            <a:ext cx="719138"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a:solidFill>
                  <a:srgbClr val="000000"/>
                </a:solidFill>
              </a:rPr>
              <a:t>Human </a:t>
            </a:r>
          </a:p>
          <a:p>
            <a:pPr algn="ctr" eaLnBrk="1" hangingPunct="1">
              <a:spcBef>
                <a:spcPct val="0"/>
              </a:spcBef>
              <a:buFontTx/>
              <a:buNone/>
            </a:pPr>
            <a:r>
              <a:rPr lang="en-US" sz="1200">
                <a:solidFill>
                  <a:srgbClr val="000000"/>
                </a:solidFill>
              </a:rPr>
              <a:t>Thriving</a:t>
            </a:r>
          </a:p>
          <a:p>
            <a:pPr algn="ctr" eaLnBrk="1" hangingPunct="1">
              <a:spcBef>
                <a:spcPct val="0"/>
              </a:spcBef>
              <a:buFontTx/>
              <a:buNone/>
            </a:pPr>
            <a:r>
              <a:rPr lang="en-US" sz="1200">
                <a:solidFill>
                  <a:srgbClr val="000000"/>
                </a:solidFill>
              </a:rPr>
              <a:t>Begins</a:t>
            </a:r>
          </a:p>
        </p:txBody>
      </p:sp>
      <p:sp>
        <p:nvSpPr>
          <p:cNvPr id="113677" name="Text Box 54"/>
          <p:cNvSpPr txBox="1">
            <a:spLocks noChangeArrowheads="1"/>
          </p:cNvSpPr>
          <p:nvPr/>
        </p:nvSpPr>
        <p:spPr bwMode="auto">
          <a:xfrm>
            <a:off x="192088" y="1143000"/>
            <a:ext cx="7953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solidFill>
                  <a:srgbClr val="000000"/>
                </a:solidFill>
              </a:rPr>
              <a:t>Scenario1</a:t>
            </a:r>
          </a:p>
        </p:txBody>
      </p:sp>
      <p:sp>
        <p:nvSpPr>
          <p:cNvPr id="113678" name="Text Box 55"/>
          <p:cNvSpPr txBox="1">
            <a:spLocks noChangeArrowheads="1"/>
          </p:cNvSpPr>
          <p:nvPr/>
        </p:nvSpPr>
        <p:spPr bwMode="auto">
          <a:xfrm>
            <a:off x="192088" y="2073275"/>
            <a:ext cx="7953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solidFill>
                  <a:srgbClr val="000000"/>
                </a:solidFill>
              </a:rPr>
              <a:t>Scenario2</a:t>
            </a:r>
          </a:p>
        </p:txBody>
      </p:sp>
      <p:sp>
        <p:nvSpPr>
          <p:cNvPr id="113679" name="Text Box 56"/>
          <p:cNvSpPr txBox="1">
            <a:spLocks noChangeArrowheads="1"/>
          </p:cNvSpPr>
          <p:nvPr/>
        </p:nvSpPr>
        <p:spPr bwMode="auto">
          <a:xfrm>
            <a:off x="192088" y="3082925"/>
            <a:ext cx="7953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dirty="0">
                <a:solidFill>
                  <a:srgbClr val="000000"/>
                </a:solidFill>
              </a:rPr>
              <a:t>Scenario3</a:t>
            </a:r>
          </a:p>
        </p:txBody>
      </p:sp>
      <p:sp>
        <p:nvSpPr>
          <p:cNvPr id="113680" name="Text Box 57"/>
          <p:cNvSpPr txBox="1">
            <a:spLocks noChangeArrowheads="1"/>
          </p:cNvSpPr>
          <p:nvPr/>
        </p:nvSpPr>
        <p:spPr bwMode="auto">
          <a:xfrm>
            <a:off x="192088" y="4149725"/>
            <a:ext cx="7953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solidFill>
                  <a:srgbClr val="000000"/>
                </a:solidFill>
              </a:rPr>
              <a:t>Scenario4</a:t>
            </a:r>
          </a:p>
        </p:txBody>
      </p:sp>
      <p:sp>
        <p:nvSpPr>
          <p:cNvPr id="113681" name="Text Box 51"/>
          <p:cNvSpPr txBox="1">
            <a:spLocks noChangeArrowheads="1"/>
          </p:cNvSpPr>
          <p:nvPr/>
        </p:nvSpPr>
        <p:spPr bwMode="auto">
          <a:xfrm>
            <a:off x="989013" y="5867400"/>
            <a:ext cx="692150" cy="384175"/>
          </a:xfrm>
          <a:prstGeom prst="rect">
            <a:avLst/>
          </a:prstGeom>
          <a:solidFill>
            <a:srgbClr val="0066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a:solidFill>
                  <a:srgbClr val="FFFFFF"/>
                </a:solidFill>
              </a:rPr>
              <a:t>Earth</a:t>
            </a:r>
          </a:p>
          <a:p>
            <a:pPr algn="ctr" eaLnBrk="1" hangingPunct="1">
              <a:spcBef>
                <a:spcPct val="0"/>
              </a:spcBef>
              <a:buFontTx/>
              <a:buNone/>
            </a:pPr>
            <a:r>
              <a:rPr lang="en-US" sz="1200">
                <a:solidFill>
                  <a:srgbClr val="FFFFFF"/>
                </a:solidFill>
              </a:rPr>
              <a:t>Continues</a:t>
            </a:r>
          </a:p>
        </p:txBody>
      </p:sp>
      <p:sp>
        <p:nvSpPr>
          <p:cNvPr id="113682" name="Text Box 52"/>
          <p:cNvSpPr txBox="1">
            <a:spLocks noChangeArrowheads="1"/>
          </p:cNvSpPr>
          <p:nvPr/>
        </p:nvSpPr>
        <p:spPr bwMode="auto">
          <a:xfrm>
            <a:off x="2208213" y="5867400"/>
            <a:ext cx="803275" cy="384175"/>
          </a:xfrm>
          <a:prstGeom prst="rect">
            <a:avLst/>
          </a:prstGeom>
          <a:solidFill>
            <a:srgbClr val="FFFF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a:solidFill>
                  <a:srgbClr val="000000"/>
                </a:solidFill>
              </a:rPr>
              <a:t>Earth</a:t>
            </a:r>
          </a:p>
          <a:p>
            <a:pPr algn="ctr" eaLnBrk="1" hangingPunct="1">
              <a:spcBef>
                <a:spcPct val="0"/>
              </a:spcBef>
              <a:buFontTx/>
              <a:buNone/>
            </a:pPr>
            <a:r>
              <a:rPr lang="en-US" sz="1200">
                <a:solidFill>
                  <a:srgbClr val="000000"/>
                </a:solidFill>
              </a:rPr>
              <a:t>Endangered</a:t>
            </a:r>
          </a:p>
        </p:txBody>
      </p:sp>
      <p:sp>
        <p:nvSpPr>
          <p:cNvPr id="113683" name="Text Box 53"/>
          <p:cNvSpPr txBox="1">
            <a:spLocks noChangeArrowheads="1"/>
          </p:cNvSpPr>
          <p:nvPr/>
        </p:nvSpPr>
        <p:spPr bwMode="auto">
          <a:xfrm>
            <a:off x="7847013" y="5867400"/>
            <a:ext cx="1066800" cy="354013"/>
          </a:xfrm>
          <a:prstGeom prst="rect">
            <a:avLst/>
          </a:prstGeom>
          <a:solidFill>
            <a:schemeClr val="tx1"/>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a:solidFill>
                  <a:srgbClr val="FFFFFF"/>
                </a:solidFill>
              </a:rPr>
              <a:t>Earth Ends –</a:t>
            </a:r>
          </a:p>
          <a:p>
            <a:pPr algn="ctr" eaLnBrk="1" hangingPunct="1">
              <a:spcBef>
                <a:spcPct val="0"/>
              </a:spcBef>
              <a:buFontTx/>
              <a:buNone/>
            </a:pPr>
            <a:r>
              <a:rPr lang="en-US" sz="1000">
                <a:solidFill>
                  <a:srgbClr val="FFFFFF"/>
                </a:solidFill>
              </a:rPr>
              <a:t>Non-human action</a:t>
            </a:r>
          </a:p>
        </p:txBody>
      </p:sp>
      <p:sp>
        <p:nvSpPr>
          <p:cNvPr id="113684" name="Text Box 58"/>
          <p:cNvSpPr txBox="1">
            <a:spLocks noChangeArrowheads="1"/>
          </p:cNvSpPr>
          <p:nvPr/>
        </p:nvSpPr>
        <p:spPr bwMode="auto">
          <a:xfrm>
            <a:off x="177800" y="5867400"/>
            <a:ext cx="496888" cy="384175"/>
          </a:xfrm>
          <a:prstGeom prst="rect">
            <a:avLst/>
          </a:prstGeom>
          <a:solidFill>
            <a:srgbClr val="0066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a:solidFill>
                  <a:srgbClr val="FFFFFF"/>
                </a:solidFill>
              </a:rPr>
              <a:t>Earth</a:t>
            </a:r>
          </a:p>
          <a:p>
            <a:pPr algn="ctr" eaLnBrk="1" hangingPunct="1">
              <a:spcBef>
                <a:spcPct val="0"/>
              </a:spcBef>
              <a:buFontTx/>
              <a:buNone/>
            </a:pPr>
            <a:r>
              <a:rPr lang="en-US" sz="1200">
                <a:solidFill>
                  <a:srgbClr val="FFFFFF"/>
                </a:solidFill>
              </a:rPr>
              <a:t>Begins</a:t>
            </a:r>
          </a:p>
        </p:txBody>
      </p:sp>
      <p:sp>
        <p:nvSpPr>
          <p:cNvPr id="113685" name="Line 59"/>
          <p:cNvSpPr>
            <a:spLocks noChangeShapeType="1"/>
          </p:cNvSpPr>
          <p:nvPr/>
        </p:nvSpPr>
        <p:spPr bwMode="auto">
          <a:xfrm>
            <a:off x="1446213" y="1219200"/>
            <a:ext cx="2439987" cy="9525"/>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solidFill>
                <a:srgbClr val="000000"/>
              </a:solidFill>
            </a:endParaRPr>
          </a:p>
        </p:txBody>
      </p:sp>
      <p:sp>
        <p:nvSpPr>
          <p:cNvPr id="113686" name="Text Box 60"/>
          <p:cNvSpPr txBox="1">
            <a:spLocks noChangeArrowheads="1"/>
          </p:cNvSpPr>
          <p:nvPr/>
        </p:nvSpPr>
        <p:spPr bwMode="auto">
          <a:xfrm>
            <a:off x="1066800" y="1219200"/>
            <a:ext cx="7016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solidFill>
                  <a:srgbClr val="000000"/>
                </a:solidFill>
              </a:rPr>
              <a:t>Human </a:t>
            </a:r>
          </a:p>
          <a:p>
            <a:pPr eaLnBrk="1" hangingPunct="1">
              <a:spcBef>
                <a:spcPct val="0"/>
              </a:spcBef>
              <a:buFontTx/>
              <a:buNone/>
            </a:pPr>
            <a:r>
              <a:rPr lang="en-US" sz="1200">
                <a:solidFill>
                  <a:srgbClr val="000000"/>
                </a:solidFill>
              </a:rPr>
              <a:t>Survival</a:t>
            </a:r>
          </a:p>
          <a:p>
            <a:pPr eaLnBrk="1" hangingPunct="1">
              <a:spcBef>
                <a:spcPct val="0"/>
              </a:spcBef>
              <a:buFontTx/>
              <a:buNone/>
            </a:pPr>
            <a:r>
              <a:rPr lang="en-US" sz="1200">
                <a:solidFill>
                  <a:srgbClr val="000000"/>
                </a:solidFill>
              </a:rPr>
              <a:t>Begins</a:t>
            </a:r>
          </a:p>
        </p:txBody>
      </p:sp>
      <p:sp>
        <p:nvSpPr>
          <p:cNvPr id="113687" name="Text Box 61"/>
          <p:cNvSpPr txBox="1">
            <a:spLocks noChangeArrowheads="1"/>
          </p:cNvSpPr>
          <p:nvPr/>
        </p:nvSpPr>
        <p:spPr bwMode="auto">
          <a:xfrm>
            <a:off x="3503613" y="12954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a:solidFill>
                  <a:srgbClr val="CC0000"/>
                </a:solidFill>
              </a:rPr>
              <a:t>Human</a:t>
            </a:r>
          </a:p>
          <a:p>
            <a:pPr algn="ctr" eaLnBrk="1" hangingPunct="1">
              <a:spcBef>
                <a:spcPct val="0"/>
              </a:spcBef>
              <a:buFontTx/>
              <a:buNone/>
            </a:pPr>
            <a:r>
              <a:rPr lang="en-US" sz="1200">
                <a:solidFill>
                  <a:srgbClr val="CC0000"/>
                </a:solidFill>
              </a:rPr>
              <a:t>Survival Ends??</a:t>
            </a:r>
          </a:p>
        </p:txBody>
      </p:sp>
      <p:sp>
        <p:nvSpPr>
          <p:cNvPr id="113688" name="Text Box 64"/>
          <p:cNvSpPr txBox="1">
            <a:spLocks noChangeArrowheads="1"/>
          </p:cNvSpPr>
          <p:nvPr/>
        </p:nvSpPr>
        <p:spPr bwMode="auto">
          <a:xfrm>
            <a:off x="1063625" y="3190875"/>
            <a:ext cx="7016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solidFill>
                  <a:srgbClr val="000000"/>
                </a:solidFill>
              </a:rPr>
              <a:t>Human </a:t>
            </a:r>
          </a:p>
          <a:p>
            <a:pPr eaLnBrk="1" hangingPunct="1">
              <a:spcBef>
                <a:spcPct val="0"/>
              </a:spcBef>
              <a:buFontTx/>
              <a:buNone/>
            </a:pPr>
            <a:r>
              <a:rPr lang="en-US" sz="1200">
                <a:solidFill>
                  <a:srgbClr val="000000"/>
                </a:solidFill>
              </a:rPr>
              <a:t>Survival</a:t>
            </a:r>
          </a:p>
          <a:p>
            <a:pPr eaLnBrk="1" hangingPunct="1">
              <a:spcBef>
                <a:spcPct val="0"/>
              </a:spcBef>
              <a:buFontTx/>
              <a:buNone/>
            </a:pPr>
            <a:r>
              <a:rPr lang="en-US" sz="1200">
                <a:solidFill>
                  <a:srgbClr val="000000"/>
                </a:solidFill>
              </a:rPr>
              <a:t>Begins</a:t>
            </a:r>
          </a:p>
        </p:txBody>
      </p:sp>
      <p:sp>
        <p:nvSpPr>
          <p:cNvPr id="113689" name="Text Box 66"/>
          <p:cNvSpPr txBox="1">
            <a:spLocks noChangeArrowheads="1"/>
          </p:cNvSpPr>
          <p:nvPr/>
        </p:nvSpPr>
        <p:spPr bwMode="auto">
          <a:xfrm>
            <a:off x="3470275" y="4289425"/>
            <a:ext cx="719138"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a:solidFill>
                  <a:srgbClr val="000000"/>
                </a:solidFill>
              </a:rPr>
              <a:t>Human </a:t>
            </a:r>
          </a:p>
          <a:p>
            <a:pPr algn="ctr" eaLnBrk="1" hangingPunct="1">
              <a:spcBef>
                <a:spcPct val="0"/>
              </a:spcBef>
              <a:buFontTx/>
              <a:buNone/>
            </a:pPr>
            <a:r>
              <a:rPr lang="en-US" sz="1200">
                <a:solidFill>
                  <a:srgbClr val="000000"/>
                </a:solidFill>
              </a:rPr>
              <a:t>Thriving</a:t>
            </a:r>
          </a:p>
          <a:p>
            <a:pPr algn="ctr" eaLnBrk="1" hangingPunct="1">
              <a:spcBef>
                <a:spcPct val="0"/>
              </a:spcBef>
              <a:buFontTx/>
              <a:buNone/>
            </a:pPr>
            <a:r>
              <a:rPr lang="en-US" sz="1200">
                <a:solidFill>
                  <a:srgbClr val="000000"/>
                </a:solidFill>
              </a:rPr>
              <a:t>Begins</a:t>
            </a:r>
          </a:p>
        </p:txBody>
      </p:sp>
      <p:sp>
        <p:nvSpPr>
          <p:cNvPr id="113690" name="Text Box 69"/>
          <p:cNvSpPr txBox="1">
            <a:spLocks noChangeArrowheads="1"/>
          </p:cNvSpPr>
          <p:nvPr/>
        </p:nvSpPr>
        <p:spPr bwMode="auto">
          <a:xfrm>
            <a:off x="1063625" y="4289425"/>
            <a:ext cx="7016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solidFill>
                  <a:srgbClr val="000000"/>
                </a:solidFill>
              </a:rPr>
              <a:t>Human </a:t>
            </a:r>
          </a:p>
          <a:p>
            <a:pPr eaLnBrk="1" hangingPunct="1">
              <a:spcBef>
                <a:spcPct val="0"/>
              </a:spcBef>
              <a:buFontTx/>
              <a:buNone/>
            </a:pPr>
            <a:r>
              <a:rPr lang="en-US" sz="1200">
                <a:solidFill>
                  <a:srgbClr val="000000"/>
                </a:solidFill>
              </a:rPr>
              <a:t>Survival</a:t>
            </a:r>
          </a:p>
          <a:p>
            <a:pPr eaLnBrk="1" hangingPunct="1">
              <a:spcBef>
                <a:spcPct val="0"/>
              </a:spcBef>
              <a:buFontTx/>
              <a:buNone/>
            </a:pPr>
            <a:r>
              <a:rPr lang="en-US" sz="1200">
                <a:solidFill>
                  <a:srgbClr val="000000"/>
                </a:solidFill>
              </a:rPr>
              <a:t>Begins</a:t>
            </a:r>
          </a:p>
        </p:txBody>
      </p:sp>
      <p:sp>
        <p:nvSpPr>
          <p:cNvPr id="113691" name="Text Box 70"/>
          <p:cNvSpPr txBox="1">
            <a:spLocks noChangeArrowheads="1"/>
          </p:cNvSpPr>
          <p:nvPr/>
        </p:nvSpPr>
        <p:spPr bwMode="auto">
          <a:xfrm>
            <a:off x="8213964" y="4273550"/>
            <a:ext cx="76334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200" dirty="0">
                <a:solidFill>
                  <a:srgbClr val="CC0000"/>
                </a:solidFill>
              </a:rPr>
              <a:t>Human</a:t>
            </a:r>
          </a:p>
          <a:p>
            <a:pPr algn="r" eaLnBrk="1" hangingPunct="1">
              <a:spcBef>
                <a:spcPct val="0"/>
              </a:spcBef>
              <a:buFontTx/>
              <a:buNone/>
            </a:pPr>
            <a:r>
              <a:rPr lang="en-US" sz="1200" dirty="0">
                <a:solidFill>
                  <a:srgbClr val="CC0000"/>
                </a:solidFill>
              </a:rPr>
              <a:t>Survival/</a:t>
            </a:r>
          </a:p>
          <a:p>
            <a:pPr algn="r" eaLnBrk="1" hangingPunct="1">
              <a:spcBef>
                <a:spcPct val="0"/>
              </a:spcBef>
              <a:buFontTx/>
              <a:buNone/>
            </a:pPr>
            <a:r>
              <a:rPr lang="en-US" sz="1200" dirty="0">
                <a:solidFill>
                  <a:srgbClr val="CC0000"/>
                </a:solidFill>
              </a:rPr>
              <a:t>Thriving </a:t>
            </a:r>
            <a:endParaRPr lang="en-US" sz="1200" dirty="0" smtClean="0">
              <a:solidFill>
                <a:srgbClr val="CC0000"/>
              </a:solidFill>
            </a:endParaRPr>
          </a:p>
          <a:p>
            <a:pPr algn="r" eaLnBrk="1" hangingPunct="1">
              <a:spcBef>
                <a:spcPct val="0"/>
              </a:spcBef>
              <a:buFontTx/>
              <a:buNone/>
            </a:pPr>
            <a:r>
              <a:rPr lang="en-US" sz="1200" dirty="0" smtClean="0">
                <a:solidFill>
                  <a:srgbClr val="CC0000"/>
                </a:solidFill>
              </a:rPr>
              <a:t>Ends</a:t>
            </a:r>
            <a:r>
              <a:rPr lang="en-US" sz="1200" dirty="0">
                <a:solidFill>
                  <a:srgbClr val="CC0000"/>
                </a:solidFill>
              </a:rPr>
              <a:t>?</a:t>
            </a:r>
          </a:p>
        </p:txBody>
      </p:sp>
      <p:sp>
        <p:nvSpPr>
          <p:cNvPr id="113692" name="Text Box 79"/>
          <p:cNvSpPr txBox="1">
            <a:spLocks noChangeArrowheads="1"/>
          </p:cNvSpPr>
          <p:nvPr/>
        </p:nvSpPr>
        <p:spPr bwMode="auto">
          <a:xfrm>
            <a:off x="1063625" y="2181225"/>
            <a:ext cx="7016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solidFill>
                  <a:srgbClr val="000000"/>
                </a:solidFill>
              </a:rPr>
              <a:t>Human </a:t>
            </a:r>
          </a:p>
          <a:p>
            <a:pPr eaLnBrk="1" hangingPunct="1">
              <a:spcBef>
                <a:spcPct val="0"/>
              </a:spcBef>
              <a:buFontTx/>
              <a:buNone/>
            </a:pPr>
            <a:r>
              <a:rPr lang="en-US" sz="1200">
                <a:solidFill>
                  <a:srgbClr val="000000"/>
                </a:solidFill>
              </a:rPr>
              <a:t>Survival</a:t>
            </a:r>
          </a:p>
          <a:p>
            <a:pPr eaLnBrk="1" hangingPunct="1">
              <a:spcBef>
                <a:spcPct val="0"/>
              </a:spcBef>
              <a:buFontTx/>
              <a:buNone/>
            </a:pPr>
            <a:r>
              <a:rPr lang="en-US" sz="1200">
                <a:solidFill>
                  <a:srgbClr val="000000"/>
                </a:solidFill>
              </a:rPr>
              <a:t>Begins</a:t>
            </a:r>
          </a:p>
        </p:txBody>
      </p:sp>
      <p:sp>
        <p:nvSpPr>
          <p:cNvPr id="113693" name="Text Box 80"/>
          <p:cNvSpPr txBox="1">
            <a:spLocks noChangeArrowheads="1"/>
          </p:cNvSpPr>
          <p:nvPr/>
        </p:nvSpPr>
        <p:spPr bwMode="auto">
          <a:xfrm>
            <a:off x="5102225" y="2209800"/>
            <a:ext cx="7016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200">
                <a:solidFill>
                  <a:srgbClr val="CC0000"/>
                </a:solidFill>
              </a:rPr>
              <a:t>Human</a:t>
            </a:r>
          </a:p>
          <a:p>
            <a:pPr algn="r" eaLnBrk="1" hangingPunct="1">
              <a:spcBef>
                <a:spcPct val="0"/>
              </a:spcBef>
              <a:buFontTx/>
              <a:buNone/>
            </a:pPr>
            <a:r>
              <a:rPr lang="en-US" sz="1200">
                <a:solidFill>
                  <a:srgbClr val="CC0000"/>
                </a:solidFill>
              </a:rPr>
              <a:t>Survival</a:t>
            </a:r>
          </a:p>
          <a:p>
            <a:pPr algn="r" eaLnBrk="1" hangingPunct="1">
              <a:spcBef>
                <a:spcPct val="0"/>
              </a:spcBef>
              <a:buFontTx/>
              <a:buNone/>
            </a:pPr>
            <a:r>
              <a:rPr lang="en-US" sz="1200">
                <a:solidFill>
                  <a:srgbClr val="CC0000"/>
                </a:solidFill>
              </a:rPr>
              <a:t>Ends??</a:t>
            </a:r>
          </a:p>
        </p:txBody>
      </p:sp>
      <p:sp>
        <p:nvSpPr>
          <p:cNvPr id="113694" name="Text Box 81"/>
          <p:cNvSpPr txBox="1">
            <a:spLocks noChangeArrowheads="1"/>
          </p:cNvSpPr>
          <p:nvPr/>
        </p:nvSpPr>
        <p:spPr bwMode="auto">
          <a:xfrm>
            <a:off x="5410200" y="3200400"/>
            <a:ext cx="76335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200" dirty="0">
                <a:solidFill>
                  <a:srgbClr val="CC0000"/>
                </a:solidFill>
              </a:rPr>
              <a:t>Human</a:t>
            </a:r>
          </a:p>
          <a:p>
            <a:pPr algn="r" eaLnBrk="1" hangingPunct="1">
              <a:spcBef>
                <a:spcPct val="0"/>
              </a:spcBef>
              <a:buFontTx/>
              <a:buNone/>
            </a:pPr>
            <a:r>
              <a:rPr lang="en-US" sz="1200" dirty="0">
                <a:solidFill>
                  <a:srgbClr val="CC0000"/>
                </a:solidFill>
              </a:rPr>
              <a:t>Survival/</a:t>
            </a:r>
          </a:p>
          <a:p>
            <a:pPr algn="r" eaLnBrk="1" hangingPunct="1">
              <a:spcBef>
                <a:spcPct val="0"/>
              </a:spcBef>
              <a:buFontTx/>
              <a:buNone/>
            </a:pPr>
            <a:r>
              <a:rPr lang="en-US" sz="1200" dirty="0">
                <a:solidFill>
                  <a:srgbClr val="CC0000"/>
                </a:solidFill>
              </a:rPr>
              <a:t>Thriving </a:t>
            </a:r>
            <a:endParaRPr lang="en-US" sz="1200" dirty="0" smtClean="0">
              <a:solidFill>
                <a:srgbClr val="CC0000"/>
              </a:solidFill>
            </a:endParaRPr>
          </a:p>
          <a:p>
            <a:pPr algn="r" eaLnBrk="1" hangingPunct="1">
              <a:spcBef>
                <a:spcPct val="0"/>
              </a:spcBef>
              <a:buFontTx/>
              <a:buNone/>
            </a:pPr>
            <a:r>
              <a:rPr lang="en-US" sz="1200" dirty="0" smtClean="0">
                <a:solidFill>
                  <a:srgbClr val="CC0000"/>
                </a:solidFill>
              </a:rPr>
              <a:t>Ends</a:t>
            </a:r>
            <a:r>
              <a:rPr lang="en-US" sz="1200" dirty="0">
                <a:solidFill>
                  <a:srgbClr val="CC0000"/>
                </a:solidFill>
              </a:rPr>
              <a:t>??</a:t>
            </a:r>
          </a:p>
        </p:txBody>
      </p:sp>
      <p:sp>
        <p:nvSpPr>
          <p:cNvPr id="113695" name="Text Box 86"/>
          <p:cNvSpPr txBox="1">
            <a:spLocks noChangeArrowheads="1"/>
          </p:cNvSpPr>
          <p:nvPr/>
        </p:nvSpPr>
        <p:spPr bwMode="auto">
          <a:xfrm>
            <a:off x="3328988" y="5562600"/>
            <a:ext cx="1241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solidFill>
                  <a:srgbClr val="000000"/>
                </a:solidFill>
              </a:rPr>
              <a:t>Survive? Thrive?</a:t>
            </a:r>
          </a:p>
        </p:txBody>
      </p:sp>
      <p:sp>
        <p:nvSpPr>
          <p:cNvPr id="113696" name="Text Box 87"/>
          <p:cNvSpPr txBox="1">
            <a:spLocks noChangeArrowheads="1"/>
          </p:cNvSpPr>
          <p:nvPr/>
        </p:nvSpPr>
        <p:spPr bwMode="auto">
          <a:xfrm>
            <a:off x="4875213" y="5562600"/>
            <a:ext cx="1241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solidFill>
                  <a:srgbClr val="000000"/>
                </a:solidFill>
              </a:rPr>
              <a:t>Survive? Thrive?</a:t>
            </a:r>
          </a:p>
        </p:txBody>
      </p:sp>
      <p:sp>
        <p:nvSpPr>
          <p:cNvPr id="113697" name="Text Box 89"/>
          <p:cNvSpPr txBox="1">
            <a:spLocks noChangeArrowheads="1"/>
          </p:cNvSpPr>
          <p:nvPr/>
        </p:nvSpPr>
        <p:spPr bwMode="auto">
          <a:xfrm>
            <a:off x="7923213" y="5562600"/>
            <a:ext cx="10699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200">
                <a:solidFill>
                  <a:srgbClr val="CC0000"/>
                </a:solidFill>
              </a:rPr>
              <a:t>Survive Ends?</a:t>
            </a:r>
          </a:p>
        </p:txBody>
      </p:sp>
      <p:sp>
        <p:nvSpPr>
          <p:cNvPr id="113698" name="Text Box 99"/>
          <p:cNvSpPr txBox="1">
            <a:spLocks noChangeArrowheads="1"/>
          </p:cNvSpPr>
          <p:nvPr/>
        </p:nvSpPr>
        <p:spPr bwMode="auto">
          <a:xfrm>
            <a:off x="228600" y="6477000"/>
            <a:ext cx="8534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000">
                <a:solidFill>
                  <a:srgbClr val="000000"/>
                </a:solidFill>
              </a:rPr>
              <a:t>Human Survival and/or Thriving Ends - Human survival/thriving may end by human action or non-human action (e.g. loss of sun, disease, volcanoes, storms, asteroid).</a:t>
            </a:r>
          </a:p>
        </p:txBody>
      </p:sp>
      <p:sp>
        <p:nvSpPr>
          <p:cNvPr id="113699" name="Text Box 100"/>
          <p:cNvSpPr txBox="1">
            <a:spLocks noChangeArrowheads="1"/>
          </p:cNvSpPr>
          <p:nvPr/>
        </p:nvSpPr>
        <p:spPr bwMode="auto">
          <a:xfrm>
            <a:off x="150813" y="838200"/>
            <a:ext cx="1265237" cy="274638"/>
          </a:xfrm>
          <a:prstGeom prst="rect">
            <a:avLst/>
          </a:prstGeom>
          <a:solidFill>
            <a:srgbClr val="0066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solidFill>
                  <a:srgbClr val="FFFFFF"/>
                </a:solidFill>
              </a:rPr>
              <a:t>Human Scenarios</a:t>
            </a:r>
          </a:p>
        </p:txBody>
      </p:sp>
      <p:sp>
        <p:nvSpPr>
          <p:cNvPr id="113700" name="Line 103"/>
          <p:cNvSpPr>
            <a:spLocks noChangeShapeType="1"/>
          </p:cNvSpPr>
          <p:nvPr/>
        </p:nvSpPr>
        <p:spPr bwMode="auto">
          <a:xfrm>
            <a:off x="1446213" y="2209800"/>
            <a:ext cx="3962400" cy="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solidFill>
                <a:srgbClr val="000000"/>
              </a:solidFill>
            </a:endParaRPr>
          </a:p>
        </p:txBody>
      </p:sp>
      <p:sp>
        <p:nvSpPr>
          <p:cNvPr id="113701" name="Line 104"/>
          <p:cNvSpPr>
            <a:spLocks noChangeShapeType="1"/>
          </p:cNvSpPr>
          <p:nvPr/>
        </p:nvSpPr>
        <p:spPr bwMode="auto">
          <a:xfrm>
            <a:off x="1446213" y="3200400"/>
            <a:ext cx="3962400" cy="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solidFill>
                <a:srgbClr val="000000"/>
              </a:solidFill>
            </a:endParaRPr>
          </a:p>
        </p:txBody>
      </p:sp>
      <p:sp>
        <p:nvSpPr>
          <p:cNvPr id="113702" name="Line 105"/>
          <p:cNvSpPr>
            <a:spLocks noChangeShapeType="1"/>
          </p:cNvSpPr>
          <p:nvPr/>
        </p:nvSpPr>
        <p:spPr bwMode="auto">
          <a:xfrm>
            <a:off x="1446213" y="4267200"/>
            <a:ext cx="7391400" cy="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solidFill>
                <a:srgbClr val="000000"/>
              </a:solidFill>
            </a:endParaRPr>
          </a:p>
        </p:txBody>
      </p:sp>
      <p:sp>
        <p:nvSpPr>
          <p:cNvPr id="113703" name="Text Box 110"/>
          <p:cNvSpPr txBox="1">
            <a:spLocks noChangeArrowheads="1"/>
          </p:cNvSpPr>
          <p:nvPr/>
        </p:nvSpPr>
        <p:spPr bwMode="auto">
          <a:xfrm>
            <a:off x="227013" y="4410075"/>
            <a:ext cx="775149" cy="537070"/>
          </a:xfrm>
          <a:prstGeom prst="rect">
            <a:avLst/>
          </a:prstGeom>
          <a:solidFill>
            <a:srgbClr val="33CC33"/>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rIns="27432">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1800" i="1" dirty="0">
                <a:solidFill>
                  <a:srgbClr val="000000"/>
                </a:solidFill>
              </a:rPr>
              <a:t>Thrive!</a:t>
            </a:r>
          </a:p>
          <a:p>
            <a:pPr eaLnBrk="1" hangingPunct="1">
              <a:lnSpc>
                <a:spcPct val="85000"/>
              </a:lnSpc>
              <a:spcBef>
                <a:spcPct val="0"/>
              </a:spcBef>
              <a:buFontTx/>
              <a:buNone/>
            </a:pPr>
            <a:r>
              <a:rPr lang="en-US" sz="1600" dirty="0">
                <a:solidFill>
                  <a:srgbClr val="000000"/>
                </a:solidFill>
              </a:rPr>
              <a:t>Scenario</a:t>
            </a:r>
          </a:p>
        </p:txBody>
      </p:sp>
      <p:sp>
        <p:nvSpPr>
          <p:cNvPr id="113704" name="Text Box 111"/>
          <p:cNvSpPr txBox="1">
            <a:spLocks noChangeArrowheads="1"/>
          </p:cNvSpPr>
          <p:nvPr/>
        </p:nvSpPr>
        <p:spPr bwMode="auto">
          <a:xfrm>
            <a:off x="227013" y="1412875"/>
            <a:ext cx="800100" cy="508000"/>
          </a:xfrm>
          <a:prstGeom prst="re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7432" rIns="27432">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600" dirty="0">
                <a:solidFill>
                  <a:srgbClr val="000000"/>
                </a:solidFill>
              </a:rPr>
              <a:t>Current</a:t>
            </a:r>
          </a:p>
          <a:p>
            <a:pPr algn="ctr" eaLnBrk="1" hangingPunct="1">
              <a:lnSpc>
                <a:spcPct val="85000"/>
              </a:lnSpc>
              <a:spcBef>
                <a:spcPct val="0"/>
              </a:spcBef>
              <a:buFontTx/>
              <a:buNone/>
            </a:pPr>
            <a:r>
              <a:rPr lang="en-US" sz="1600" dirty="0">
                <a:solidFill>
                  <a:srgbClr val="000000"/>
                </a:solidFill>
              </a:rPr>
              <a:t>Scenario</a:t>
            </a:r>
          </a:p>
        </p:txBody>
      </p:sp>
      <p:sp>
        <p:nvSpPr>
          <p:cNvPr id="113705" name="Text Box 112"/>
          <p:cNvSpPr txBox="1">
            <a:spLocks noChangeArrowheads="1"/>
          </p:cNvSpPr>
          <p:nvPr/>
        </p:nvSpPr>
        <p:spPr bwMode="auto">
          <a:xfrm>
            <a:off x="3579813" y="5867400"/>
            <a:ext cx="803275" cy="384175"/>
          </a:xfrm>
          <a:prstGeom prst="rect">
            <a:avLst/>
          </a:prstGeom>
          <a:solidFill>
            <a:srgbClr val="FF99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a:solidFill>
                  <a:srgbClr val="000000"/>
                </a:solidFill>
              </a:rPr>
              <a:t>Earth More</a:t>
            </a:r>
          </a:p>
          <a:p>
            <a:pPr algn="ctr" eaLnBrk="1" hangingPunct="1">
              <a:spcBef>
                <a:spcPct val="0"/>
              </a:spcBef>
              <a:buFontTx/>
              <a:buNone/>
            </a:pPr>
            <a:r>
              <a:rPr lang="en-US" sz="1200">
                <a:solidFill>
                  <a:srgbClr val="000000"/>
                </a:solidFill>
              </a:rPr>
              <a:t>Endangered</a:t>
            </a:r>
          </a:p>
        </p:txBody>
      </p:sp>
      <p:sp>
        <p:nvSpPr>
          <p:cNvPr id="113706" name="Text Box 113"/>
          <p:cNvSpPr txBox="1">
            <a:spLocks noChangeArrowheads="1"/>
          </p:cNvSpPr>
          <p:nvPr/>
        </p:nvSpPr>
        <p:spPr bwMode="auto">
          <a:xfrm>
            <a:off x="5103813" y="5867400"/>
            <a:ext cx="803275" cy="384175"/>
          </a:xfrm>
          <a:prstGeom prst="rect">
            <a:avLst/>
          </a:prstGeom>
          <a:solidFill>
            <a:srgbClr val="FF00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a:solidFill>
                  <a:srgbClr val="FFFFFF"/>
                </a:solidFill>
              </a:rPr>
              <a:t>Earth Much</a:t>
            </a:r>
          </a:p>
          <a:p>
            <a:pPr algn="ctr" eaLnBrk="1" hangingPunct="1">
              <a:spcBef>
                <a:spcPct val="0"/>
              </a:spcBef>
              <a:buFontTx/>
              <a:buNone/>
            </a:pPr>
            <a:r>
              <a:rPr lang="en-US" sz="1200">
                <a:solidFill>
                  <a:srgbClr val="FFFFFF"/>
                </a:solidFill>
              </a:rPr>
              <a:t>Endangered</a:t>
            </a:r>
          </a:p>
        </p:txBody>
      </p:sp>
      <p:sp>
        <p:nvSpPr>
          <p:cNvPr id="113707" name="Text Box 119"/>
          <p:cNvSpPr txBox="1">
            <a:spLocks noChangeArrowheads="1"/>
          </p:cNvSpPr>
          <p:nvPr/>
        </p:nvSpPr>
        <p:spPr bwMode="auto">
          <a:xfrm>
            <a:off x="227013" y="3352800"/>
            <a:ext cx="872931" cy="432426"/>
          </a:xfrm>
          <a:prstGeom prst="rect">
            <a:avLst/>
          </a:prstGeom>
          <a:solidFill>
            <a:srgbClr val="FFFF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rIns="27432">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1600" i="1" dirty="0">
                <a:solidFill>
                  <a:srgbClr val="000000"/>
                </a:solidFill>
              </a:rPr>
              <a:t>Thrive!</a:t>
            </a:r>
          </a:p>
          <a:p>
            <a:pPr eaLnBrk="1" hangingPunct="1">
              <a:lnSpc>
                <a:spcPct val="85000"/>
              </a:lnSpc>
              <a:spcBef>
                <a:spcPct val="0"/>
              </a:spcBef>
              <a:buFontTx/>
              <a:buNone/>
            </a:pPr>
            <a:r>
              <a:rPr lang="en-US" sz="1000" dirty="0">
                <a:solidFill>
                  <a:srgbClr val="000000"/>
                </a:solidFill>
              </a:rPr>
              <a:t>Partial Scenario</a:t>
            </a:r>
          </a:p>
        </p:txBody>
      </p:sp>
      <p:sp>
        <p:nvSpPr>
          <p:cNvPr id="113708" name="Text Box 120"/>
          <p:cNvSpPr txBox="1">
            <a:spLocks noChangeArrowheads="1"/>
          </p:cNvSpPr>
          <p:nvPr/>
        </p:nvSpPr>
        <p:spPr bwMode="auto">
          <a:xfrm>
            <a:off x="227013" y="2327275"/>
            <a:ext cx="872931" cy="432426"/>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rIns="27432">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1600" dirty="0">
                <a:solidFill>
                  <a:srgbClr val="000000"/>
                </a:solidFill>
              </a:rPr>
              <a:t>Survive</a:t>
            </a:r>
          </a:p>
          <a:p>
            <a:pPr eaLnBrk="1" hangingPunct="1">
              <a:lnSpc>
                <a:spcPct val="85000"/>
              </a:lnSpc>
              <a:spcBef>
                <a:spcPct val="0"/>
              </a:spcBef>
              <a:buFontTx/>
              <a:buNone/>
            </a:pPr>
            <a:r>
              <a:rPr lang="en-US" sz="1000" dirty="0">
                <a:solidFill>
                  <a:srgbClr val="000000"/>
                </a:solidFill>
              </a:rPr>
              <a:t>Partial Scenario</a:t>
            </a:r>
          </a:p>
        </p:txBody>
      </p:sp>
      <p:sp>
        <p:nvSpPr>
          <p:cNvPr id="113709" name="Rectangle 121"/>
          <p:cNvSpPr>
            <a:spLocks noChangeArrowheads="1"/>
          </p:cNvSpPr>
          <p:nvPr/>
        </p:nvSpPr>
        <p:spPr bwMode="auto">
          <a:xfrm>
            <a:off x="4182119" y="2309465"/>
            <a:ext cx="914400" cy="46166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dirty="0">
                <a:solidFill>
                  <a:srgbClr val="000000"/>
                </a:solidFill>
              </a:rPr>
              <a:t>Extend </a:t>
            </a:r>
            <a:r>
              <a:rPr lang="en-US" sz="1200" dirty="0" smtClean="0">
                <a:solidFill>
                  <a:srgbClr val="000000"/>
                </a:solidFill>
              </a:rPr>
              <a:t>survival</a:t>
            </a:r>
            <a:endParaRPr lang="en-US" sz="1200" dirty="0">
              <a:solidFill>
                <a:srgbClr val="000000"/>
              </a:solidFill>
            </a:endParaRPr>
          </a:p>
        </p:txBody>
      </p:sp>
      <p:sp>
        <p:nvSpPr>
          <p:cNvPr id="113710" name="Rectangle 124"/>
          <p:cNvSpPr>
            <a:spLocks noChangeArrowheads="1"/>
          </p:cNvSpPr>
          <p:nvPr/>
        </p:nvSpPr>
        <p:spPr bwMode="auto">
          <a:xfrm>
            <a:off x="4189413" y="3322637"/>
            <a:ext cx="914400" cy="753031"/>
          </a:xfrm>
          <a:prstGeom prst="rect">
            <a:avLst/>
          </a:prstGeom>
          <a:solidFill>
            <a:srgbClr val="FFFF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dirty="0">
                <a:solidFill>
                  <a:srgbClr val="000000"/>
                </a:solidFill>
              </a:rPr>
              <a:t>Extend survival</a:t>
            </a:r>
          </a:p>
          <a:p>
            <a:pPr algn="ctr" eaLnBrk="1" hangingPunct="1">
              <a:spcBef>
                <a:spcPct val="0"/>
              </a:spcBef>
              <a:buFontTx/>
              <a:buNone/>
            </a:pPr>
            <a:r>
              <a:rPr lang="en-US" sz="1200" dirty="0">
                <a:solidFill>
                  <a:srgbClr val="000000"/>
                </a:solidFill>
              </a:rPr>
              <a:t>Partial thriving</a:t>
            </a:r>
          </a:p>
        </p:txBody>
      </p:sp>
      <p:sp>
        <p:nvSpPr>
          <p:cNvPr id="113711" name="Rectangle 125"/>
          <p:cNvSpPr>
            <a:spLocks noChangeArrowheads="1"/>
          </p:cNvSpPr>
          <p:nvPr/>
        </p:nvSpPr>
        <p:spPr bwMode="auto">
          <a:xfrm>
            <a:off x="4189413" y="4343400"/>
            <a:ext cx="3581400" cy="457200"/>
          </a:xfrm>
          <a:prstGeom prst="rect">
            <a:avLst/>
          </a:prstGeom>
          <a:solidFill>
            <a:srgbClr val="33CC33"/>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200" dirty="0">
                <a:solidFill>
                  <a:srgbClr val="000000"/>
                </a:solidFill>
              </a:rPr>
              <a:t>Extend survival.  Thriving.  </a:t>
            </a:r>
          </a:p>
          <a:p>
            <a:pPr algn="ctr" eaLnBrk="1" hangingPunct="1">
              <a:lnSpc>
                <a:spcPct val="85000"/>
              </a:lnSpc>
              <a:spcBef>
                <a:spcPct val="0"/>
              </a:spcBef>
              <a:buFontTx/>
              <a:buNone/>
            </a:pPr>
            <a:r>
              <a:rPr lang="en-US" sz="1200" dirty="0">
                <a:solidFill>
                  <a:srgbClr val="000000"/>
                </a:solidFill>
              </a:rPr>
              <a:t>Full “Thrive!” </a:t>
            </a:r>
            <a:r>
              <a:rPr lang="en-US" sz="1200" dirty="0" smtClean="0">
                <a:solidFill>
                  <a:srgbClr val="000000"/>
                </a:solidFill>
              </a:rPr>
              <a:t>only.</a:t>
            </a:r>
            <a:endParaRPr lang="en-US" sz="1200" dirty="0">
              <a:solidFill>
                <a:srgbClr val="000000"/>
              </a:solidFill>
            </a:endParaRPr>
          </a:p>
        </p:txBody>
      </p:sp>
      <p:sp>
        <p:nvSpPr>
          <p:cNvPr id="113713" name="Rectangle 128"/>
          <p:cNvSpPr>
            <a:spLocks noChangeArrowheads="1"/>
          </p:cNvSpPr>
          <p:nvPr/>
        </p:nvSpPr>
        <p:spPr bwMode="auto">
          <a:xfrm>
            <a:off x="1751013" y="2314575"/>
            <a:ext cx="1752600" cy="42862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200">
                <a:solidFill>
                  <a:srgbClr val="000000"/>
                </a:solidFill>
              </a:rPr>
              <a:t>Survival </a:t>
            </a:r>
          </a:p>
          <a:p>
            <a:pPr algn="ctr" eaLnBrk="1" hangingPunct="1">
              <a:lnSpc>
                <a:spcPct val="85000"/>
              </a:lnSpc>
              <a:spcBef>
                <a:spcPct val="0"/>
              </a:spcBef>
              <a:buFontTx/>
              <a:buNone/>
            </a:pPr>
            <a:endParaRPr lang="en-US" sz="1200">
              <a:solidFill>
                <a:srgbClr val="000000"/>
              </a:solidFill>
            </a:endParaRPr>
          </a:p>
        </p:txBody>
      </p:sp>
      <p:sp>
        <p:nvSpPr>
          <p:cNvPr id="113714" name="Rectangle 129"/>
          <p:cNvSpPr>
            <a:spLocks noChangeArrowheads="1"/>
          </p:cNvSpPr>
          <p:nvPr/>
        </p:nvSpPr>
        <p:spPr bwMode="auto">
          <a:xfrm>
            <a:off x="1751013" y="1323975"/>
            <a:ext cx="1752600" cy="42862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200">
                <a:solidFill>
                  <a:srgbClr val="000000"/>
                </a:solidFill>
              </a:rPr>
              <a:t>Survival </a:t>
            </a:r>
          </a:p>
          <a:p>
            <a:pPr algn="ctr" eaLnBrk="1" hangingPunct="1">
              <a:lnSpc>
                <a:spcPct val="85000"/>
              </a:lnSpc>
              <a:spcBef>
                <a:spcPct val="0"/>
              </a:spcBef>
              <a:buFontTx/>
              <a:buNone/>
            </a:pPr>
            <a:endParaRPr lang="en-US" sz="1200">
              <a:solidFill>
                <a:srgbClr val="000000"/>
              </a:solidFill>
            </a:endParaRPr>
          </a:p>
        </p:txBody>
      </p:sp>
      <p:sp>
        <p:nvSpPr>
          <p:cNvPr id="113715" name="Rectangle 130"/>
          <p:cNvSpPr>
            <a:spLocks noChangeArrowheads="1"/>
          </p:cNvSpPr>
          <p:nvPr/>
        </p:nvSpPr>
        <p:spPr bwMode="auto">
          <a:xfrm>
            <a:off x="1751013" y="3305175"/>
            <a:ext cx="1752600" cy="42862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200">
                <a:solidFill>
                  <a:srgbClr val="000000"/>
                </a:solidFill>
              </a:rPr>
              <a:t>Survival</a:t>
            </a:r>
          </a:p>
          <a:p>
            <a:pPr algn="ctr" eaLnBrk="1" hangingPunct="1">
              <a:lnSpc>
                <a:spcPct val="85000"/>
              </a:lnSpc>
              <a:spcBef>
                <a:spcPct val="0"/>
              </a:spcBef>
              <a:buFontTx/>
              <a:buNone/>
            </a:pPr>
            <a:endParaRPr lang="en-US" sz="1200">
              <a:solidFill>
                <a:srgbClr val="000000"/>
              </a:solidFill>
            </a:endParaRPr>
          </a:p>
        </p:txBody>
      </p:sp>
      <p:sp>
        <p:nvSpPr>
          <p:cNvPr id="113716" name="Rectangle 131"/>
          <p:cNvSpPr>
            <a:spLocks noChangeArrowheads="1"/>
          </p:cNvSpPr>
          <p:nvPr/>
        </p:nvSpPr>
        <p:spPr bwMode="auto">
          <a:xfrm>
            <a:off x="1751013" y="4371975"/>
            <a:ext cx="1752600" cy="42862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200">
                <a:solidFill>
                  <a:srgbClr val="000000"/>
                </a:solidFill>
              </a:rPr>
              <a:t>Survival </a:t>
            </a:r>
          </a:p>
          <a:p>
            <a:pPr algn="ctr" eaLnBrk="1" hangingPunct="1">
              <a:lnSpc>
                <a:spcPct val="85000"/>
              </a:lnSpc>
              <a:spcBef>
                <a:spcPct val="0"/>
              </a:spcBef>
              <a:buFontTx/>
              <a:buNone/>
            </a:pPr>
            <a:endParaRPr lang="en-US" sz="1200">
              <a:solidFill>
                <a:srgbClr val="000000"/>
              </a:solidFill>
            </a:endParaRPr>
          </a:p>
        </p:txBody>
      </p:sp>
      <p:sp>
        <p:nvSpPr>
          <p:cNvPr id="113717" name="Text Box 132"/>
          <p:cNvSpPr txBox="1">
            <a:spLocks noChangeArrowheads="1"/>
          </p:cNvSpPr>
          <p:nvPr/>
        </p:nvSpPr>
        <p:spPr bwMode="auto">
          <a:xfrm>
            <a:off x="6551613" y="5867400"/>
            <a:ext cx="803275" cy="384175"/>
          </a:xfrm>
          <a:prstGeom prst="rect">
            <a:avLst/>
          </a:prstGeom>
          <a:solidFill>
            <a:srgbClr val="33CC33"/>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a:solidFill>
                  <a:srgbClr val="000000"/>
                </a:solidFill>
              </a:rPr>
              <a:t>Earth Less</a:t>
            </a:r>
          </a:p>
          <a:p>
            <a:pPr algn="ctr" eaLnBrk="1" hangingPunct="1">
              <a:spcBef>
                <a:spcPct val="0"/>
              </a:spcBef>
              <a:buFontTx/>
              <a:buNone/>
            </a:pPr>
            <a:r>
              <a:rPr lang="en-US" sz="1200">
                <a:solidFill>
                  <a:srgbClr val="000000"/>
                </a:solidFill>
              </a:rPr>
              <a:t>Endangered</a:t>
            </a:r>
          </a:p>
        </p:txBody>
      </p:sp>
    </p:spTree>
    <p:extLst>
      <p:ext uri="{BB962C8B-B14F-4D97-AF65-F5344CB8AC3E}">
        <p14:creationId xmlns:p14="http://schemas.microsoft.com/office/powerpoint/2010/main" val="522163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52400" y="1143000"/>
            <a:ext cx="6019800" cy="879475"/>
          </a:xfrm>
          <a:prstGeom prst="rect">
            <a:avLst/>
          </a:prstGeom>
          <a:noFill/>
          <a:ln w="19050" algn="ctr">
            <a:solidFill>
              <a:srgbClr val="FF0000"/>
            </a:solidFill>
            <a:miter lim="800000"/>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7411" name="Rectangle 3"/>
          <p:cNvSpPr>
            <a:spLocks noChangeArrowheads="1"/>
          </p:cNvSpPr>
          <p:nvPr/>
        </p:nvSpPr>
        <p:spPr bwMode="auto">
          <a:xfrm>
            <a:off x="150813" y="2092325"/>
            <a:ext cx="6019800" cy="955675"/>
          </a:xfrm>
          <a:prstGeom prst="rect">
            <a:avLst/>
          </a:prstGeom>
          <a:noFill/>
          <a:ln w="19050" algn="ctr">
            <a:solidFill>
              <a:srgbClr val="FF9933"/>
            </a:solidFill>
            <a:miter lim="800000"/>
            <a:headEnd/>
            <a:tailEn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7412" name="Rectangle 4"/>
          <p:cNvSpPr>
            <a:spLocks noChangeArrowheads="1"/>
          </p:cNvSpPr>
          <p:nvPr/>
        </p:nvSpPr>
        <p:spPr bwMode="auto">
          <a:xfrm>
            <a:off x="152400" y="3124200"/>
            <a:ext cx="6019800" cy="995363"/>
          </a:xfrm>
          <a:prstGeom prst="rect">
            <a:avLst/>
          </a:prstGeom>
          <a:noFill/>
          <a:ln w="19050" algn="ctr">
            <a:solidFill>
              <a:srgbClr val="FFFF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7413" name="Rectangle 5"/>
          <p:cNvSpPr>
            <a:spLocks noChangeArrowheads="1"/>
          </p:cNvSpPr>
          <p:nvPr/>
        </p:nvSpPr>
        <p:spPr bwMode="auto">
          <a:xfrm>
            <a:off x="150813" y="4191000"/>
            <a:ext cx="8839200" cy="995363"/>
          </a:xfrm>
          <a:prstGeom prst="rect">
            <a:avLst/>
          </a:prstGeom>
          <a:noFill/>
          <a:ln w="19050" algn="ctr">
            <a:solidFill>
              <a:srgbClr val="33CC33"/>
            </a:solidFill>
            <a:miter lim="800000"/>
            <a:headEnd/>
            <a:tailEnd/>
          </a:ln>
          <a:effectLst/>
          <a:extLst>
            <a:ext uri="{909E8E84-426E-40DD-AFC4-6F175D3DCCD1}">
              <a14:hiddenFill xmlns:a14="http://schemas.microsoft.com/office/drawing/2010/main">
                <a:solidFill>
                  <a:srgbClr val="66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7414" name="Rectangle 6"/>
          <p:cNvSpPr>
            <a:spLocks noChangeArrowheads="1"/>
          </p:cNvSpPr>
          <p:nvPr/>
        </p:nvSpPr>
        <p:spPr bwMode="auto">
          <a:xfrm>
            <a:off x="152400" y="152400"/>
            <a:ext cx="7772400" cy="609600"/>
          </a:xfrm>
          <a:prstGeom prst="rect">
            <a:avLst/>
          </a:prstGeom>
          <a:solidFill>
            <a:schemeClr val="tx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2800">
                <a:solidFill>
                  <a:schemeClr val="bg1"/>
                </a:solidFill>
              </a:rPr>
              <a:t>Future of Human &amp; Earth’s Surviving &amp; Thriving</a:t>
            </a:r>
          </a:p>
        </p:txBody>
      </p:sp>
      <p:pic>
        <p:nvPicPr>
          <p:cNvPr id="17415" name="Picture 7"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152400"/>
            <a:ext cx="9001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 Box 8"/>
          <p:cNvSpPr txBox="1">
            <a:spLocks noChangeArrowheads="1"/>
          </p:cNvSpPr>
          <p:nvPr/>
        </p:nvSpPr>
        <p:spPr bwMode="auto">
          <a:xfrm>
            <a:off x="150813" y="5232400"/>
            <a:ext cx="88598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800"/>
              <a:t>E</a:t>
            </a:r>
            <a:r>
              <a:rPr lang="en-US" sz="1800" baseline="-25000"/>
              <a:t>0</a:t>
            </a:r>
            <a:r>
              <a:rPr lang="en-US" sz="1800"/>
              <a:t>             H</a:t>
            </a:r>
            <a:r>
              <a:rPr lang="en-US" sz="1800" baseline="-25000"/>
              <a:t>0</a:t>
            </a:r>
            <a:r>
              <a:rPr lang="en-US" sz="1800"/>
              <a:t>                 H</a:t>
            </a:r>
            <a:r>
              <a:rPr lang="en-US" sz="1800" baseline="-25000"/>
              <a:t>x</a:t>
            </a:r>
            <a:r>
              <a:rPr lang="en-US" sz="1800"/>
              <a:t>                    H</a:t>
            </a:r>
            <a:r>
              <a:rPr lang="en-US" sz="1800" baseline="-25000"/>
              <a:t>x+</a:t>
            </a:r>
            <a:r>
              <a:rPr lang="en-US" sz="1800"/>
              <a:t>                     H</a:t>
            </a:r>
            <a:r>
              <a:rPr lang="en-US" sz="1800" baseline="-25000"/>
              <a:t>x++</a:t>
            </a:r>
            <a:r>
              <a:rPr lang="en-US" sz="1800"/>
              <a:t>                                     Ex</a:t>
            </a:r>
            <a:r>
              <a:rPr lang="en-US" sz="1800" baseline="-25000"/>
              <a:t>+++</a:t>
            </a:r>
            <a:r>
              <a:rPr lang="en-US" sz="1800"/>
              <a:t>/H</a:t>
            </a:r>
            <a:r>
              <a:rPr lang="en-US" sz="1800" baseline="-25000"/>
              <a:t>+++?</a:t>
            </a:r>
          </a:p>
        </p:txBody>
      </p:sp>
      <p:sp>
        <p:nvSpPr>
          <p:cNvPr id="17417" name="Line 9"/>
          <p:cNvSpPr>
            <a:spLocks noChangeShapeType="1"/>
          </p:cNvSpPr>
          <p:nvPr/>
        </p:nvSpPr>
        <p:spPr bwMode="auto">
          <a:xfrm>
            <a:off x="227013" y="5257800"/>
            <a:ext cx="8686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7418" name="Text Box 10"/>
          <p:cNvSpPr txBox="1">
            <a:spLocks noChangeArrowheads="1"/>
          </p:cNvSpPr>
          <p:nvPr/>
        </p:nvSpPr>
        <p:spPr bwMode="auto">
          <a:xfrm>
            <a:off x="1979613" y="5549900"/>
            <a:ext cx="10874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t>Survive Today</a:t>
            </a:r>
          </a:p>
        </p:txBody>
      </p:sp>
      <p:sp>
        <p:nvSpPr>
          <p:cNvPr id="17419" name="Text Box 11"/>
          <p:cNvSpPr txBox="1">
            <a:spLocks noChangeArrowheads="1"/>
          </p:cNvSpPr>
          <p:nvPr/>
        </p:nvSpPr>
        <p:spPr bwMode="auto">
          <a:xfrm>
            <a:off x="760413" y="5549900"/>
            <a:ext cx="11207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t>Survive Begins</a:t>
            </a:r>
          </a:p>
        </p:txBody>
      </p:sp>
      <p:sp>
        <p:nvSpPr>
          <p:cNvPr id="17420" name="Text Box 12"/>
          <p:cNvSpPr txBox="1">
            <a:spLocks noChangeArrowheads="1"/>
          </p:cNvSpPr>
          <p:nvPr/>
        </p:nvSpPr>
        <p:spPr bwMode="auto">
          <a:xfrm>
            <a:off x="3470275" y="3190875"/>
            <a:ext cx="719138"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a:t>Human </a:t>
            </a:r>
          </a:p>
          <a:p>
            <a:pPr algn="ctr" eaLnBrk="1" hangingPunct="1">
              <a:spcBef>
                <a:spcPct val="0"/>
              </a:spcBef>
              <a:buFontTx/>
              <a:buNone/>
            </a:pPr>
            <a:r>
              <a:rPr lang="en-US" sz="1200"/>
              <a:t>Thriving</a:t>
            </a:r>
          </a:p>
          <a:p>
            <a:pPr algn="ctr" eaLnBrk="1" hangingPunct="1">
              <a:spcBef>
                <a:spcPct val="0"/>
              </a:spcBef>
              <a:buFontTx/>
              <a:buNone/>
            </a:pPr>
            <a:r>
              <a:rPr lang="en-US" sz="1200"/>
              <a:t>Begins</a:t>
            </a:r>
          </a:p>
        </p:txBody>
      </p:sp>
      <p:sp>
        <p:nvSpPr>
          <p:cNvPr id="17421" name="Text Box 13"/>
          <p:cNvSpPr txBox="1">
            <a:spLocks noChangeArrowheads="1"/>
          </p:cNvSpPr>
          <p:nvPr/>
        </p:nvSpPr>
        <p:spPr bwMode="auto">
          <a:xfrm>
            <a:off x="192088" y="1143000"/>
            <a:ext cx="7953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t>Scenario1</a:t>
            </a:r>
          </a:p>
        </p:txBody>
      </p:sp>
      <p:sp>
        <p:nvSpPr>
          <p:cNvPr id="17422" name="Text Box 14"/>
          <p:cNvSpPr txBox="1">
            <a:spLocks noChangeArrowheads="1"/>
          </p:cNvSpPr>
          <p:nvPr/>
        </p:nvSpPr>
        <p:spPr bwMode="auto">
          <a:xfrm>
            <a:off x="192088" y="2073275"/>
            <a:ext cx="7953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t>Scenario2</a:t>
            </a:r>
          </a:p>
        </p:txBody>
      </p:sp>
      <p:sp>
        <p:nvSpPr>
          <p:cNvPr id="17423" name="Text Box 15"/>
          <p:cNvSpPr txBox="1">
            <a:spLocks noChangeArrowheads="1"/>
          </p:cNvSpPr>
          <p:nvPr/>
        </p:nvSpPr>
        <p:spPr bwMode="auto">
          <a:xfrm>
            <a:off x="192088" y="3082925"/>
            <a:ext cx="7953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t>Scenario3</a:t>
            </a:r>
          </a:p>
        </p:txBody>
      </p:sp>
      <p:sp>
        <p:nvSpPr>
          <p:cNvPr id="17424" name="Text Box 16"/>
          <p:cNvSpPr txBox="1">
            <a:spLocks noChangeArrowheads="1"/>
          </p:cNvSpPr>
          <p:nvPr/>
        </p:nvSpPr>
        <p:spPr bwMode="auto">
          <a:xfrm>
            <a:off x="192088" y="4149725"/>
            <a:ext cx="7953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t>Scenario4</a:t>
            </a:r>
          </a:p>
        </p:txBody>
      </p:sp>
      <p:sp>
        <p:nvSpPr>
          <p:cNvPr id="17425" name="Text Box 17"/>
          <p:cNvSpPr txBox="1">
            <a:spLocks noChangeArrowheads="1"/>
          </p:cNvSpPr>
          <p:nvPr/>
        </p:nvSpPr>
        <p:spPr bwMode="auto">
          <a:xfrm>
            <a:off x="989013" y="5867400"/>
            <a:ext cx="692150" cy="384175"/>
          </a:xfrm>
          <a:prstGeom prst="rect">
            <a:avLst/>
          </a:prstGeom>
          <a:solidFill>
            <a:srgbClr val="0066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a:solidFill>
                  <a:schemeClr val="bg1"/>
                </a:solidFill>
              </a:rPr>
              <a:t>Earth</a:t>
            </a:r>
          </a:p>
          <a:p>
            <a:pPr algn="ctr" eaLnBrk="1" hangingPunct="1">
              <a:spcBef>
                <a:spcPct val="0"/>
              </a:spcBef>
              <a:buFontTx/>
              <a:buNone/>
            </a:pPr>
            <a:r>
              <a:rPr lang="en-US" sz="1200">
                <a:solidFill>
                  <a:schemeClr val="bg1"/>
                </a:solidFill>
              </a:rPr>
              <a:t>Continues</a:t>
            </a:r>
          </a:p>
        </p:txBody>
      </p:sp>
      <p:sp>
        <p:nvSpPr>
          <p:cNvPr id="17426" name="Text Box 18"/>
          <p:cNvSpPr txBox="1">
            <a:spLocks noChangeArrowheads="1"/>
          </p:cNvSpPr>
          <p:nvPr/>
        </p:nvSpPr>
        <p:spPr bwMode="auto">
          <a:xfrm>
            <a:off x="2208213" y="5867400"/>
            <a:ext cx="803275" cy="384175"/>
          </a:xfrm>
          <a:prstGeom prst="rect">
            <a:avLst/>
          </a:prstGeom>
          <a:solidFill>
            <a:srgbClr val="FFFF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a:t>Earth</a:t>
            </a:r>
          </a:p>
          <a:p>
            <a:pPr algn="ctr" eaLnBrk="1" hangingPunct="1">
              <a:spcBef>
                <a:spcPct val="0"/>
              </a:spcBef>
              <a:buFontTx/>
              <a:buNone/>
            </a:pPr>
            <a:r>
              <a:rPr lang="en-US" sz="1200"/>
              <a:t>Endangered</a:t>
            </a:r>
          </a:p>
        </p:txBody>
      </p:sp>
      <p:sp>
        <p:nvSpPr>
          <p:cNvPr id="17427" name="Text Box 19"/>
          <p:cNvSpPr txBox="1">
            <a:spLocks noChangeArrowheads="1"/>
          </p:cNvSpPr>
          <p:nvPr/>
        </p:nvSpPr>
        <p:spPr bwMode="auto">
          <a:xfrm>
            <a:off x="7847013" y="5867400"/>
            <a:ext cx="1066800" cy="354013"/>
          </a:xfrm>
          <a:prstGeom prst="rect">
            <a:avLst/>
          </a:prstGeom>
          <a:solidFill>
            <a:schemeClr val="tx1"/>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a:solidFill>
                  <a:schemeClr val="bg1"/>
                </a:solidFill>
              </a:rPr>
              <a:t>Earth Ends –</a:t>
            </a:r>
          </a:p>
          <a:p>
            <a:pPr algn="ctr" eaLnBrk="1" hangingPunct="1">
              <a:spcBef>
                <a:spcPct val="0"/>
              </a:spcBef>
              <a:buFontTx/>
              <a:buNone/>
            </a:pPr>
            <a:r>
              <a:rPr lang="en-US" sz="1000">
                <a:solidFill>
                  <a:schemeClr val="bg1"/>
                </a:solidFill>
              </a:rPr>
              <a:t>Non-human action</a:t>
            </a:r>
          </a:p>
        </p:txBody>
      </p:sp>
      <p:sp>
        <p:nvSpPr>
          <p:cNvPr id="17428" name="Text Box 20"/>
          <p:cNvSpPr txBox="1">
            <a:spLocks noChangeArrowheads="1"/>
          </p:cNvSpPr>
          <p:nvPr/>
        </p:nvSpPr>
        <p:spPr bwMode="auto">
          <a:xfrm>
            <a:off x="177800" y="5867400"/>
            <a:ext cx="496888" cy="384175"/>
          </a:xfrm>
          <a:prstGeom prst="rect">
            <a:avLst/>
          </a:prstGeom>
          <a:solidFill>
            <a:srgbClr val="0066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a:solidFill>
                  <a:schemeClr val="bg1"/>
                </a:solidFill>
              </a:rPr>
              <a:t>Earth</a:t>
            </a:r>
          </a:p>
          <a:p>
            <a:pPr algn="ctr" eaLnBrk="1" hangingPunct="1">
              <a:spcBef>
                <a:spcPct val="0"/>
              </a:spcBef>
              <a:buFontTx/>
              <a:buNone/>
            </a:pPr>
            <a:r>
              <a:rPr lang="en-US" sz="1200">
                <a:solidFill>
                  <a:schemeClr val="bg1"/>
                </a:solidFill>
              </a:rPr>
              <a:t>Begins</a:t>
            </a:r>
          </a:p>
        </p:txBody>
      </p:sp>
      <p:sp>
        <p:nvSpPr>
          <p:cNvPr id="17429" name="Line 21"/>
          <p:cNvSpPr>
            <a:spLocks noChangeShapeType="1"/>
          </p:cNvSpPr>
          <p:nvPr/>
        </p:nvSpPr>
        <p:spPr bwMode="auto">
          <a:xfrm>
            <a:off x="1446213" y="1219200"/>
            <a:ext cx="2439987" cy="9525"/>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7430" name="Text Box 22"/>
          <p:cNvSpPr txBox="1">
            <a:spLocks noChangeArrowheads="1"/>
          </p:cNvSpPr>
          <p:nvPr/>
        </p:nvSpPr>
        <p:spPr bwMode="auto">
          <a:xfrm>
            <a:off x="1066800" y="1219200"/>
            <a:ext cx="7016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t>Human </a:t>
            </a:r>
          </a:p>
          <a:p>
            <a:pPr eaLnBrk="1" hangingPunct="1">
              <a:spcBef>
                <a:spcPct val="0"/>
              </a:spcBef>
              <a:buFontTx/>
              <a:buNone/>
            </a:pPr>
            <a:r>
              <a:rPr lang="en-US" sz="1200"/>
              <a:t>Survival</a:t>
            </a:r>
          </a:p>
          <a:p>
            <a:pPr eaLnBrk="1" hangingPunct="1">
              <a:spcBef>
                <a:spcPct val="0"/>
              </a:spcBef>
              <a:buFontTx/>
              <a:buNone/>
            </a:pPr>
            <a:r>
              <a:rPr lang="en-US" sz="1200"/>
              <a:t>Begins</a:t>
            </a:r>
          </a:p>
        </p:txBody>
      </p:sp>
      <p:sp>
        <p:nvSpPr>
          <p:cNvPr id="17431" name="Text Box 23"/>
          <p:cNvSpPr txBox="1">
            <a:spLocks noChangeArrowheads="1"/>
          </p:cNvSpPr>
          <p:nvPr/>
        </p:nvSpPr>
        <p:spPr bwMode="auto">
          <a:xfrm>
            <a:off x="3503613" y="12954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a:solidFill>
                  <a:srgbClr val="CC0000"/>
                </a:solidFill>
              </a:rPr>
              <a:t>Human</a:t>
            </a:r>
          </a:p>
          <a:p>
            <a:pPr algn="ctr" eaLnBrk="1" hangingPunct="1">
              <a:spcBef>
                <a:spcPct val="0"/>
              </a:spcBef>
              <a:buFontTx/>
              <a:buNone/>
            </a:pPr>
            <a:r>
              <a:rPr lang="en-US" sz="1200">
                <a:solidFill>
                  <a:srgbClr val="CC0000"/>
                </a:solidFill>
              </a:rPr>
              <a:t>Survival Ends??</a:t>
            </a:r>
          </a:p>
        </p:txBody>
      </p:sp>
      <p:sp>
        <p:nvSpPr>
          <p:cNvPr id="17432" name="Text Box 24"/>
          <p:cNvSpPr txBox="1">
            <a:spLocks noChangeArrowheads="1"/>
          </p:cNvSpPr>
          <p:nvPr/>
        </p:nvSpPr>
        <p:spPr bwMode="auto">
          <a:xfrm>
            <a:off x="1063625" y="3190875"/>
            <a:ext cx="7016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t>Human </a:t>
            </a:r>
          </a:p>
          <a:p>
            <a:pPr eaLnBrk="1" hangingPunct="1">
              <a:spcBef>
                <a:spcPct val="0"/>
              </a:spcBef>
              <a:buFontTx/>
              <a:buNone/>
            </a:pPr>
            <a:r>
              <a:rPr lang="en-US" sz="1200"/>
              <a:t>Survival</a:t>
            </a:r>
          </a:p>
          <a:p>
            <a:pPr eaLnBrk="1" hangingPunct="1">
              <a:spcBef>
                <a:spcPct val="0"/>
              </a:spcBef>
              <a:buFontTx/>
              <a:buNone/>
            </a:pPr>
            <a:r>
              <a:rPr lang="en-US" sz="1200"/>
              <a:t>Begins</a:t>
            </a:r>
          </a:p>
        </p:txBody>
      </p:sp>
      <p:sp>
        <p:nvSpPr>
          <p:cNvPr id="17433" name="Text Box 25"/>
          <p:cNvSpPr txBox="1">
            <a:spLocks noChangeArrowheads="1"/>
          </p:cNvSpPr>
          <p:nvPr/>
        </p:nvSpPr>
        <p:spPr bwMode="auto">
          <a:xfrm>
            <a:off x="3470275" y="4289425"/>
            <a:ext cx="719138"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a:t>Human </a:t>
            </a:r>
          </a:p>
          <a:p>
            <a:pPr algn="ctr" eaLnBrk="1" hangingPunct="1">
              <a:spcBef>
                <a:spcPct val="0"/>
              </a:spcBef>
              <a:buFontTx/>
              <a:buNone/>
            </a:pPr>
            <a:r>
              <a:rPr lang="en-US" sz="1200"/>
              <a:t>Thriving</a:t>
            </a:r>
          </a:p>
          <a:p>
            <a:pPr algn="ctr" eaLnBrk="1" hangingPunct="1">
              <a:spcBef>
                <a:spcPct val="0"/>
              </a:spcBef>
              <a:buFontTx/>
              <a:buNone/>
            </a:pPr>
            <a:r>
              <a:rPr lang="en-US" sz="1200"/>
              <a:t>Begins</a:t>
            </a:r>
          </a:p>
        </p:txBody>
      </p:sp>
      <p:sp>
        <p:nvSpPr>
          <p:cNvPr id="17434" name="Text Box 26"/>
          <p:cNvSpPr txBox="1">
            <a:spLocks noChangeArrowheads="1"/>
          </p:cNvSpPr>
          <p:nvPr/>
        </p:nvSpPr>
        <p:spPr bwMode="auto">
          <a:xfrm>
            <a:off x="1063625" y="4289425"/>
            <a:ext cx="7016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t>Human </a:t>
            </a:r>
          </a:p>
          <a:p>
            <a:pPr eaLnBrk="1" hangingPunct="1">
              <a:spcBef>
                <a:spcPct val="0"/>
              </a:spcBef>
              <a:buFontTx/>
              <a:buNone/>
            </a:pPr>
            <a:r>
              <a:rPr lang="en-US" sz="1200"/>
              <a:t>Survival</a:t>
            </a:r>
          </a:p>
          <a:p>
            <a:pPr eaLnBrk="1" hangingPunct="1">
              <a:spcBef>
                <a:spcPct val="0"/>
              </a:spcBef>
              <a:buFontTx/>
              <a:buNone/>
            </a:pPr>
            <a:r>
              <a:rPr lang="en-US" sz="1200"/>
              <a:t>Begins</a:t>
            </a:r>
          </a:p>
        </p:txBody>
      </p:sp>
      <p:sp>
        <p:nvSpPr>
          <p:cNvPr id="17435" name="Text Box 27"/>
          <p:cNvSpPr txBox="1">
            <a:spLocks noChangeArrowheads="1"/>
          </p:cNvSpPr>
          <p:nvPr/>
        </p:nvSpPr>
        <p:spPr bwMode="auto">
          <a:xfrm>
            <a:off x="7847013" y="4273550"/>
            <a:ext cx="11303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200">
                <a:solidFill>
                  <a:srgbClr val="CC0000"/>
                </a:solidFill>
              </a:rPr>
              <a:t>Human</a:t>
            </a:r>
          </a:p>
          <a:p>
            <a:pPr algn="r" eaLnBrk="1" hangingPunct="1">
              <a:spcBef>
                <a:spcPct val="0"/>
              </a:spcBef>
              <a:buFontTx/>
              <a:buNone/>
            </a:pPr>
            <a:r>
              <a:rPr lang="en-US" sz="1200">
                <a:solidFill>
                  <a:srgbClr val="CC0000"/>
                </a:solidFill>
              </a:rPr>
              <a:t>Survival/</a:t>
            </a:r>
          </a:p>
          <a:p>
            <a:pPr algn="r" eaLnBrk="1" hangingPunct="1">
              <a:spcBef>
                <a:spcPct val="0"/>
              </a:spcBef>
              <a:buFontTx/>
              <a:buNone/>
            </a:pPr>
            <a:r>
              <a:rPr lang="en-US" sz="1200">
                <a:solidFill>
                  <a:srgbClr val="CC0000"/>
                </a:solidFill>
              </a:rPr>
              <a:t>Thriving Ends?</a:t>
            </a:r>
          </a:p>
        </p:txBody>
      </p:sp>
      <p:sp>
        <p:nvSpPr>
          <p:cNvPr id="17436" name="Text Box 28"/>
          <p:cNvSpPr txBox="1">
            <a:spLocks noChangeArrowheads="1"/>
          </p:cNvSpPr>
          <p:nvPr/>
        </p:nvSpPr>
        <p:spPr bwMode="auto">
          <a:xfrm>
            <a:off x="1063625" y="2181225"/>
            <a:ext cx="7016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t>Human </a:t>
            </a:r>
          </a:p>
          <a:p>
            <a:pPr eaLnBrk="1" hangingPunct="1">
              <a:spcBef>
                <a:spcPct val="0"/>
              </a:spcBef>
              <a:buFontTx/>
              <a:buNone/>
            </a:pPr>
            <a:r>
              <a:rPr lang="en-US" sz="1200"/>
              <a:t>Survival</a:t>
            </a:r>
          </a:p>
          <a:p>
            <a:pPr eaLnBrk="1" hangingPunct="1">
              <a:spcBef>
                <a:spcPct val="0"/>
              </a:spcBef>
              <a:buFontTx/>
              <a:buNone/>
            </a:pPr>
            <a:r>
              <a:rPr lang="en-US" sz="1200"/>
              <a:t>Begins</a:t>
            </a:r>
          </a:p>
        </p:txBody>
      </p:sp>
      <p:sp>
        <p:nvSpPr>
          <p:cNvPr id="17437" name="Text Box 29"/>
          <p:cNvSpPr txBox="1">
            <a:spLocks noChangeArrowheads="1"/>
          </p:cNvSpPr>
          <p:nvPr/>
        </p:nvSpPr>
        <p:spPr bwMode="auto">
          <a:xfrm>
            <a:off x="5102225" y="2209800"/>
            <a:ext cx="7016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200">
                <a:solidFill>
                  <a:srgbClr val="CC0000"/>
                </a:solidFill>
              </a:rPr>
              <a:t>Human</a:t>
            </a:r>
          </a:p>
          <a:p>
            <a:pPr algn="r" eaLnBrk="1" hangingPunct="1">
              <a:spcBef>
                <a:spcPct val="0"/>
              </a:spcBef>
              <a:buFontTx/>
              <a:buNone/>
            </a:pPr>
            <a:r>
              <a:rPr lang="en-US" sz="1200">
                <a:solidFill>
                  <a:srgbClr val="CC0000"/>
                </a:solidFill>
              </a:rPr>
              <a:t>Survival</a:t>
            </a:r>
          </a:p>
          <a:p>
            <a:pPr algn="r" eaLnBrk="1" hangingPunct="1">
              <a:spcBef>
                <a:spcPct val="0"/>
              </a:spcBef>
              <a:buFontTx/>
              <a:buNone/>
            </a:pPr>
            <a:r>
              <a:rPr lang="en-US" sz="1200">
                <a:solidFill>
                  <a:srgbClr val="CC0000"/>
                </a:solidFill>
              </a:rPr>
              <a:t>Ends??</a:t>
            </a:r>
          </a:p>
        </p:txBody>
      </p:sp>
      <p:sp>
        <p:nvSpPr>
          <p:cNvPr id="17438" name="Text Box 30"/>
          <p:cNvSpPr txBox="1">
            <a:spLocks noChangeArrowheads="1"/>
          </p:cNvSpPr>
          <p:nvPr/>
        </p:nvSpPr>
        <p:spPr bwMode="auto">
          <a:xfrm>
            <a:off x="5048250" y="3200400"/>
            <a:ext cx="1198563"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200">
                <a:solidFill>
                  <a:srgbClr val="CC0000"/>
                </a:solidFill>
              </a:rPr>
              <a:t>Human</a:t>
            </a:r>
          </a:p>
          <a:p>
            <a:pPr algn="r" eaLnBrk="1" hangingPunct="1">
              <a:spcBef>
                <a:spcPct val="0"/>
              </a:spcBef>
              <a:buFontTx/>
              <a:buNone/>
            </a:pPr>
            <a:r>
              <a:rPr lang="en-US" sz="1200">
                <a:solidFill>
                  <a:srgbClr val="CC0000"/>
                </a:solidFill>
              </a:rPr>
              <a:t>Survival/</a:t>
            </a:r>
          </a:p>
          <a:p>
            <a:pPr algn="r" eaLnBrk="1" hangingPunct="1">
              <a:spcBef>
                <a:spcPct val="0"/>
              </a:spcBef>
              <a:buFontTx/>
              <a:buNone/>
            </a:pPr>
            <a:r>
              <a:rPr lang="en-US" sz="1200">
                <a:solidFill>
                  <a:srgbClr val="CC0000"/>
                </a:solidFill>
              </a:rPr>
              <a:t>Thriving Ends??</a:t>
            </a:r>
          </a:p>
        </p:txBody>
      </p:sp>
      <p:sp>
        <p:nvSpPr>
          <p:cNvPr id="17439" name="Text Box 31"/>
          <p:cNvSpPr txBox="1">
            <a:spLocks noChangeArrowheads="1"/>
          </p:cNvSpPr>
          <p:nvPr/>
        </p:nvSpPr>
        <p:spPr bwMode="auto">
          <a:xfrm>
            <a:off x="3328988" y="5562600"/>
            <a:ext cx="1241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t>Survive? Thrive?</a:t>
            </a:r>
          </a:p>
        </p:txBody>
      </p:sp>
      <p:sp>
        <p:nvSpPr>
          <p:cNvPr id="17440" name="Text Box 32"/>
          <p:cNvSpPr txBox="1">
            <a:spLocks noChangeArrowheads="1"/>
          </p:cNvSpPr>
          <p:nvPr/>
        </p:nvSpPr>
        <p:spPr bwMode="auto">
          <a:xfrm>
            <a:off x="4875213" y="5562600"/>
            <a:ext cx="1241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t>Survive? Thrive?</a:t>
            </a:r>
          </a:p>
        </p:txBody>
      </p:sp>
      <p:sp>
        <p:nvSpPr>
          <p:cNvPr id="17441" name="Text Box 33"/>
          <p:cNvSpPr txBox="1">
            <a:spLocks noChangeArrowheads="1"/>
          </p:cNvSpPr>
          <p:nvPr/>
        </p:nvSpPr>
        <p:spPr bwMode="auto">
          <a:xfrm>
            <a:off x="7923213" y="5562600"/>
            <a:ext cx="10699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200">
                <a:solidFill>
                  <a:srgbClr val="CC0000"/>
                </a:solidFill>
              </a:rPr>
              <a:t>Survive Ends?</a:t>
            </a:r>
          </a:p>
        </p:txBody>
      </p:sp>
      <p:sp>
        <p:nvSpPr>
          <p:cNvPr id="17442" name="Oval 34"/>
          <p:cNvSpPr>
            <a:spLocks noChangeArrowheads="1"/>
          </p:cNvSpPr>
          <p:nvPr/>
        </p:nvSpPr>
        <p:spPr bwMode="auto">
          <a:xfrm>
            <a:off x="3732213" y="1784350"/>
            <a:ext cx="265112" cy="193675"/>
          </a:xfrm>
          <a:prstGeom prst="ellipse">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900">
                <a:solidFill>
                  <a:schemeClr val="bg1"/>
                </a:solidFill>
              </a:rPr>
              <a:t>AI</a:t>
            </a:r>
          </a:p>
        </p:txBody>
      </p:sp>
      <p:sp>
        <p:nvSpPr>
          <p:cNvPr id="17443" name="Oval 35"/>
          <p:cNvSpPr>
            <a:spLocks noChangeArrowheads="1"/>
          </p:cNvSpPr>
          <p:nvPr/>
        </p:nvSpPr>
        <p:spPr bwMode="auto">
          <a:xfrm>
            <a:off x="5332413" y="2819400"/>
            <a:ext cx="265112" cy="193675"/>
          </a:xfrm>
          <a:prstGeom prst="ellipse">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900">
                <a:solidFill>
                  <a:schemeClr val="bg1"/>
                </a:solidFill>
              </a:rPr>
              <a:t>AI?</a:t>
            </a:r>
          </a:p>
        </p:txBody>
      </p:sp>
      <p:sp>
        <p:nvSpPr>
          <p:cNvPr id="17444" name="Text Box 36"/>
          <p:cNvSpPr txBox="1">
            <a:spLocks noChangeArrowheads="1"/>
          </p:cNvSpPr>
          <p:nvPr/>
        </p:nvSpPr>
        <p:spPr bwMode="auto">
          <a:xfrm>
            <a:off x="301625" y="6477000"/>
            <a:ext cx="853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000"/>
              <a:t>Human Survival and/or Thriving Ends - Human survival/thriving may end by human action or non-human action (e.g. loss of sun, disease, volcanoes, storms, asteroid).</a:t>
            </a:r>
          </a:p>
          <a:p>
            <a:pPr eaLnBrk="1" hangingPunct="1">
              <a:spcBef>
                <a:spcPct val="0"/>
              </a:spcBef>
              <a:buFontTx/>
              <a:buNone/>
            </a:pPr>
            <a:r>
              <a:rPr lang="en-US" sz="1000"/>
              <a:t>AI – artificial intelligence</a:t>
            </a:r>
          </a:p>
        </p:txBody>
      </p:sp>
      <p:sp>
        <p:nvSpPr>
          <p:cNvPr id="17445" name="Text Box 37"/>
          <p:cNvSpPr txBox="1">
            <a:spLocks noChangeArrowheads="1"/>
          </p:cNvSpPr>
          <p:nvPr/>
        </p:nvSpPr>
        <p:spPr bwMode="auto">
          <a:xfrm>
            <a:off x="150813" y="838200"/>
            <a:ext cx="1265237" cy="274638"/>
          </a:xfrm>
          <a:prstGeom prst="rect">
            <a:avLst/>
          </a:prstGeom>
          <a:solidFill>
            <a:srgbClr val="0066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solidFill>
                  <a:srgbClr val="FFFFFF"/>
                </a:solidFill>
              </a:rPr>
              <a:t>Human Scenarios</a:t>
            </a:r>
          </a:p>
        </p:txBody>
      </p:sp>
      <p:sp>
        <p:nvSpPr>
          <p:cNvPr id="17446" name="Oval 38"/>
          <p:cNvSpPr>
            <a:spLocks noChangeArrowheads="1"/>
          </p:cNvSpPr>
          <p:nvPr/>
        </p:nvSpPr>
        <p:spPr bwMode="auto">
          <a:xfrm>
            <a:off x="5332413" y="3844925"/>
            <a:ext cx="265112" cy="193675"/>
          </a:xfrm>
          <a:prstGeom prst="ellipse">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900">
                <a:solidFill>
                  <a:schemeClr val="bg1"/>
                </a:solidFill>
              </a:rPr>
              <a:t>AI?</a:t>
            </a:r>
          </a:p>
        </p:txBody>
      </p:sp>
      <p:sp>
        <p:nvSpPr>
          <p:cNvPr id="17447" name="Oval 39"/>
          <p:cNvSpPr>
            <a:spLocks noChangeArrowheads="1"/>
          </p:cNvSpPr>
          <p:nvPr/>
        </p:nvSpPr>
        <p:spPr bwMode="auto">
          <a:xfrm>
            <a:off x="8102600" y="4911725"/>
            <a:ext cx="265113" cy="193675"/>
          </a:xfrm>
          <a:prstGeom prst="ellipse">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900">
                <a:solidFill>
                  <a:schemeClr val="bg1"/>
                </a:solidFill>
              </a:rPr>
              <a:t>AI?</a:t>
            </a:r>
          </a:p>
        </p:txBody>
      </p:sp>
      <p:sp>
        <p:nvSpPr>
          <p:cNvPr id="17448" name="Line 40"/>
          <p:cNvSpPr>
            <a:spLocks noChangeShapeType="1"/>
          </p:cNvSpPr>
          <p:nvPr/>
        </p:nvSpPr>
        <p:spPr bwMode="auto">
          <a:xfrm>
            <a:off x="1446213" y="2209800"/>
            <a:ext cx="3962400" cy="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7449" name="Line 41"/>
          <p:cNvSpPr>
            <a:spLocks noChangeShapeType="1"/>
          </p:cNvSpPr>
          <p:nvPr/>
        </p:nvSpPr>
        <p:spPr bwMode="auto">
          <a:xfrm>
            <a:off x="1446213" y="3200400"/>
            <a:ext cx="3962400" cy="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7450" name="Line 42"/>
          <p:cNvSpPr>
            <a:spLocks noChangeShapeType="1"/>
          </p:cNvSpPr>
          <p:nvPr/>
        </p:nvSpPr>
        <p:spPr bwMode="auto">
          <a:xfrm>
            <a:off x="1446213" y="4267200"/>
            <a:ext cx="7391400" cy="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7451" name="Oval 43"/>
          <p:cNvSpPr>
            <a:spLocks noChangeArrowheads="1"/>
          </p:cNvSpPr>
          <p:nvPr/>
        </p:nvSpPr>
        <p:spPr bwMode="auto">
          <a:xfrm>
            <a:off x="3732213" y="2820988"/>
            <a:ext cx="265112" cy="193675"/>
          </a:xfrm>
          <a:prstGeom prst="ellipse">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900">
                <a:solidFill>
                  <a:schemeClr val="bg1"/>
                </a:solidFill>
              </a:rPr>
              <a:t>AI</a:t>
            </a:r>
          </a:p>
        </p:txBody>
      </p:sp>
      <p:sp>
        <p:nvSpPr>
          <p:cNvPr id="17452" name="Oval 44"/>
          <p:cNvSpPr>
            <a:spLocks noChangeArrowheads="1"/>
          </p:cNvSpPr>
          <p:nvPr/>
        </p:nvSpPr>
        <p:spPr bwMode="auto">
          <a:xfrm>
            <a:off x="3732213" y="3887788"/>
            <a:ext cx="265112" cy="193675"/>
          </a:xfrm>
          <a:prstGeom prst="ellipse">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900">
                <a:solidFill>
                  <a:schemeClr val="bg1"/>
                </a:solidFill>
              </a:rPr>
              <a:t>AI</a:t>
            </a:r>
          </a:p>
        </p:txBody>
      </p:sp>
      <p:sp>
        <p:nvSpPr>
          <p:cNvPr id="17453" name="Oval 45"/>
          <p:cNvSpPr>
            <a:spLocks noChangeArrowheads="1"/>
          </p:cNvSpPr>
          <p:nvPr/>
        </p:nvSpPr>
        <p:spPr bwMode="auto">
          <a:xfrm>
            <a:off x="3732213" y="4954588"/>
            <a:ext cx="265112" cy="193675"/>
          </a:xfrm>
          <a:prstGeom prst="ellipse">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900">
                <a:solidFill>
                  <a:schemeClr val="bg1"/>
                </a:solidFill>
              </a:rPr>
              <a:t>AI</a:t>
            </a:r>
          </a:p>
        </p:txBody>
      </p:sp>
      <p:sp>
        <p:nvSpPr>
          <p:cNvPr id="17454" name="Text Box 46"/>
          <p:cNvSpPr txBox="1">
            <a:spLocks noChangeArrowheads="1"/>
          </p:cNvSpPr>
          <p:nvPr/>
        </p:nvSpPr>
        <p:spPr bwMode="auto">
          <a:xfrm>
            <a:off x="227013" y="4410075"/>
            <a:ext cx="823239" cy="563231"/>
          </a:xfrm>
          <a:prstGeom prst="rect">
            <a:avLst/>
          </a:prstGeom>
          <a:solidFill>
            <a:srgbClr val="33CC33"/>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rIns="27432">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2000" dirty="0">
                <a:solidFill>
                  <a:srgbClr val="000000"/>
                </a:solidFill>
              </a:rPr>
              <a:t>Thrive!</a:t>
            </a:r>
          </a:p>
          <a:p>
            <a:pPr eaLnBrk="1" hangingPunct="1">
              <a:lnSpc>
                <a:spcPct val="85000"/>
              </a:lnSpc>
              <a:spcBef>
                <a:spcPct val="0"/>
              </a:spcBef>
              <a:buFontTx/>
              <a:buNone/>
            </a:pPr>
            <a:r>
              <a:rPr lang="en-US" sz="1600" dirty="0">
                <a:solidFill>
                  <a:srgbClr val="000000"/>
                </a:solidFill>
              </a:rPr>
              <a:t>Scenario</a:t>
            </a:r>
          </a:p>
        </p:txBody>
      </p:sp>
      <p:sp>
        <p:nvSpPr>
          <p:cNvPr id="17455" name="Text Box 47"/>
          <p:cNvSpPr txBox="1">
            <a:spLocks noChangeArrowheads="1"/>
          </p:cNvSpPr>
          <p:nvPr/>
        </p:nvSpPr>
        <p:spPr bwMode="auto">
          <a:xfrm>
            <a:off x="227012" y="1412875"/>
            <a:ext cx="835025" cy="508000"/>
          </a:xfrm>
          <a:prstGeom prst="re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7432" rIns="27432">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600" dirty="0">
                <a:solidFill>
                  <a:srgbClr val="000000"/>
                </a:solidFill>
              </a:rPr>
              <a:t>Current</a:t>
            </a:r>
          </a:p>
          <a:p>
            <a:pPr algn="ctr" eaLnBrk="1" hangingPunct="1">
              <a:lnSpc>
                <a:spcPct val="85000"/>
              </a:lnSpc>
              <a:spcBef>
                <a:spcPct val="0"/>
              </a:spcBef>
              <a:buFontTx/>
              <a:buNone/>
            </a:pPr>
            <a:r>
              <a:rPr lang="en-US" sz="1600" dirty="0">
                <a:solidFill>
                  <a:srgbClr val="000000"/>
                </a:solidFill>
              </a:rPr>
              <a:t>Scenario</a:t>
            </a:r>
          </a:p>
        </p:txBody>
      </p:sp>
      <p:sp>
        <p:nvSpPr>
          <p:cNvPr id="17456" name="Text Box 48"/>
          <p:cNvSpPr txBox="1">
            <a:spLocks noChangeArrowheads="1"/>
          </p:cNvSpPr>
          <p:nvPr/>
        </p:nvSpPr>
        <p:spPr bwMode="auto">
          <a:xfrm>
            <a:off x="3579813" y="5867400"/>
            <a:ext cx="803275" cy="384175"/>
          </a:xfrm>
          <a:prstGeom prst="rect">
            <a:avLst/>
          </a:prstGeom>
          <a:solidFill>
            <a:srgbClr val="FF99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a:t>Earth More</a:t>
            </a:r>
          </a:p>
          <a:p>
            <a:pPr algn="ctr" eaLnBrk="1" hangingPunct="1">
              <a:spcBef>
                <a:spcPct val="0"/>
              </a:spcBef>
              <a:buFontTx/>
              <a:buNone/>
            </a:pPr>
            <a:r>
              <a:rPr lang="en-US" sz="1200"/>
              <a:t>Endangered</a:t>
            </a:r>
          </a:p>
        </p:txBody>
      </p:sp>
      <p:sp>
        <p:nvSpPr>
          <p:cNvPr id="17457" name="Text Box 49"/>
          <p:cNvSpPr txBox="1">
            <a:spLocks noChangeArrowheads="1"/>
          </p:cNvSpPr>
          <p:nvPr/>
        </p:nvSpPr>
        <p:spPr bwMode="auto">
          <a:xfrm>
            <a:off x="5103813" y="5867400"/>
            <a:ext cx="803275" cy="384175"/>
          </a:xfrm>
          <a:prstGeom prst="rect">
            <a:avLst/>
          </a:prstGeom>
          <a:solidFill>
            <a:srgbClr val="FF00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a:solidFill>
                  <a:schemeClr val="bg1"/>
                </a:solidFill>
              </a:rPr>
              <a:t>Earth Much</a:t>
            </a:r>
          </a:p>
          <a:p>
            <a:pPr algn="ctr" eaLnBrk="1" hangingPunct="1">
              <a:spcBef>
                <a:spcPct val="0"/>
              </a:spcBef>
              <a:buFontTx/>
              <a:buNone/>
            </a:pPr>
            <a:r>
              <a:rPr lang="en-US" sz="1200">
                <a:solidFill>
                  <a:schemeClr val="bg1"/>
                </a:solidFill>
              </a:rPr>
              <a:t>Endangered</a:t>
            </a:r>
          </a:p>
        </p:txBody>
      </p:sp>
      <p:sp>
        <p:nvSpPr>
          <p:cNvPr id="17458" name="Oval 50"/>
          <p:cNvSpPr>
            <a:spLocks noChangeArrowheads="1"/>
          </p:cNvSpPr>
          <p:nvPr/>
        </p:nvSpPr>
        <p:spPr bwMode="auto">
          <a:xfrm>
            <a:off x="5332413" y="4954588"/>
            <a:ext cx="265112" cy="193675"/>
          </a:xfrm>
          <a:prstGeom prst="ellipse">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900">
                <a:solidFill>
                  <a:schemeClr val="bg1"/>
                </a:solidFill>
              </a:rPr>
              <a:t>AI</a:t>
            </a:r>
          </a:p>
        </p:txBody>
      </p:sp>
      <p:sp>
        <p:nvSpPr>
          <p:cNvPr id="17459" name="Text Box 51"/>
          <p:cNvSpPr txBox="1">
            <a:spLocks noChangeArrowheads="1"/>
          </p:cNvSpPr>
          <p:nvPr/>
        </p:nvSpPr>
        <p:spPr bwMode="auto">
          <a:xfrm>
            <a:off x="227013" y="3352800"/>
            <a:ext cx="863600" cy="403225"/>
          </a:xfrm>
          <a:prstGeom prst="rect">
            <a:avLst/>
          </a:prstGeom>
          <a:solidFill>
            <a:srgbClr val="FFFF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rIns="27432">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1400" i="1">
                <a:solidFill>
                  <a:srgbClr val="000000"/>
                </a:solidFill>
              </a:rPr>
              <a:t>Thrive!</a:t>
            </a:r>
          </a:p>
          <a:p>
            <a:pPr eaLnBrk="1" hangingPunct="1">
              <a:lnSpc>
                <a:spcPct val="85000"/>
              </a:lnSpc>
              <a:spcBef>
                <a:spcPct val="0"/>
              </a:spcBef>
              <a:buFontTx/>
              <a:buNone/>
            </a:pPr>
            <a:r>
              <a:rPr lang="en-US" sz="1000">
                <a:solidFill>
                  <a:srgbClr val="000000"/>
                </a:solidFill>
              </a:rPr>
              <a:t>Partial Scenario</a:t>
            </a:r>
          </a:p>
        </p:txBody>
      </p:sp>
      <p:sp>
        <p:nvSpPr>
          <p:cNvPr id="17460" name="Text Box 52"/>
          <p:cNvSpPr txBox="1">
            <a:spLocks noChangeArrowheads="1"/>
          </p:cNvSpPr>
          <p:nvPr/>
        </p:nvSpPr>
        <p:spPr bwMode="auto">
          <a:xfrm>
            <a:off x="227013" y="2327275"/>
            <a:ext cx="863600" cy="40322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rIns="27432">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1400" dirty="0">
                <a:solidFill>
                  <a:srgbClr val="000000"/>
                </a:solidFill>
              </a:rPr>
              <a:t>Survive</a:t>
            </a:r>
          </a:p>
          <a:p>
            <a:pPr eaLnBrk="1" hangingPunct="1">
              <a:lnSpc>
                <a:spcPct val="85000"/>
              </a:lnSpc>
              <a:spcBef>
                <a:spcPct val="0"/>
              </a:spcBef>
              <a:buFontTx/>
              <a:buNone/>
            </a:pPr>
            <a:r>
              <a:rPr lang="en-US" sz="1000" dirty="0">
                <a:solidFill>
                  <a:srgbClr val="000000"/>
                </a:solidFill>
              </a:rPr>
              <a:t>Partial Scenario</a:t>
            </a:r>
          </a:p>
        </p:txBody>
      </p:sp>
      <p:sp>
        <p:nvSpPr>
          <p:cNvPr id="17461" name="Rectangle 53"/>
          <p:cNvSpPr>
            <a:spLocks noChangeArrowheads="1"/>
          </p:cNvSpPr>
          <p:nvPr/>
        </p:nvSpPr>
        <p:spPr bwMode="auto">
          <a:xfrm>
            <a:off x="4189413" y="2317750"/>
            <a:ext cx="914400" cy="39687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000"/>
              <a:t>Extend survival</a:t>
            </a:r>
          </a:p>
          <a:p>
            <a:pPr algn="ctr" eaLnBrk="1" hangingPunct="1">
              <a:spcBef>
                <a:spcPct val="0"/>
              </a:spcBef>
              <a:buFontTx/>
              <a:buNone/>
            </a:pPr>
            <a:endParaRPr lang="en-US" sz="1000"/>
          </a:p>
        </p:txBody>
      </p:sp>
      <p:sp>
        <p:nvSpPr>
          <p:cNvPr id="17462" name="Rectangle 54"/>
          <p:cNvSpPr>
            <a:spLocks noChangeArrowheads="1"/>
          </p:cNvSpPr>
          <p:nvPr/>
        </p:nvSpPr>
        <p:spPr bwMode="auto">
          <a:xfrm>
            <a:off x="4189413" y="3322638"/>
            <a:ext cx="914400" cy="411162"/>
          </a:xfrm>
          <a:prstGeom prst="rect">
            <a:avLst/>
          </a:prstGeom>
          <a:solidFill>
            <a:srgbClr val="FFFF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000"/>
              <a:t>Extend survival</a:t>
            </a:r>
          </a:p>
          <a:p>
            <a:pPr algn="ctr" eaLnBrk="1" hangingPunct="1">
              <a:spcBef>
                <a:spcPct val="0"/>
              </a:spcBef>
              <a:buFontTx/>
              <a:buNone/>
            </a:pPr>
            <a:r>
              <a:rPr lang="en-US" sz="1000"/>
              <a:t>Partial thriving</a:t>
            </a:r>
          </a:p>
        </p:txBody>
      </p:sp>
      <p:sp>
        <p:nvSpPr>
          <p:cNvPr id="17463" name="Rectangle 55"/>
          <p:cNvSpPr>
            <a:spLocks noChangeArrowheads="1"/>
          </p:cNvSpPr>
          <p:nvPr/>
        </p:nvSpPr>
        <p:spPr bwMode="auto">
          <a:xfrm>
            <a:off x="4189413" y="4343400"/>
            <a:ext cx="3581400" cy="457200"/>
          </a:xfrm>
          <a:prstGeom prst="rect">
            <a:avLst/>
          </a:prstGeom>
          <a:solidFill>
            <a:srgbClr val="33CC33"/>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000"/>
              <a:t>Extend survival.  Thriving.  </a:t>
            </a:r>
          </a:p>
          <a:p>
            <a:pPr algn="ctr" eaLnBrk="1" hangingPunct="1">
              <a:lnSpc>
                <a:spcPct val="85000"/>
              </a:lnSpc>
              <a:spcBef>
                <a:spcPct val="0"/>
              </a:spcBef>
              <a:buFontTx/>
              <a:buNone/>
            </a:pPr>
            <a:r>
              <a:rPr lang="en-US" sz="1000"/>
              <a:t>Full “</a:t>
            </a:r>
            <a:r>
              <a:rPr lang="en-US" sz="1000" i="1"/>
              <a:t>Thrive!</a:t>
            </a:r>
            <a:r>
              <a:rPr lang="en-US" sz="1000"/>
              <a:t>” only.  Shut down “</a:t>
            </a:r>
            <a:r>
              <a:rPr lang="en-US" sz="1000" i="1"/>
              <a:t>Thrive!</a:t>
            </a:r>
            <a:r>
              <a:rPr lang="en-US" sz="1000"/>
              <a:t>” if only partial thriving.</a:t>
            </a:r>
          </a:p>
        </p:txBody>
      </p:sp>
      <p:sp>
        <p:nvSpPr>
          <p:cNvPr id="17464" name="Text Box 56"/>
          <p:cNvSpPr txBox="1">
            <a:spLocks noChangeArrowheads="1"/>
          </p:cNvSpPr>
          <p:nvPr/>
        </p:nvSpPr>
        <p:spPr bwMode="auto">
          <a:xfrm>
            <a:off x="6246813" y="914400"/>
            <a:ext cx="2743200" cy="2930525"/>
          </a:xfrm>
          <a:prstGeom prst="rect">
            <a:avLst/>
          </a:prstGeom>
          <a:noFill/>
          <a:ln w="9525" algn="ctr">
            <a:solidFill>
              <a:schemeClr val="bg2"/>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25000"/>
              </a:spcBef>
              <a:buFontTx/>
              <a:buNone/>
            </a:pPr>
            <a:r>
              <a:rPr lang="en-US" sz="900"/>
              <a:t>Let it (</a:t>
            </a:r>
            <a:r>
              <a:rPr lang="en-US" sz="900" i="1"/>
              <a:t>Thrive!</a:t>
            </a:r>
            <a:r>
              <a:rPr lang="en-US" sz="900"/>
              <a:t>) go??  Unless Scenario 4 probable and Scenarios 2 and 3 improbable.</a:t>
            </a:r>
          </a:p>
          <a:p>
            <a:pPr eaLnBrk="1" hangingPunct="1">
              <a:lnSpc>
                <a:spcPct val="90000"/>
              </a:lnSpc>
              <a:spcBef>
                <a:spcPct val="25000"/>
              </a:spcBef>
              <a:buFontTx/>
              <a:buNone/>
            </a:pPr>
            <a:r>
              <a:rPr lang="en-US" sz="900"/>
              <a:t>Does surviving longer &amp; partial thriving make it worse?  Probably yes, if partial and not full “</a:t>
            </a:r>
            <a:r>
              <a:rPr lang="en-US" sz="900" i="1"/>
              <a:t>Thrive!</a:t>
            </a:r>
            <a:r>
              <a:rPr lang="en-US" sz="900"/>
              <a:t>”.  </a:t>
            </a:r>
          </a:p>
          <a:p>
            <a:pPr eaLnBrk="1" hangingPunct="1">
              <a:lnSpc>
                <a:spcPct val="90000"/>
              </a:lnSpc>
              <a:spcBef>
                <a:spcPct val="25000"/>
              </a:spcBef>
              <a:buFontTx/>
              <a:buNone/>
            </a:pPr>
            <a:r>
              <a:rPr lang="en-US" sz="900"/>
              <a:t>So, yes on scenario 4 and no on scenarios 2 and 3.  No on scenario 2 since no “thriving”.  No on scenario 3 since only partial “thriving”.</a:t>
            </a:r>
          </a:p>
          <a:p>
            <a:pPr eaLnBrk="1" hangingPunct="1">
              <a:lnSpc>
                <a:spcPct val="90000"/>
              </a:lnSpc>
              <a:spcBef>
                <a:spcPct val="25000"/>
              </a:spcBef>
              <a:buFontTx/>
              <a:buNone/>
            </a:pPr>
            <a:r>
              <a:rPr lang="en-US" sz="900"/>
              <a:t>Scenario 4 - Straight to thriving </a:t>
            </a:r>
            <a:r>
              <a:rPr lang="en-US" sz="900" u="sng"/>
              <a:t>and</a:t>
            </a:r>
            <a:r>
              <a:rPr lang="en-US" sz="900"/>
              <a:t> surviving w/o extending surviving by itself.  Extended surviving only if and when full “</a:t>
            </a:r>
            <a:r>
              <a:rPr lang="en-US" sz="900" i="1"/>
              <a:t>Thrive!</a:t>
            </a:r>
            <a:r>
              <a:rPr lang="en-US" sz="900"/>
              <a:t>”.</a:t>
            </a:r>
          </a:p>
          <a:p>
            <a:pPr eaLnBrk="1" hangingPunct="1">
              <a:lnSpc>
                <a:spcPct val="90000"/>
              </a:lnSpc>
              <a:spcBef>
                <a:spcPct val="25000"/>
              </a:spcBef>
              <a:buFontTx/>
              <a:buNone/>
            </a:pPr>
            <a:r>
              <a:rPr lang="en-US" sz="900"/>
              <a:t>Scenario 4 – </a:t>
            </a:r>
            <a:r>
              <a:rPr lang="en-US" sz="900" u="sng"/>
              <a:t>Build vast, sustained human endeavor of “thriving sustainably”.</a:t>
            </a:r>
            <a:r>
              <a:rPr lang="en-US" sz="900"/>
              <a:t>  Warn of dangers of “self”, “today”, “getting by”, “devouring our future”.  Push “self/all”, “today/future”, “surviving and thriving”, “sustaining our future”.  Challenge those who think/behave negatively.  “Sustainable thriving”.  </a:t>
            </a:r>
            <a:r>
              <a:rPr lang="en-US" sz="900" u="sng"/>
              <a:t>Incentivize to think/behave positively and not think/behave negatively. </a:t>
            </a:r>
            <a:r>
              <a:rPr lang="en-US" sz="900"/>
              <a:t> </a:t>
            </a:r>
            <a:r>
              <a:rPr lang="en-US" sz="900" u="sng"/>
              <a:t>Build culture of sustainable “community”.</a:t>
            </a:r>
            <a:r>
              <a:rPr lang="en-US" sz="900"/>
              <a:t> Surviving/thriving at expense of others and future is destructive.  Thriving at expense of others, Earth, the long-term future is not Thriving. True Thriving.</a:t>
            </a:r>
          </a:p>
        </p:txBody>
      </p:sp>
      <p:sp>
        <p:nvSpPr>
          <p:cNvPr id="17465" name="Rectangle 57"/>
          <p:cNvSpPr>
            <a:spLocks noChangeArrowheads="1"/>
          </p:cNvSpPr>
          <p:nvPr/>
        </p:nvSpPr>
        <p:spPr bwMode="auto">
          <a:xfrm>
            <a:off x="1751013" y="2314575"/>
            <a:ext cx="1752600" cy="42862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000"/>
              <a:t>Survival </a:t>
            </a:r>
          </a:p>
          <a:p>
            <a:pPr algn="ctr" eaLnBrk="1" hangingPunct="1">
              <a:lnSpc>
                <a:spcPct val="85000"/>
              </a:lnSpc>
              <a:spcBef>
                <a:spcPct val="0"/>
              </a:spcBef>
              <a:buFontTx/>
              <a:buNone/>
            </a:pPr>
            <a:endParaRPr lang="en-US" sz="1000"/>
          </a:p>
        </p:txBody>
      </p:sp>
      <p:sp>
        <p:nvSpPr>
          <p:cNvPr id="17466" name="Rectangle 58"/>
          <p:cNvSpPr>
            <a:spLocks noChangeArrowheads="1"/>
          </p:cNvSpPr>
          <p:nvPr/>
        </p:nvSpPr>
        <p:spPr bwMode="auto">
          <a:xfrm>
            <a:off x="1751013" y="1323975"/>
            <a:ext cx="1752600" cy="42862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000"/>
              <a:t>Survival </a:t>
            </a:r>
          </a:p>
          <a:p>
            <a:pPr algn="ctr" eaLnBrk="1" hangingPunct="1">
              <a:lnSpc>
                <a:spcPct val="85000"/>
              </a:lnSpc>
              <a:spcBef>
                <a:spcPct val="0"/>
              </a:spcBef>
              <a:buFontTx/>
              <a:buNone/>
            </a:pPr>
            <a:endParaRPr lang="en-US" sz="1000"/>
          </a:p>
        </p:txBody>
      </p:sp>
      <p:sp>
        <p:nvSpPr>
          <p:cNvPr id="17467" name="Rectangle 59"/>
          <p:cNvSpPr>
            <a:spLocks noChangeArrowheads="1"/>
          </p:cNvSpPr>
          <p:nvPr/>
        </p:nvSpPr>
        <p:spPr bwMode="auto">
          <a:xfrm>
            <a:off x="1751013" y="3305175"/>
            <a:ext cx="1752600" cy="42862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000"/>
              <a:t>Survival</a:t>
            </a:r>
          </a:p>
          <a:p>
            <a:pPr algn="ctr" eaLnBrk="1" hangingPunct="1">
              <a:lnSpc>
                <a:spcPct val="85000"/>
              </a:lnSpc>
              <a:spcBef>
                <a:spcPct val="0"/>
              </a:spcBef>
              <a:buFontTx/>
              <a:buNone/>
            </a:pPr>
            <a:endParaRPr lang="en-US" sz="1000"/>
          </a:p>
        </p:txBody>
      </p:sp>
      <p:sp>
        <p:nvSpPr>
          <p:cNvPr id="17468" name="Rectangle 60"/>
          <p:cNvSpPr>
            <a:spLocks noChangeArrowheads="1"/>
          </p:cNvSpPr>
          <p:nvPr/>
        </p:nvSpPr>
        <p:spPr bwMode="auto">
          <a:xfrm>
            <a:off x="1751013" y="4371975"/>
            <a:ext cx="1752600" cy="42862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000"/>
              <a:t>Survival </a:t>
            </a:r>
          </a:p>
          <a:p>
            <a:pPr algn="ctr" eaLnBrk="1" hangingPunct="1">
              <a:lnSpc>
                <a:spcPct val="85000"/>
              </a:lnSpc>
              <a:spcBef>
                <a:spcPct val="0"/>
              </a:spcBef>
              <a:buFontTx/>
              <a:buNone/>
            </a:pPr>
            <a:endParaRPr lang="en-US" sz="1000"/>
          </a:p>
        </p:txBody>
      </p:sp>
      <p:sp>
        <p:nvSpPr>
          <p:cNvPr id="17469" name="Text Box 61"/>
          <p:cNvSpPr txBox="1">
            <a:spLocks noChangeArrowheads="1"/>
          </p:cNvSpPr>
          <p:nvPr/>
        </p:nvSpPr>
        <p:spPr bwMode="auto">
          <a:xfrm>
            <a:off x="6551613" y="5867400"/>
            <a:ext cx="803275" cy="384175"/>
          </a:xfrm>
          <a:prstGeom prst="rect">
            <a:avLst/>
          </a:prstGeom>
          <a:solidFill>
            <a:srgbClr val="33CC33"/>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a:t>Earth Less</a:t>
            </a:r>
          </a:p>
          <a:p>
            <a:pPr algn="ctr" eaLnBrk="1" hangingPunct="1">
              <a:spcBef>
                <a:spcPct val="0"/>
              </a:spcBef>
              <a:buFontTx/>
              <a:buNone/>
            </a:pPr>
            <a:r>
              <a:rPr lang="en-US" sz="1200"/>
              <a:t>Endangered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52400" y="838200"/>
            <a:ext cx="6019800" cy="960120"/>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7411" name="Rectangle 3"/>
          <p:cNvSpPr>
            <a:spLocks noChangeArrowheads="1"/>
          </p:cNvSpPr>
          <p:nvPr/>
        </p:nvSpPr>
        <p:spPr bwMode="auto">
          <a:xfrm>
            <a:off x="150813" y="1863725"/>
            <a:ext cx="6019800" cy="955675"/>
          </a:xfrm>
          <a:prstGeom prst="rect">
            <a:avLst/>
          </a:prstGeom>
          <a:noFill/>
          <a:ln w="19050" algn="ctr">
            <a:solidFill>
              <a:srgbClr val="FF0000"/>
            </a:solidFill>
            <a:miter lim="800000"/>
            <a:headEnd/>
            <a:tailEn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7412" name="Rectangle 4"/>
          <p:cNvSpPr>
            <a:spLocks noChangeArrowheads="1"/>
          </p:cNvSpPr>
          <p:nvPr/>
        </p:nvSpPr>
        <p:spPr bwMode="auto">
          <a:xfrm>
            <a:off x="152400" y="2895600"/>
            <a:ext cx="6248400" cy="995363"/>
          </a:xfrm>
          <a:prstGeom prst="rect">
            <a:avLst/>
          </a:prstGeom>
          <a:noFill/>
          <a:ln w="19050" algn="ctr">
            <a:solidFill>
              <a:srgbClr val="FF9933"/>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7413" name="Rectangle 5"/>
          <p:cNvSpPr>
            <a:spLocks noChangeArrowheads="1"/>
          </p:cNvSpPr>
          <p:nvPr/>
        </p:nvSpPr>
        <p:spPr bwMode="auto">
          <a:xfrm>
            <a:off x="150813" y="3962400"/>
            <a:ext cx="8839200" cy="995363"/>
          </a:xfrm>
          <a:prstGeom prst="rect">
            <a:avLst/>
          </a:prstGeom>
          <a:noFill/>
          <a:ln w="19050" algn="ctr">
            <a:solidFill>
              <a:srgbClr val="33CC33"/>
            </a:solidFill>
            <a:miter lim="800000"/>
            <a:headEnd/>
            <a:tailEnd/>
          </a:ln>
          <a:effectLst/>
          <a:extLst>
            <a:ext uri="{909E8E84-426E-40DD-AFC4-6F175D3DCCD1}">
              <a14:hiddenFill xmlns:a14="http://schemas.microsoft.com/office/drawing/2010/main">
                <a:solidFill>
                  <a:srgbClr val="66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7414" name="Rectangle 6"/>
          <p:cNvSpPr>
            <a:spLocks noChangeArrowheads="1"/>
          </p:cNvSpPr>
          <p:nvPr/>
        </p:nvSpPr>
        <p:spPr bwMode="auto">
          <a:xfrm>
            <a:off x="169347" y="152400"/>
            <a:ext cx="8820666" cy="615950"/>
          </a:xfrm>
          <a:prstGeom prst="rect">
            <a:avLst/>
          </a:prstGeom>
          <a:solidFill>
            <a:schemeClr val="tx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2800" dirty="0" smtClean="0">
                <a:solidFill>
                  <a:schemeClr val="bg1"/>
                </a:solidFill>
              </a:rPr>
              <a:t>Thrive! - Future for Thriving and Surviving</a:t>
            </a:r>
            <a:endParaRPr lang="en-US" sz="2800" dirty="0">
              <a:solidFill>
                <a:schemeClr val="bg1"/>
              </a:solidFill>
            </a:endParaRPr>
          </a:p>
        </p:txBody>
      </p:sp>
      <p:pic>
        <p:nvPicPr>
          <p:cNvPr id="17415" name="Picture 7"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197646"/>
            <a:ext cx="760412" cy="54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 Box 8"/>
          <p:cNvSpPr txBox="1">
            <a:spLocks noChangeArrowheads="1"/>
          </p:cNvSpPr>
          <p:nvPr/>
        </p:nvSpPr>
        <p:spPr bwMode="auto">
          <a:xfrm>
            <a:off x="150813" y="5003800"/>
            <a:ext cx="89169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800" dirty="0"/>
              <a:t>E</a:t>
            </a:r>
            <a:r>
              <a:rPr lang="en-US" sz="1800" baseline="-25000" dirty="0"/>
              <a:t>0</a:t>
            </a:r>
            <a:r>
              <a:rPr lang="en-US" sz="1800" dirty="0"/>
              <a:t>             H</a:t>
            </a:r>
            <a:r>
              <a:rPr lang="en-US" sz="1800" baseline="-25000" dirty="0"/>
              <a:t>0</a:t>
            </a:r>
            <a:r>
              <a:rPr lang="en-US" sz="1800" dirty="0"/>
              <a:t>                 H</a:t>
            </a:r>
            <a:r>
              <a:rPr lang="en-US" sz="1800" baseline="-25000" dirty="0"/>
              <a:t>x</a:t>
            </a:r>
            <a:r>
              <a:rPr lang="en-US" sz="1800" dirty="0"/>
              <a:t>                    H</a:t>
            </a:r>
            <a:r>
              <a:rPr lang="en-US" sz="1800" baseline="-25000" dirty="0"/>
              <a:t>x+</a:t>
            </a:r>
            <a:r>
              <a:rPr lang="en-US" sz="1800" dirty="0"/>
              <a:t>          </a:t>
            </a:r>
            <a:r>
              <a:rPr lang="en-US" sz="1800" dirty="0" smtClean="0"/>
              <a:t>         </a:t>
            </a:r>
            <a:r>
              <a:rPr lang="en-US" sz="1800" dirty="0"/>
              <a:t>H</a:t>
            </a:r>
            <a:r>
              <a:rPr lang="en-US" sz="1800" baseline="-25000" dirty="0"/>
              <a:t>x++</a:t>
            </a:r>
            <a:r>
              <a:rPr lang="en-US" sz="1800" dirty="0"/>
              <a:t> </a:t>
            </a:r>
            <a:r>
              <a:rPr lang="en-US" sz="1800" dirty="0" smtClean="0"/>
              <a:t>               H</a:t>
            </a:r>
            <a:r>
              <a:rPr lang="en-US" sz="1800" baseline="-25000" dirty="0" smtClean="0"/>
              <a:t>x+++</a:t>
            </a:r>
            <a:r>
              <a:rPr lang="en-US" sz="1800" dirty="0" smtClean="0"/>
              <a:t>           </a:t>
            </a:r>
            <a:r>
              <a:rPr lang="en-US" sz="1800" dirty="0"/>
              <a:t>E</a:t>
            </a:r>
            <a:r>
              <a:rPr lang="en-US" sz="1800" baseline="-25000" dirty="0"/>
              <a:t>x</a:t>
            </a:r>
            <a:r>
              <a:rPr lang="en-US" sz="1800" baseline="-25000" dirty="0" smtClean="0"/>
              <a:t>++++</a:t>
            </a:r>
            <a:r>
              <a:rPr lang="en-US" sz="1800" dirty="0" smtClean="0"/>
              <a:t>/H</a:t>
            </a:r>
            <a:r>
              <a:rPr lang="en-US" sz="1800" baseline="-25000" dirty="0" smtClean="0"/>
              <a:t>x++++?</a:t>
            </a:r>
            <a:endParaRPr lang="en-US" sz="1800" baseline="-25000" dirty="0"/>
          </a:p>
        </p:txBody>
      </p:sp>
      <p:sp>
        <p:nvSpPr>
          <p:cNvPr id="17417" name="Line 9"/>
          <p:cNvSpPr>
            <a:spLocks noChangeShapeType="1"/>
          </p:cNvSpPr>
          <p:nvPr/>
        </p:nvSpPr>
        <p:spPr bwMode="auto">
          <a:xfrm>
            <a:off x="227013" y="5029200"/>
            <a:ext cx="8686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7418" name="Text Box 10"/>
          <p:cNvSpPr txBox="1">
            <a:spLocks noChangeArrowheads="1"/>
          </p:cNvSpPr>
          <p:nvPr/>
        </p:nvSpPr>
        <p:spPr bwMode="auto">
          <a:xfrm>
            <a:off x="2036763" y="5321300"/>
            <a:ext cx="10874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dirty="0"/>
              <a:t>Survive Today</a:t>
            </a:r>
          </a:p>
        </p:txBody>
      </p:sp>
      <p:sp>
        <p:nvSpPr>
          <p:cNvPr id="17419" name="Text Box 11"/>
          <p:cNvSpPr txBox="1">
            <a:spLocks noChangeArrowheads="1"/>
          </p:cNvSpPr>
          <p:nvPr/>
        </p:nvSpPr>
        <p:spPr bwMode="auto">
          <a:xfrm>
            <a:off x="760413" y="5321300"/>
            <a:ext cx="11047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dirty="0" smtClean="0"/>
              <a:t>Humans Begin</a:t>
            </a:r>
            <a:endParaRPr lang="en-US" sz="1200" dirty="0"/>
          </a:p>
        </p:txBody>
      </p:sp>
      <p:sp>
        <p:nvSpPr>
          <p:cNvPr id="17420" name="Text Box 12"/>
          <p:cNvSpPr txBox="1">
            <a:spLocks noChangeArrowheads="1"/>
          </p:cNvSpPr>
          <p:nvPr/>
        </p:nvSpPr>
        <p:spPr bwMode="auto">
          <a:xfrm>
            <a:off x="3276600" y="3017837"/>
            <a:ext cx="719138"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dirty="0"/>
              <a:t>Human </a:t>
            </a:r>
          </a:p>
          <a:p>
            <a:pPr algn="ctr" eaLnBrk="1" hangingPunct="1">
              <a:spcBef>
                <a:spcPct val="0"/>
              </a:spcBef>
              <a:buFontTx/>
              <a:buNone/>
            </a:pPr>
            <a:r>
              <a:rPr lang="en-US" sz="1200" dirty="0"/>
              <a:t>Thriving</a:t>
            </a:r>
          </a:p>
          <a:p>
            <a:pPr algn="ctr" eaLnBrk="1" hangingPunct="1">
              <a:spcBef>
                <a:spcPct val="0"/>
              </a:spcBef>
              <a:buFontTx/>
              <a:buNone/>
            </a:pPr>
            <a:r>
              <a:rPr lang="en-US" sz="1200" dirty="0"/>
              <a:t>Begins</a:t>
            </a:r>
          </a:p>
        </p:txBody>
      </p:sp>
      <p:sp>
        <p:nvSpPr>
          <p:cNvPr id="17425" name="Text Box 17"/>
          <p:cNvSpPr txBox="1">
            <a:spLocks noChangeArrowheads="1"/>
          </p:cNvSpPr>
          <p:nvPr/>
        </p:nvSpPr>
        <p:spPr bwMode="auto">
          <a:xfrm>
            <a:off x="942705" y="5638800"/>
            <a:ext cx="784767" cy="430887"/>
          </a:xfrm>
          <a:prstGeom prst="rect">
            <a:avLst/>
          </a:prstGeom>
          <a:solidFill>
            <a:srgbClr val="0066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solidFill>
                  <a:schemeClr val="bg1"/>
                </a:solidFill>
              </a:rPr>
              <a:t>Earth</a:t>
            </a:r>
          </a:p>
          <a:p>
            <a:pPr algn="ctr" eaLnBrk="1" hangingPunct="1">
              <a:spcBef>
                <a:spcPct val="0"/>
              </a:spcBef>
              <a:buFontTx/>
              <a:buNone/>
            </a:pPr>
            <a:r>
              <a:rPr lang="en-US" sz="1400" dirty="0">
                <a:solidFill>
                  <a:schemeClr val="bg1"/>
                </a:solidFill>
              </a:rPr>
              <a:t>Continues</a:t>
            </a:r>
          </a:p>
        </p:txBody>
      </p:sp>
      <p:sp>
        <p:nvSpPr>
          <p:cNvPr id="17426" name="Text Box 18"/>
          <p:cNvSpPr txBox="1">
            <a:spLocks noChangeArrowheads="1"/>
          </p:cNvSpPr>
          <p:nvPr/>
        </p:nvSpPr>
        <p:spPr bwMode="auto">
          <a:xfrm>
            <a:off x="2153347" y="5638800"/>
            <a:ext cx="913007" cy="430887"/>
          </a:xfrm>
          <a:prstGeom prst="rect">
            <a:avLst/>
          </a:prstGeom>
          <a:solidFill>
            <a:srgbClr val="FFFF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a:t>Earth</a:t>
            </a:r>
          </a:p>
          <a:p>
            <a:pPr algn="ctr" eaLnBrk="1" hangingPunct="1">
              <a:spcBef>
                <a:spcPct val="0"/>
              </a:spcBef>
              <a:buFontTx/>
              <a:buNone/>
            </a:pPr>
            <a:r>
              <a:rPr lang="en-US" sz="1400"/>
              <a:t>Endangered</a:t>
            </a:r>
          </a:p>
        </p:txBody>
      </p:sp>
      <p:sp>
        <p:nvSpPr>
          <p:cNvPr id="17427" name="Text Box 19"/>
          <p:cNvSpPr txBox="1">
            <a:spLocks noChangeArrowheads="1"/>
          </p:cNvSpPr>
          <p:nvPr/>
        </p:nvSpPr>
        <p:spPr bwMode="auto">
          <a:xfrm>
            <a:off x="7847013" y="5638800"/>
            <a:ext cx="1066800" cy="430887"/>
          </a:xfrm>
          <a:prstGeom prst="rect">
            <a:avLst/>
          </a:prstGeom>
          <a:solidFill>
            <a:schemeClr val="tx1"/>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solidFill>
                  <a:schemeClr val="bg1"/>
                </a:solidFill>
              </a:rPr>
              <a:t>Earth </a:t>
            </a:r>
            <a:endParaRPr lang="en-US" sz="1400" dirty="0" smtClean="0">
              <a:solidFill>
                <a:schemeClr val="bg1"/>
              </a:solidFill>
            </a:endParaRPr>
          </a:p>
          <a:p>
            <a:pPr algn="ctr" eaLnBrk="1" hangingPunct="1">
              <a:spcBef>
                <a:spcPct val="0"/>
              </a:spcBef>
              <a:buFontTx/>
              <a:buNone/>
            </a:pPr>
            <a:r>
              <a:rPr lang="en-US" sz="1400" dirty="0" smtClean="0">
                <a:solidFill>
                  <a:schemeClr val="bg1"/>
                </a:solidFill>
              </a:rPr>
              <a:t>Ends</a:t>
            </a:r>
            <a:endParaRPr lang="en-US" sz="1050" dirty="0">
              <a:solidFill>
                <a:schemeClr val="bg1"/>
              </a:solidFill>
            </a:endParaRPr>
          </a:p>
        </p:txBody>
      </p:sp>
      <p:sp>
        <p:nvSpPr>
          <p:cNvPr id="17428" name="Text Box 20"/>
          <p:cNvSpPr txBox="1">
            <a:spLocks noChangeArrowheads="1"/>
          </p:cNvSpPr>
          <p:nvPr/>
        </p:nvSpPr>
        <p:spPr bwMode="auto">
          <a:xfrm>
            <a:off x="148475" y="5638800"/>
            <a:ext cx="555538" cy="430887"/>
          </a:xfrm>
          <a:prstGeom prst="rect">
            <a:avLst/>
          </a:prstGeom>
          <a:solidFill>
            <a:srgbClr val="0066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a:solidFill>
                  <a:schemeClr val="bg1"/>
                </a:solidFill>
              </a:rPr>
              <a:t>Earth</a:t>
            </a:r>
          </a:p>
          <a:p>
            <a:pPr algn="ctr" eaLnBrk="1" hangingPunct="1">
              <a:spcBef>
                <a:spcPct val="0"/>
              </a:spcBef>
              <a:buFontTx/>
              <a:buNone/>
            </a:pPr>
            <a:r>
              <a:rPr lang="en-US" sz="1400">
                <a:solidFill>
                  <a:schemeClr val="bg1"/>
                </a:solidFill>
              </a:rPr>
              <a:t>Begins</a:t>
            </a:r>
          </a:p>
        </p:txBody>
      </p:sp>
      <p:sp>
        <p:nvSpPr>
          <p:cNvPr id="17429" name="Line 21"/>
          <p:cNvSpPr>
            <a:spLocks noChangeShapeType="1"/>
          </p:cNvSpPr>
          <p:nvPr/>
        </p:nvSpPr>
        <p:spPr bwMode="auto">
          <a:xfrm>
            <a:off x="1446212" y="929974"/>
            <a:ext cx="2439987" cy="9525"/>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7430" name="Text Box 22"/>
          <p:cNvSpPr txBox="1">
            <a:spLocks noChangeArrowheads="1"/>
          </p:cNvSpPr>
          <p:nvPr/>
        </p:nvSpPr>
        <p:spPr bwMode="auto">
          <a:xfrm>
            <a:off x="1066800" y="990600"/>
            <a:ext cx="7016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dirty="0"/>
              <a:t>Human </a:t>
            </a:r>
          </a:p>
          <a:p>
            <a:pPr eaLnBrk="1" hangingPunct="1">
              <a:spcBef>
                <a:spcPct val="0"/>
              </a:spcBef>
              <a:buFontTx/>
              <a:buNone/>
            </a:pPr>
            <a:r>
              <a:rPr lang="en-US" sz="1200" dirty="0"/>
              <a:t>Survival</a:t>
            </a:r>
          </a:p>
          <a:p>
            <a:pPr eaLnBrk="1" hangingPunct="1">
              <a:spcBef>
                <a:spcPct val="0"/>
              </a:spcBef>
              <a:buFontTx/>
              <a:buNone/>
            </a:pPr>
            <a:r>
              <a:rPr lang="en-US" sz="1200" dirty="0"/>
              <a:t>Begins</a:t>
            </a:r>
          </a:p>
        </p:txBody>
      </p:sp>
      <p:sp>
        <p:nvSpPr>
          <p:cNvPr id="17431" name="Text Box 23"/>
          <p:cNvSpPr txBox="1">
            <a:spLocks noChangeArrowheads="1"/>
          </p:cNvSpPr>
          <p:nvPr/>
        </p:nvSpPr>
        <p:spPr bwMode="auto">
          <a:xfrm>
            <a:off x="3311525" y="1066800"/>
            <a:ext cx="762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dirty="0">
                <a:solidFill>
                  <a:srgbClr val="CC0000"/>
                </a:solidFill>
              </a:rPr>
              <a:t>Human</a:t>
            </a:r>
          </a:p>
          <a:p>
            <a:pPr algn="ctr" eaLnBrk="1" hangingPunct="1">
              <a:spcBef>
                <a:spcPct val="0"/>
              </a:spcBef>
              <a:buFontTx/>
              <a:buNone/>
            </a:pPr>
            <a:r>
              <a:rPr lang="en-US" sz="1200" dirty="0">
                <a:solidFill>
                  <a:srgbClr val="CC0000"/>
                </a:solidFill>
              </a:rPr>
              <a:t>Survival Ends</a:t>
            </a:r>
            <a:r>
              <a:rPr lang="en-US" sz="1200" dirty="0" smtClean="0">
                <a:solidFill>
                  <a:srgbClr val="CC0000"/>
                </a:solidFill>
              </a:rPr>
              <a:t>?</a:t>
            </a:r>
            <a:endParaRPr lang="en-US" sz="1200" dirty="0">
              <a:solidFill>
                <a:srgbClr val="CC0000"/>
              </a:solidFill>
            </a:endParaRPr>
          </a:p>
        </p:txBody>
      </p:sp>
      <p:sp>
        <p:nvSpPr>
          <p:cNvPr id="17432" name="Text Box 24"/>
          <p:cNvSpPr txBox="1">
            <a:spLocks noChangeArrowheads="1"/>
          </p:cNvSpPr>
          <p:nvPr/>
        </p:nvSpPr>
        <p:spPr bwMode="auto">
          <a:xfrm>
            <a:off x="1063625" y="3017837"/>
            <a:ext cx="7016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t>Human </a:t>
            </a:r>
          </a:p>
          <a:p>
            <a:pPr eaLnBrk="1" hangingPunct="1">
              <a:spcBef>
                <a:spcPct val="0"/>
              </a:spcBef>
              <a:buFontTx/>
              <a:buNone/>
            </a:pPr>
            <a:r>
              <a:rPr lang="en-US" sz="1200"/>
              <a:t>Survival</a:t>
            </a:r>
          </a:p>
          <a:p>
            <a:pPr eaLnBrk="1" hangingPunct="1">
              <a:spcBef>
                <a:spcPct val="0"/>
              </a:spcBef>
              <a:buFontTx/>
              <a:buNone/>
            </a:pPr>
            <a:r>
              <a:rPr lang="en-US" sz="1200"/>
              <a:t>Begins</a:t>
            </a:r>
          </a:p>
        </p:txBody>
      </p:sp>
      <p:sp>
        <p:nvSpPr>
          <p:cNvPr id="17433" name="Text Box 25"/>
          <p:cNvSpPr txBox="1">
            <a:spLocks noChangeArrowheads="1"/>
          </p:cNvSpPr>
          <p:nvPr/>
        </p:nvSpPr>
        <p:spPr bwMode="auto">
          <a:xfrm>
            <a:off x="3276600" y="4060825"/>
            <a:ext cx="719138"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a:t>Human </a:t>
            </a:r>
          </a:p>
          <a:p>
            <a:pPr algn="ctr" eaLnBrk="1" hangingPunct="1">
              <a:spcBef>
                <a:spcPct val="0"/>
              </a:spcBef>
              <a:buFontTx/>
              <a:buNone/>
            </a:pPr>
            <a:r>
              <a:rPr lang="en-US" sz="1200"/>
              <a:t>Thriving</a:t>
            </a:r>
          </a:p>
          <a:p>
            <a:pPr algn="ctr" eaLnBrk="1" hangingPunct="1">
              <a:spcBef>
                <a:spcPct val="0"/>
              </a:spcBef>
              <a:buFontTx/>
              <a:buNone/>
            </a:pPr>
            <a:r>
              <a:rPr lang="en-US" sz="1200"/>
              <a:t>Begins</a:t>
            </a:r>
          </a:p>
        </p:txBody>
      </p:sp>
      <p:sp>
        <p:nvSpPr>
          <p:cNvPr id="17434" name="Text Box 26"/>
          <p:cNvSpPr txBox="1">
            <a:spLocks noChangeArrowheads="1"/>
          </p:cNvSpPr>
          <p:nvPr/>
        </p:nvSpPr>
        <p:spPr bwMode="auto">
          <a:xfrm>
            <a:off x="1063625" y="4060825"/>
            <a:ext cx="7016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t>Human </a:t>
            </a:r>
          </a:p>
          <a:p>
            <a:pPr eaLnBrk="1" hangingPunct="1">
              <a:spcBef>
                <a:spcPct val="0"/>
              </a:spcBef>
              <a:buFontTx/>
              <a:buNone/>
            </a:pPr>
            <a:r>
              <a:rPr lang="en-US" sz="1200"/>
              <a:t>Survival</a:t>
            </a:r>
          </a:p>
          <a:p>
            <a:pPr eaLnBrk="1" hangingPunct="1">
              <a:spcBef>
                <a:spcPct val="0"/>
              </a:spcBef>
              <a:buFontTx/>
              <a:buNone/>
            </a:pPr>
            <a:r>
              <a:rPr lang="en-US" sz="1200"/>
              <a:t>Begins</a:t>
            </a:r>
          </a:p>
        </p:txBody>
      </p:sp>
      <p:sp>
        <p:nvSpPr>
          <p:cNvPr id="17435" name="Text Box 27"/>
          <p:cNvSpPr txBox="1">
            <a:spLocks noChangeArrowheads="1"/>
          </p:cNvSpPr>
          <p:nvPr/>
        </p:nvSpPr>
        <p:spPr bwMode="auto">
          <a:xfrm>
            <a:off x="7924800" y="4038600"/>
            <a:ext cx="9001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200" dirty="0">
                <a:solidFill>
                  <a:srgbClr val="CC0000"/>
                </a:solidFill>
              </a:rPr>
              <a:t>Human</a:t>
            </a:r>
          </a:p>
          <a:p>
            <a:pPr algn="r" eaLnBrk="1" hangingPunct="1">
              <a:spcBef>
                <a:spcPct val="0"/>
              </a:spcBef>
              <a:buFontTx/>
              <a:buNone/>
            </a:pPr>
            <a:r>
              <a:rPr lang="en-US" sz="1200" dirty="0">
                <a:solidFill>
                  <a:srgbClr val="CC0000"/>
                </a:solidFill>
              </a:rPr>
              <a:t>Survival/</a:t>
            </a:r>
          </a:p>
          <a:p>
            <a:pPr algn="r" eaLnBrk="1" hangingPunct="1">
              <a:spcBef>
                <a:spcPct val="0"/>
              </a:spcBef>
              <a:buFontTx/>
              <a:buNone/>
            </a:pPr>
            <a:r>
              <a:rPr lang="en-US" sz="1200" dirty="0">
                <a:solidFill>
                  <a:srgbClr val="CC0000"/>
                </a:solidFill>
              </a:rPr>
              <a:t>Thriving Ends?</a:t>
            </a:r>
          </a:p>
        </p:txBody>
      </p:sp>
      <p:sp>
        <p:nvSpPr>
          <p:cNvPr id="17436" name="Text Box 28"/>
          <p:cNvSpPr txBox="1">
            <a:spLocks noChangeArrowheads="1"/>
          </p:cNvSpPr>
          <p:nvPr/>
        </p:nvSpPr>
        <p:spPr bwMode="auto">
          <a:xfrm>
            <a:off x="1063625" y="1952625"/>
            <a:ext cx="7016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t>Human </a:t>
            </a:r>
          </a:p>
          <a:p>
            <a:pPr eaLnBrk="1" hangingPunct="1">
              <a:spcBef>
                <a:spcPct val="0"/>
              </a:spcBef>
              <a:buFontTx/>
              <a:buNone/>
            </a:pPr>
            <a:r>
              <a:rPr lang="en-US" sz="1200"/>
              <a:t>Survival</a:t>
            </a:r>
          </a:p>
          <a:p>
            <a:pPr eaLnBrk="1" hangingPunct="1">
              <a:spcBef>
                <a:spcPct val="0"/>
              </a:spcBef>
              <a:buFontTx/>
              <a:buNone/>
            </a:pPr>
            <a:r>
              <a:rPr lang="en-US" sz="1200"/>
              <a:t>Begins</a:t>
            </a:r>
          </a:p>
        </p:txBody>
      </p:sp>
      <p:sp>
        <p:nvSpPr>
          <p:cNvPr id="17437" name="Text Box 29"/>
          <p:cNvSpPr txBox="1">
            <a:spLocks noChangeArrowheads="1"/>
          </p:cNvSpPr>
          <p:nvPr/>
        </p:nvSpPr>
        <p:spPr bwMode="auto">
          <a:xfrm>
            <a:off x="5312555" y="2057400"/>
            <a:ext cx="7072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200" dirty="0">
                <a:solidFill>
                  <a:srgbClr val="CC0000"/>
                </a:solidFill>
              </a:rPr>
              <a:t>Human</a:t>
            </a:r>
          </a:p>
          <a:p>
            <a:pPr algn="r" eaLnBrk="1" hangingPunct="1">
              <a:spcBef>
                <a:spcPct val="0"/>
              </a:spcBef>
              <a:buFontTx/>
              <a:buNone/>
            </a:pPr>
            <a:r>
              <a:rPr lang="en-US" sz="1200" dirty="0">
                <a:solidFill>
                  <a:srgbClr val="CC0000"/>
                </a:solidFill>
              </a:rPr>
              <a:t>Survival</a:t>
            </a:r>
          </a:p>
          <a:p>
            <a:pPr algn="r" eaLnBrk="1" hangingPunct="1">
              <a:spcBef>
                <a:spcPct val="0"/>
              </a:spcBef>
              <a:buFontTx/>
              <a:buNone/>
            </a:pPr>
            <a:r>
              <a:rPr lang="en-US" sz="1200" dirty="0" smtClean="0">
                <a:solidFill>
                  <a:srgbClr val="CC0000"/>
                </a:solidFill>
              </a:rPr>
              <a:t>Ends?</a:t>
            </a:r>
            <a:endParaRPr lang="en-US" sz="1200" dirty="0">
              <a:solidFill>
                <a:srgbClr val="CC0000"/>
              </a:solidFill>
            </a:endParaRPr>
          </a:p>
        </p:txBody>
      </p:sp>
      <p:sp>
        <p:nvSpPr>
          <p:cNvPr id="17438" name="Text Box 30"/>
          <p:cNvSpPr txBox="1">
            <a:spLocks noChangeArrowheads="1"/>
          </p:cNvSpPr>
          <p:nvPr/>
        </p:nvSpPr>
        <p:spPr bwMode="auto">
          <a:xfrm>
            <a:off x="5410200" y="2971800"/>
            <a:ext cx="838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200" dirty="0">
                <a:solidFill>
                  <a:srgbClr val="CC0000"/>
                </a:solidFill>
              </a:rPr>
              <a:t>Human</a:t>
            </a:r>
          </a:p>
          <a:p>
            <a:pPr algn="r" eaLnBrk="1" hangingPunct="1">
              <a:spcBef>
                <a:spcPct val="0"/>
              </a:spcBef>
              <a:buFontTx/>
              <a:buNone/>
            </a:pPr>
            <a:r>
              <a:rPr lang="en-US" sz="1200" dirty="0">
                <a:solidFill>
                  <a:srgbClr val="CC0000"/>
                </a:solidFill>
              </a:rPr>
              <a:t>Survival/</a:t>
            </a:r>
          </a:p>
          <a:p>
            <a:pPr algn="r" eaLnBrk="1" hangingPunct="1">
              <a:spcBef>
                <a:spcPct val="0"/>
              </a:spcBef>
              <a:buFontTx/>
              <a:buNone/>
            </a:pPr>
            <a:r>
              <a:rPr lang="en-US" sz="1200" dirty="0">
                <a:solidFill>
                  <a:srgbClr val="CC0000"/>
                </a:solidFill>
              </a:rPr>
              <a:t>Thriving </a:t>
            </a:r>
            <a:r>
              <a:rPr lang="en-US" sz="1200" dirty="0" smtClean="0">
                <a:solidFill>
                  <a:srgbClr val="CC0000"/>
                </a:solidFill>
              </a:rPr>
              <a:t>Ends?</a:t>
            </a:r>
            <a:endParaRPr lang="en-US" sz="1200" dirty="0">
              <a:solidFill>
                <a:srgbClr val="CC0000"/>
              </a:solidFill>
            </a:endParaRPr>
          </a:p>
        </p:txBody>
      </p:sp>
      <p:sp>
        <p:nvSpPr>
          <p:cNvPr id="17439" name="Text Box 31"/>
          <p:cNvSpPr txBox="1">
            <a:spLocks noChangeArrowheads="1"/>
          </p:cNvSpPr>
          <p:nvPr/>
        </p:nvSpPr>
        <p:spPr bwMode="auto">
          <a:xfrm>
            <a:off x="3328988" y="5334000"/>
            <a:ext cx="1241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t>Survive? Thrive?</a:t>
            </a:r>
          </a:p>
        </p:txBody>
      </p:sp>
      <p:sp>
        <p:nvSpPr>
          <p:cNvPr id="17440" name="Text Box 32"/>
          <p:cNvSpPr txBox="1">
            <a:spLocks noChangeArrowheads="1"/>
          </p:cNvSpPr>
          <p:nvPr/>
        </p:nvSpPr>
        <p:spPr bwMode="auto">
          <a:xfrm>
            <a:off x="4724400" y="5334000"/>
            <a:ext cx="1241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dirty="0"/>
              <a:t>Survive? Thrive?</a:t>
            </a:r>
          </a:p>
        </p:txBody>
      </p:sp>
      <p:sp>
        <p:nvSpPr>
          <p:cNvPr id="17441" name="Text Box 33"/>
          <p:cNvSpPr txBox="1">
            <a:spLocks noChangeArrowheads="1"/>
          </p:cNvSpPr>
          <p:nvPr/>
        </p:nvSpPr>
        <p:spPr bwMode="auto">
          <a:xfrm>
            <a:off x="7870765" y="5334000"/>
            <a:ext cx="112242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200" dirty="0" smtClean="0">
                <a:solidFill>
                  <a:srgbClr val="CC0000"/>
                </a:solidFill>
              </a:rPr>
              <a:t>Survival </a:t>
            </a:r>
            <a:r>
              <a:rPr lang="en-US" sz="1200" dirty="0">
                <a:solidFill>
                  <a:srgbClr val="CC0000"/>
                </a:solidFill>
              </a:rPr>
              <a:t>Ends?</a:t>
            </a:r>
          </a:p>
        </p:txBody>
      </p:sp>
      <p:sp>
        <p:nvSpPr>
          <p:cNvPr id="17444" name="Text Box 36"/>
          <p:cNvSpPr txBox="1">
            <a:spLocks noChangeArrowheads="1"/>
          </p:cNvSpPr>
          <p:nvPr/>
        </p:nvSpPr>
        <p:spPr bwMode="auto">
          <a:xfrm>
            <a:off x="311109" y="6248400"/>
            <a:ext cx="83756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dirty="0" smtClean="0"/>
              <a:t>E – Earth age. H – Time that humans are on earth.</a:t>
            </a:r>
          </a:p>
          <a:p>
            <a:pPr eaLnBrk="1" hangingPunct="1">
              <a:spcBef>
                <a:spcPct val="0"/>
              </a:spcBef>
              <a:buFontTx/>
              <a:buNone/>
            </a:pPr>
            <a:r>
              <a:rPr lang="en-US" sz="1200" dirty="0" smtClean="0"/>
              <a:t>Human Survival/Thriving </a:t>
            </a:r>
            <a:r>
              <a:rPr lang="en-US" sz="1200" dirty="0"/>
              <a:t>Ends - </a:t>
            </a:r>
            <a:r>
              <a:rPr lang="en-US" sz="1200" dirty="0" smtClean="0"/>
              <a:t>May </a:t>
            </a:r>
            <a:r>
              <a:rPr lang="en-US" sz="1200" dirty="0"/>
              <a:t>end by human action or non-human action (e.g. loss of sun, disease, volcanoes, storms, asteroid</a:t>
            </a:r>
            <a:r>
              <a:rPr lang="en-US" sz="1200" dirty="0" smtClean="0"/>
              <a:t>).</a:t>
            </a:r>
            <a:endParaRPr lang="en-US" sz="1200" dirty="0"/>
          </a:p>
        </p:txBody>
      </p:sp>
      <p:sp>
        <p:nvSpPr>
          <p:cNvPr id="17448" name="Line 40"/>
          <p:cNvSpPr>
            <a:spLocks noChangeShapeType="1"/>
          </p:cNvSpPr>
          <p:nvPr/>
        </p:nvSpPr>
        <p:spPr bwMode="auto">
          <a:xfrm>
            <a:off x="1446212" y="1952625"/>
            <a:ext cx="3962400" cy="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7449" name="Line 41"/>
          <p:cNvSpPr>
            <a:spLocks noChangeShapeType="1"/>
          </p:cNvSpPr>
          <p:nvPr/>
        </p:nvSpPr>
        <p:spPr bwMode="auto">
          <a:xfrm>
            <a:off x="1446212" y="2971800"/>
            <a:ext cx="4268788" cy="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7450" name="Line 42"/>
          <p:cNvSpPr>
            <a:spLocks noChangeShapeType="1"/>
          </p:cNvSpPr>
          <p:nvPr/>
        </p:nvSpPr>
        <p:spPr bwMode="auto">
          <a:xfrm>
            <a:off x="1446213" y="4038600"/>
            <a:ext cx="7391400" cy="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7454" name="Text Box 46"/>
          <p:cNvSpPr txBox="1">
            <a:spLocks noChangeArrowheads="1"/>
          </p:cNvSpPr>
          <p:nvPr/>
        </p:nvSpPr>
        <p:spPr bwMode="auto">
          <a:xfrm>
            <a:off x="227013" y="4160520"/>
            <a:ext cx="823239" cy="640080"/>
          </a:xfrm>
          <a:prstGeom prst="rect">
            <a:avLst/>
          </a:prstGeom>
          <a:solidFill>
            <a:srgbClr val="33CC33"/>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rIns="27432">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000" dirty="0" smtClean="0">
                <a:solidFill>
                  <a:srgbClr val="000000"/>
                </a:solidFill>
              </a:rPr>
              <a:t>Full </a:t>
            </a:r>
          </a:p>
          <a:p>
            <a:pPr algn="ctr" eaLnBrk="1" hangingPunct="1">
              <a:lnSpc>
                <a:spcPct val="85000"/>
              </a:lnSpc>
              <a:spcBef>
                <a:spcPct val="0"/>
              </a:spcBef>
              <a:buFontTx/>
              <a:buNone/>
            </a:pPr>
            <a:r>
              <a:rPr lang="en-US" sz="2000" dirty="0" smtClean="0">
                <a:solidFill>
                  <a:srgbClr val="000000"/>
                </a:solidFill>
              </a:rPr>
              <a:t>Thrive!</a:t>
            </a:r>
            <a:endParaRPr lang="en-US" sz="2000" dirty="0">
              <a:solidFill>
                <a:srgbClr val="000000"/>
              </a:solidFill>
            </a:endParaRPr>
          </a:p>
        </p:txBody>
      </p:sp>
      <p:sp>
        <p:nvSpPr>
          <p:cNvPr id="17455" name="Text Box 47"/>
          <p:cNvSpPr txBox="1">
            <a:spLocks noChangeArrowheads="1"/>
          </p:cNvSpPr>
          <p:nvPr/>
        </p:nvSpPr>
        <p:spPr bwMode="auto">
          <a:xfrm>
            <a:off x="227013" y="1085665"/>
            <a:ext cx="822960" cy="510909"/>
          </a:xfrm>
          <a:prstGeom prst="rect">
            <a:avLst/>
          </a:prstGeom>
          <a:solidFill>
            <a:schemeClr val="tx1"/>
          </a:solidFill>
          <a:ln>
            <a:noFill/>
          </a:ln>
          <a:effectLst/>
          <a:extLst/>
        </p:spPr>
        <p:txBody>
          <a:bodyPr wrap="square" lIns="27432" rIns="27432" anchor="ctr" anchorCtr="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600" dirty="0">
                <a:solidFill>
                  <a:schemeClr val="bg1"/>
                </a:solidFill>
              </a:rPr>
              <a:t>Current</a:t>
            </a:r>
          </a:p>
          <a:p>
            <a:pPr algn="ctr" eaLnBrk="1" hangingPunct="1">
              <a:lnSpc>
                <a:spcPct val="85000"/>
              </a:lnSpc>
              <a:spcBef>
                <a:spcPct val="0"/>
              </a:spcBef>
              <a:buFontTx/>
              <a:buNone/>
            </a:pPr>
            <a:r>
              <a:rPr lang="en-US" sz="1600" dirty="0" smtClean="0">
                <a:solidFill>
                  <a:schemeClr val="bg1"/>
                </a:solidFill>
              </a:rPr>
              <a:t>Path</a:t>
            </a:r>
            <a:endParaRPr lang="en-US" sz="1600" dirty="0">
              <a:solidFill>
                <a:schemeClr val="bg1"/>
              </a:solidFill>
            </a:endParaRPr>
          </a:p>
        </p:txBody>
      </p:sp>
      <p:sp>
        <p:nvSpPr>
          <p:cNvPr id="17456" name="Text Box 48"/>
          <p:cNvSpPr txBox="1">
            <a:spLocks noChangeArrowheads="1"/>
          </p:cNvSpPr>
          <p:nvPr/>
        </p:nvSpPr>
        <p:spPr bwMode="auto">
          <a:xfrm>
            <a:off x="3505200" y="5638800"/>
            <a:ext cx="913007" cy="430887"/>
          </a:xfrm>
          <a:prstGeom prst="rect">
            <a:avLst/>
          </a:prstGeom>
          <a:solidFill>
            <a:srgbClr val="FF99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a:t>Earth More</a:t>
            </a:r>
          </a:p>
          <a:p>
            <a:pPr algn="ctr" eaLnBrk="1" hangingPunct="1">
              <a:spcBef>
                <a:spcPct val="0"/>
              </a:spcBef>
              <a:buFontTx/>
              <a:buNone/>
            </a:pPr>
            <a:r>
              <a:rPr lang="en-US" sz="1400"/>
              <a:t>Endangered</a:t>
            </a:r>
          </a:p>
        </p:txBody>
      </p:sp>
      <p:sp>
        <p:nvSpPr>
          <p:cNvPr id="17457" name="Text Box 49"/>
          <p:cNvSpPr txBox="1">
            <a:spLocks noChangeArrowheads="1"/>
          </p:cNvSpPr>
          <p:nvPr/>
        </p:nvSpPr>
        <p:spPr bwMode="auto">
          <a:xfrm>
            <a:off x="4876800" y="5638800"/>
            <a:ext cx="913007" cy="430887"/>
          </a:xfrm>
          <a:prstGeom prst="rect">
            <a:avLst/>
          </a:prstGeom>
          <a:solidFill>
            <a:srgbClr val="FF00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solidFill>
                  <a:schemeClr val="bg1"/>
                </a:solidFill>
              </a:rPr>
              <a:t>Earth Much</a:t>
            </a:r>
          </a:p>
          <a:p>
            <a:pPr algn="ctr" eaLnBrk="1" hangingPunct="1">
              <a:spcBef>
                <a:spcPct val="0"/>
              </a:spcBef>
              <a:buFontTx/>
              <a:buNone/>
            </a:pPr>
            <a:r>
              <a:rPr lang="en-US" sz="1400" dirty="0">
                <a:solidFill>
                  <a:schemeClr val="bg1"/>
                </a:solidFill>
              </a:rPr>
              <a:t>Endangered</a:t>
            </a:r>
          </a:p>
        </p:txBody>
      </p:sp>
      <p:sp>
        <p:nvSpPr>
          <p:cNvPr id="17459" name="Text Box 51"/>
          <p:cNvSpPr txBox="1">
            <a:spLocks noChangeArrowheads="1"/>
          </p:cNvSpPr>
          <p:nvPr/>
        </p:nvSpPr>
        <p:spPr bwMode="auto">
          <a:xfrm>
            <a:off x="227013" y="3048000"/>
            <a:ext cx="822960" cy="548640"/>
          </a:xfrm>
          <a:prstGeom prst="rect">
            <a:avLst/>
          </a:prstGeom>
          <a:solidFill>
            <a:srgbClr val="FF9933"/>
          </a:solidFill>
          <a:ln>
            <a:noFill/>
          </a:ln>
          <a:effectLst/>
          <a:extLst/>
        </p:spPr>
        <p:txBody>
          <a:bodyPr wrap="none" lIns="27432" rIns="27432" anchor="ctr" anchorCtr="0">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600" dirty="0" smtClean="0">
                <a:solidFill>
                  <a:srgbClr val="000000"/>
                </a:solidFill>
              </a:rPr>
              <a:t>Partial</a:t>
            </a:r>
          </a:p>
          <a:p>
            <a:pPr algn="ctr" eaLnBrk="1" hangingPunct="1">
              <a:lnSpc>
                <a:spcPct val="85000"/>
              </a:lnSpc>
              <a:spcBef>
                <a:spcPct val="0"/>
              </a:spcBef>
              <a:buFontTx/>
              <a:buNone/>
            </a:pPr>
            <a:r>
              <a:rPr lang="en-US" sz="1600" dirty="0" smtClean="0">
                <a:solidFill>
                  <a:srgbClr val="000000"/>
                </a:solidFill>
              </a:rPr>
              <a:t>Thrive!</a:t>
            </a:r>
            <a:endParaRPr lang="en-US" sz="1600" dirty="0">
              <a:solidFill>
                <a:srgbClr val="000000"/>
              </a:solidFill>
            </a:endParaRPr>
          </a:p>
        </p:txBody>
      </p:sp>
      <p:sp>
        <p:nvSpPr>
          <p:cNvPr id="17460" name="Text Box 52"/>
          <p:cNvSpPr txBox="1">
            <a:spLocks noChangeArrowheads="1"/>
          </p:cNvSpPr>
          <p:nvPr/>
        </p:nvSpPr>
        <p:spPr bwMode="auto">
          <a:xfrm>
            <a:off x="228600" y="2057400"/>
            <a:ext cx="822960" cy="548640"/>
          </a:xfrm>
          <a:prstGeom prst="rect">
            <a:avLst/>
          </a:prstGeom>
          <a:solidFill>
            <a:srgbClr val="FF0000"/>
          </a:solidFill>
          <a:ln>
            <a:noFill/>
          </a:ln>
          <a:effectLst/>
          <a:extLst/>
        </p:spPr>
        <p:txBody>
          <a:bodyPr wrap="none" lIns="27432" rIns="27432" anchor="ctr" anchorCtr="0">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600" dirty="0" smtClean="0">
                <a:solidFill>
                  <a:schemeClr val="bg1"/>
                </a:solidFill>
              </a:rPr>
              <a:t>Survive</a:t>
            </a:r>
            <a:endParaRPr lang="en-US" sz="1600" dirty="0">
              <a:solidFill>
                <a:schemeClr val="bg1"/>
              </a:solidFill>
            </a:endParaRPr>
          </a:p>
        </p:txBody>
      </p:sp>
      <p:sp>
        <p:nvSpPr>
          <p:cNvPr id="17461" name="Rectangle 53"/>
          <p:cNvSpPr>
            <a:spLocks noChangeArrowheads="1"/>
          </p:cNvSpPr>
          <p:nvPr/>
        </p:nvSpPr>
        <p:spPr bwMode="auto">
          <a:xfrm>
            <a:off x="3995738" y="2131339"/>
            <a:ext cx="1212850" cy="43088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 rIns="18288" anchor="ctr">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dirty="0"/>
              <a:t>Extend </a:t>
            </a:r>
            <a:r>
              <a:rPr lang="en-US" sz="1200" dirty="0" smtClean="0"/>
              <a:t>survival</a:t>
            </a:r>
            <a:endParaRPr lang="en-US" sz="1200" dirty="0"/>
          </a:p>
        </p:txBody>
      </p:sp>
      <p:sp>
        <p:nvSpPr>
          <p:cNvPr id="17462" name="Rectangle 54"/>
          <p:cNvSpPr>
            <a:spLocks noChangeArrowheads="1"/>
          </p:cNvSpPr>
          <p:nvPr/>
        </p:nvSpPr>
        <p:spPr bwMode="auto">
          <a:xfrm>
            <a:off x="3975469" y="3071594"/>
            <a:ext cx="1233119" cy="353287"/>
          </a:xfrm>
          <a:prstGeom prst="rect">
            <a:avLst/>
          </a:prstGeom>
          <a:solidFill>
            <a:srgbClr val="FF9933"/>
          </a:solidFill>
          <a:ln>
            <a:noFill/>
          </a:ln>
          <a:effectLst/>
          <a:extLst/>
        </p:spPr>
        <p:txBody>
          <a:bodyPr wrap="square" lIns="18288" rIns="18288" anchor="ctr">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dirty="0"/>
              <a:t>Extend </a:t>
            </a:r>
            <a:r>
              <a:rPr lang="en-US" sz="1200" dirty="0" smtClean="0"/>
              <a:t>survival</a:t>
            </a:r>
            <a:endParaRPr lang="en-US" sz="1200" dirty="0"/>
          </a:p>
        </p:txBody>
      </p:sp>
      <p:sp>
        <p:nvSpPr>
          <p:cNvPr id="17463" name="Rectangle 55"/>
          <p:cNvSpPr>
            <a:spLocks noChangeArrowheads="1"/>
          </p:cNvSpPr>
          <p:nvPr/>
        </p:nvSpPr>
        <p:spPr bwMode="auto">
          <a:xfrm>
            <a:off x="3995738" y="4160618"/>
            <a:ext cx="3916362" cy="329287"/>
          </a:xfrm>
          <a:prstGeom prst="rect">
            <a:avLst/>
          </a:prstGeom>
          <a:solidFill>
            <a:srgbClr val="00CC00"/>
          </a:solidFill>
          <a:ln>
            <a:solidFill>
              <a:srgbClr val="FFC000"/>
            </a:solidFill>
          </a:ln>
          <a:effectLs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200" dirty="0"/>
              <a:t>Extend </a:t>
            </a:r>
            <a:r>
              <a:rPr lang="en-US" sz="1200" dirty="0" smtClean="0"/>
              <a:t>survival to maximum.  </a:t>
            </a:r>
          </a:p>
        </p:txBody>
      </p:sp>
      <p:sp>
        <p:nvSpPr>
          <p:cNvPr id="17464" name="Text Box 56"/>
          <p:cNvSpPr txBox="1">
            <a:spLocks noChangeArrowheads="1"/>
          </p:cNvSpPr>
          <p:nvPr/>
        </p:nvSpPr>
        <p:spPr bwMode="auto">
          <a:xfrm>
            <a:off x="6554788" y="914400"/>
            <a:ext cx="2435226" cy="2946961"/>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25000"/>
              </a:spcBef>
              <a:buFontTx/>
              <a:buNone/>
            </a:pPr>
            <a:r>
              <a:rPr lang="en-US" sz="1800" dirty="0" smtClean="0"/>
              <a:t>Alternative Futures:</a:t>
            </a:r>
          </a:p>
          <a:p>
            <a:pPr marL="228600" indent="-228600" eaLnBrk="1" hangingPunct="1">
              <a:lnSpc>
                <a:spcPct val="90000"/>
              </a:lnSpc>
              <a:spcBef>
                <a:spcPct val="25000"/>
              </a:spcBef>
              <a:buFont typeface="+mj-lt"/>
              <a:buAutoNum type="arabicPeriod"/>
            </a:pPr>
            <a:r>
              <a:rPr lang="en-US" sz="1400" dirty="0" smtClean="0"/>
              <a:t>Current Path – Little thriving. Survival ends much too soon.</a:t>
            </a:r>
          </a:p>
          <a:p>
            <a:pPr marL="228600" indent="-228600" eaLnBrk="1" hangingPunct="1">
              <a:lnSpc>
                <a:spcPct val="90000"/>
              </a:lnSpc>
              <a:spcBef>
                <a:spcPct val="25000"/>
              </a:spcBef>
              <a:buFont typeface="+mj-lt"/>
              <a:buAutoNum type="arabicPeriod"/>
            </a:pPr>
            <a:r>
              <a:rPr lang="en-US" sz="1400" dirty="0" smtClean="0"/>
              <a:t>Survive. Little thriving.  Survival extended but still ends too soon.</a:t>
            </a:r>
          </a:p>
          <a:p>
            <a:pPr marL="228600" indent="-228600" eaLnBrk="1" hangingPunct="1">
              <a:lnSpc>
                <a:spcPct val="90000"/>
              </a:lnSpc>
              <a:spcBef>
                <a:spcPct val="25000"/>
              </a:spcBef>
              <a:buFont typeface="+mj-lt"/>
              <a:buAutoNum type="arabicPeriod"/>
            </a:pPr>
            <a:r>
              <a:rPr lang="en-US" sz="1400" dirty="0" smtClean="0"/>
              <a:t>Partial Thrive! More thriving. </a:t>
            </a:r>
            <a:r>
              <a:rPr lang="en-US" sz="1400" dirty="0"/>
              <a:t>Survival </a:t>
            </a:r>
            <a:r>
              <a:rPr lang="en-US" sz="1400" dirty="0" smtClean="0"/>
              <a:t>extended more </a:t>
            </a:r>
            <a:r>
              <a:rPr lang="en-US" sz="1400" dirty="0"/>
              <a:t>but still ends too soon</a:t>
            </a:r>
            <a:r>
              <a:rPr lang="en-US" sz="1400" dirty="0" smtClean="0"/>
              <a:t>.</a:t>
            </a:r>
          </a:p>
          <a:p>
            <a:pPr marL="228600" indent="-228600" eaLnBrk="1" hangingPunct="1">
              <a:lnSpc>
                <a:spcPct val="90000"/>
              </a:lnSpc>
              <a:spcBef>
                <a:spcPct val="25000"/>
              </a:spcBef>
              <a:buFont typeface="+mj-lt"/>
              <a:buAutoNum type="arabicPeriod"/>
            </a:pPr>
            <a:r>
              <a:rPr lang="en-US" sz="1600" u="sng" dirty="0" smtClean="0"/>
              <a:t>Full Thrive! High thriving. Survival extended to maximum.</a:t>
            </a:r>
          </a:p>
        </p:txBody>
      </p:sp>
      <p:sp>
        <p:nvSpPr>
          <p:cNvPr id="17465" name="Rectangle 57"/>
          <p:cNvSpPr>
            <a:spLocks noChangeArrowheads="1"/>
          </p:cNvSpPr>
          <p:nvPr/>
        </p:nvSpPr>
        <p:spPr bwMode="auto">
          <a:xfrm>
            <a:off x="1751013" y="2133600"/>
            <a:ext cx="1517650" cy="42862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200" dirty="0"/>
              <a:t>Survival </a:t>
            </a:r>
          </a:p>
        </p:txBody>
      </p:sp>
      <p:sp>
        <p:nvSpPr>
          <p:cNvPr id="17466" name="Rectangle 58"/>
          <p:cNvSpPr>
            <a:spLocks noChangeArrowheads="1"/>
          </p:cNvSpPr>
          <p:nvPr/>
        </p:nvSpPr>
        <p:spPr bwMode="auto">
          <a:xfrm>
            <a:off x="1751013" y="1143000"/>
            <a:ext cx="1517650" cy="42862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200" dirty="0" smtClean="0"/>
              <a:t>Survival</a:t>
            </a:r>
            <a:endParaRPr lang="en-US" sz="1200" dirty="0"/>
          </a:p>
        </p:txBody>
      </p:sp>
      <p:sp>
        <p:nvSpPr>
          <p:cNvPr id="17467" name="Rectangle 59"/>
          <p:cNvSpPr>
            <a:spLocks noChangeArrowheads="1"/>
          </p:cNvSpPr>
          <p:nvPr/>
        </p:nvSpPr>
        <p:spPr bwMode="auto">
          <a:xfrm>
            <a:off x="1751013" y="3152775"/>
            <a:ext cx="1517650" cy="42862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200" dirty="0" smtClean="0"/>
              <a:t>Survival</a:t>
            </a:r>
            <a:endParaRPr lang="en-US" sz="1200" dirty="0"/>
          </a:p>
        </p:txBody>
      </p:sp>
      <p:sp>
        <p:nvSpPr>
          <p:cNvPr id="17468" name="Rectangle 60"/>
          <p:cNvSpPr>
            <a:spLocks noChangeArrowheads="1"/>
          </p:cNvSpPr>
          <p:nvPr/>
        </p:nvSpPr>
        <p:spPr bwMode="auto">
          <a:xfrm>
            <a:off x="1751013" y="4219575"/>
            <a:ext cx="1517650" cy="42862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200" dirty="0" smtClean="0"/>
              <a:t>Survival</a:t>
            </a:r>
            <a:endParaRPr lang="en-US" sz="1200" dirty="0"/>
          </a:p>
        </p:txBody>
      </p:sp>
      <p:sp>
        <p:nvSpPr>
          <p:cNvPr id="17469" name="Text Box 61"/>
          <p:cNvSpPr txBox="1">
            <a:spLocks noChangeArrowheads="1"/>
          </p:cNvSpPr>
          <p:nvPr/>
        </p:nvSpPr>
        <p:spPr bwMode="auto">
          <a:xfrm>
            <a:off x="6324600" y="5638800"/>
            <a:ext cx="913007" cy="430887"/>
          </a:xfrm>
          <a:prstGeom prst="rect">
            <a:avLst/>
          </a:prstGeom>
          <a:solidFill>
            <a:srgbClr val="33CC33"/>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a:t>Earth Less</a:t>
            </a:r>
          </a:p>
          <a:p>
            <a:pPr algn="ctr" eaLnBrk="1" hangingPunct="1">
              <a:spcBef>
                <a:spcPct val="0"/>
              </a:spcBef>
              <a:buFontTx/>
              <a:buNone/>
            </a:pPr>
            <a:r>
              <a:rPr lang="en-US" sz="1400"/>
              <a:t>Endangered</a:t>
            </a:r>
          </a:p>
        </p:txBody>
      </p:sp>
      <p:sp>
        <p:nvSpPr>
          <p:cNvPr id="62" name="Text Box 32"/>
          <p:cNvSpPr txBox="1">
            <a:spLocks noChangeArrowheads="1"/>
          </p:cNvSpPr>
          <p:nvPr/>
        </p:nvSpPr>
        <p:spPr bwMode="auto">
          <a:xfrm>
            <a:off x="6096000" y="5334000"/>
            <a:ext cx="13392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dirty="0" smtClean="0"/>
              <a:t>Survive &amp; </a:t>
            </a:r>
            <a:r>
              <a:rPr lang="en-US" sz="1200" dirty="0"/>
              <a:t>Thrive?</a:t>
            </a:r>
          </a:p>
        </p:txBody>
      </p:sp>
      <p:sp>
        <p:nvSpPr>
          <p:cNvPr id="63" name="Rectangle 54"/>
          <p:cNvSpPr>
            <a:spLocks noChangeArrowheads="1"/>
          </p:cNvSpPr>
          <p:nvPr/>
        </p:nvSpPr>
        <p:spPr bwMode="auto">
          <a:xfrm>
            <a:off x="3975469" y="3456801"/>
            <a:ext cx="1233119" cy="356632"/>
          </a:xfrm>
          <a:prstGeom prst="rect">
            <a:avLst/>
          </a:prstGeom>
          <a:solidFill>
            <a:srgbClr val="00CC00"/>
          </a:solidFill>
          <a:ln>
            <a:noFill/>
          </a:ln>
          <a:effectLst/>
          <a:extLst/>
        </p:spPr>
        <p:txBody>
          <a:bodyPr wrap="square" lIns="18288" rIns="18288" anchor="ctr">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dirty="0" smtClean="0"/>
              <a:t>Partial </a:t>
            </a:r>
            <a:r>
              <a:rPr lang="en-US" sz="1200" dirty="0"/>
              <a:t>thriving</a:t>
            </a:r>
          </a:p>
        </p:txBody>
      </p:sp>
      <p:sp>
        <p:nvSpPr>
          <p:cNvPr id="64" name="Rectangle 55"/>
          <p:cNvSpPr>
            <a:spLocks noChangeArrowheads="1"/>
          </p:cNvSpPr>
          <p:nvPr/>
        </p:nvSpPr>
        <p:spPr bwMode="auto">
          <a:xfrm>
            <a:off x="3995738" y="4544637"/>
            <a:ext cx="3916362" cy="332163"/>
          </a:xfrm>
          <a:prstGeom prst="rect">
            <a:avLst/>
          </a:prstGeom>
          <a:solidFill>
            <a:srgbClr val="00CC00"/>
          </a:solidFill>
          <a:ln>
            <a:noFill/>
          </a:ln>
          <a:effectLs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200" dirty="0" smtClean="0"/>
              <a:t>Full Thriving</a:t>
            </a:r>
            <a:r>
              <a:rPr lang="en-US" sz="1200" dirty="0"/>
              <a:t>.  </a:t>
            </a:r>
            <a:r>
              <a:rPr lang="en-US" sz="1200" dirty="0" smtClean="0"/>
              <a:t> </a:t>
            </a:r>
            <a:endParaRPr lang="en-US" sz="1200" dirty="0"/>
          </a:p>
        </p:txBody>
      </p:sp>
    </p:spTree>
    <p:extLst>
      <p:ext uri="{BB962C8B-B14F-4D97-AF65-F5344CB8AC3E}">
        <p14:creationId xmlns:p14="http://schemas.microsoft.com/office/powerpoint/2010/main" val="3824083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52400" y="838200"/>
            <a:ext cx="6019800" cy="960120"/>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7411" name="Rectangle 3"/>
          <p:cNvSpPr>
            <a:spLocks noChangeArrowheads="1"/>
          </p:cNvSpPr>
          <p:nvPr/>
        </p:nvSpPr>
        <p:spPr bwMode="auto">
          <a:xfrm>
            <a:off x="150813" y="1900793"/>
            <a:ext cx="6019800" cy="955675"/>
          </a:xfrm>
          <a:prstGeom prst="rect">
            <a:avLst/>
          </a:prstGeom>
          <a:noFill/>
          <a:ln w="19050" algn="ctr">
            <a:solidFill>
              <a:srgbClr val="FF0000"/>
            </a:solidFill>
            <a:miter lim="800000"/>
            <a:headEnd/>
            <a:tailEn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7412" name="Rectangle 4"/>
          <p:cNvSpPr>
            <a:spLocks noChangeArrowheads="1"/>
          </p:cNvSpPr>
          <p:nvPr/>
        </p:nvSpPr>
        <p:spPr bwMode="auto">
          <a:xfrm>
            <a:off x="152400" y="3008868"/>
            <a:ext cx="6248400" cy="995363"/>
          </a:xfrm>
          <a:prstGeom prst="rect">
            <a:avLst/>
          </a:prstGeom>
          <a:noFill/>
          <a:ln w="19050" algn="ctr">
            <a:solidFill>
              <a:srgbClr val="FF9933"/>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7413" name="Rectangle 5"/>
          <p:cNvSpPr>
            <a:spLocks noChangeArrowheads="1"/>
          </p:cNvSpPr>
          <p:nvPr/>
        </p:nvSpPr>
        <p:spPr bwMode="auto">
          <a:xfrm>
            <a:off x="150813" y="4151868"/>
            <a:ext cx="8839200" cy="995363"/>
          </a:xfrm>
          <a:prstGeom prst="rect">
            <a:avLst/>
          </a:prstGeom>
          <a:noFill/>
          <a:ln w="19050" algn="ctr">
            <a:solidFill>
              <a:srgbClr val="33CC33"/>
            </a:solidFill>
            <a:miter lim="800000"/>
            <a:headEnd/>
            <a:tailEnd/>
          </a:ln>
          <a:effectLst/>
          <a:extLst>
            <a:ext uri="{909E8E84-426E-40DD-AFC4-6F175D3DCCD1}">
              <a14:hiddenFill xmlns:a14="http://schemas.microsoft.com/office/drawing/2010/main">
                <a:solidFill>
                  <a:srgbClr val="66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7414" name="Rectangle 6"/>
          <p:cNvSpPr>
            <a:spLocks noChangeArrowheads="1"/>
          </p:cNvSpPr>
          <p:nvPr/>
        </p:nvSpPr>
        <p:spPr bwMode="auto">
          <a:xfrm>
            <a:off x="169347" y="152400"/>
            <a:ext cx="8820666" cy="615950"/>
          </a:xfrm>
          <a:prstGeom prst="rect">
            <a:avLst/>
          </a:prstGeom>
          <a:solidFill>
            <a:schemeClr val="tx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2800" dirty="0" smtClean="0">
                <a:solidFill>
                  <a:schemeClr val="bg1"/>
                </a:solidFill>
              </a:rPr>
              <a:t>Thrive! - Future for Thriving and Surviving</a:t>
            </a:r>
            <a:endParaRPr lang="en-US" sz="2800" dirty="0">
              <a:solidFill>
                <a:schemeClr val="bg1"/>
              </a:solidFill>
            </a:endParaRPr>
          </a:p>
        </p:txBody>
      </p:sp>
      <p:pic>
        <p:nvPicPr>
          <p:cNvPr id="17415" name="Picture 7"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197646"/>
            <a:ext cx="760412" cy="54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 Box 8"/>
          <p:cNvSpPr txBox="1">
            <a:spLocks noChangeArrowheads="1"/>
          </p:cNvSpPr>
          <p:nvPr/>
        </p:nvSpPr>
        <p:spPr bwMode="auto">
          <a:xfrm>
            <a:off x="1049973" y="5371981"/>
            <a:ext cx="80178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800" dirty="0" smtClean="0"/>
              <a:t>Today                               Near Future           Long Term Future</a:t>
            </a:r>
            <a:endParaRPr lang="en-US" sz="1800" baseline="-25000" dirty="0"/>
          </a:p>
        </p:txBody>
      </p:sp>
      <p:sp>
        <p:nvSpPr>
          <p:cNvPr id="17417" name="Line 9"/>
          <p:cNvSpPr>
            <a:spLocks noChangeShapeType="1"/>
          </p:cNvSpPr>
          <p:nvPr/>
        </p:nvSpPr>
        <p:spPr bwMode="auto">
          <a:xfrm flipV="1">
            <a:off x="1142999" y="5322332"/>
            <a:ext cx="784701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7420" name="Text Box 12"/>
          <p:cNvSpPr txBox="1">
            <a:spLocks noChangeArrowheads="1"/>
          </p:cNvSpPr>
          <p:nvPr/>
        </p:nvSpPr>
        <p:spPr bwMode="auto">
          <a:xfrm>
            <a:off x="3169489" y="3131105"/>
            <a:ext cx="82625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t>Human </a:t>
            </a:r>
          </a:p>
          <a:p>
            <a:pPr algn="ctr" eaLnBrk="1" hangingPunct="1">
              <a:spcBef>
                <a:spcPct val="0"/>
              </a:spcBef>
              <a:buFontTx/>
              <a:buNone/>
            </a:pPr>
            <a:r>
              <a:rPr lang="en-US" sz="1400" dirty="0" smtClean="0"/>
              <a:t>Thriving</a:t>
            </a:r>
            <a:endParaRPr lang="en-US" sz="1400" dirty="0"/>
          </a:p>
          <a:p>
            <a:pPr algn="ctr" eaLnBrk="1" hangingPunct="1">
              <a:spcBef>
                <a:spcPct val="0"/>
              </a:spcBef>
              <a:buFontTx/>
              <a:buNone/>
            </a:pPr>
            <a:r>
              <a:rPr lang="en-US" sz="1400" dirty="0"/>
              <a:t>Begins</a:t>
            </a:r>
          </a:p>
        </p:txBody>
      </p:sp>
      <p:sp>
        <p:nvSpPr>
          <p:cNvPr id="17425" name="Text Box 17"/>
          <p:cNvSpPr txBox="1">
            <a:spLocks noChangeArrowheads="1"/>
          </p:cNvSpPr>
          <p:nvPr/>
        </p:nvSpPr>
        <p:spPr bwMode="auto">
          <a:xfrm>
            <a:off x="942705" y="5850692"/>
            <a:ext cx="784767" cy="430887"/>
          </a:xfrm>
          <a:prstGeom prst="rect">
            <a:avLst/>
          </a:prstGeom>
          <a:solidFill>
            <a:srgbClr val="0066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solidFill>
                  <a:schemeClr val="bg1"/>
                </a:solidFill>
              </a:rPr>
              <a:t>Earth</a:t>
            </a:r>
          </a:p>
          <a:p>
            <a:pPr algn="ctr" eaLnBrk="1" hangingPunct="1">
              <a:spcBef>
                <a:spcPct val="0"/>
              </a:spcBef>
              <a:buFontTx/>
              <a:buNone/>
            </a:pPr>
            <a:r>
              <a:rPr lang="en-US" sz="1400" dirty="0">
                <a:solidFill>
                  <a:schemeClr val="bg1"/>
                </a:solidFill>
              </a:rPr>
              <a:t>Continues</a:t>
            </a:r>
          </a:p>
        </p:txBody>
      </p:sp>
      <p:sp>
        <p:nvSpPr>
          <p:cNvPr id="17426" name="Text Box 18"/>
          <p:cNvSpPr txBox="1">
            <a:spLocks noChangeArrowheads="1"/>
          </p:cNvSpPr>
          <p:nvPr/>
        </p:nvSpPr>
        <p:spPr bwMode="auto">
          <a:xfrm>
            <a:off x="2153347" y="5850692"/>
            <a:ext cx="913007" cy="430887"/>
          </a:xfrm>
          <a:prstGeom prst="rect">
            <a:avLst/>
          </a:prstGeom>
          <a:solidFill>
            <a:srgbClr val="FFFF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a:t>Earth</a:t>
            </a:r>
          </a:p>
          <a:p>
            <a:pPr algn="ctr" eaLnBrk="1" hangingPunct="1">
              <a:spcBef>
                <a:spcPct val="0"/>
              </a:spcBef>
              <a:buFontTx/>
              <a:buNone/>
            </a:pPr>
            <a:r>
              <a:rPr lang="en-US" sz="1400"/>
              <a:t>Endangered</a:t>
            </a:r>
          </a:p>
        </p:txBody>
      </p:sp>
      <p:sp>
        <p:nvSpPr>
          <p:cNvPr id="17427" name="Text Box 19"/>
          <p:cNvSpPr txBox="1">
            <a:spLocks noChangeArrowheads="1"/>
          </p:cNvSpPr>
          <p:nvPr/>
        </p:nvSpPr>
        <p:spPr bwMode="auto">
          <a:xfrm>
            <a:off x="7847013" y="5850692"/>
            <a:ext cx="1066800" cy="430887"/>
          </a:xfrm>
          <a:prstGeom prst="rect">
            <a:avLst/>
          </a:prstGeom>
          <a:solidFill>
            <a:schemeClr val="tx1"/>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solidFill>
                  <a:schemeClr val="bg1"/>
                </a:solidFill>
              </a:rPr>
              <a:t>Earth </a:t>
            </a:r>
            <a:endParaRPr lang="en-US" sz="1400" dirty="0" smtClean="0">
              <a:solidFill>
                <a:schemeClr val="bg1"/>
              </a:solidFill>
            </a:endParaRPr>
          </a:p>
          <a:p>
            <a:pPr algn="ctr" eaLnBrk="1" hangingPunct="1">
              <a:spcBef>
                <a:spcPct val="0"/>
              </a:spcBef>
              <a:buFontTx/>
              <a:buNone/>
            </a:pPr>
            <a:r>
              <a:rPr lang="en-US" sz="1400" dirty="0" smtClean="0">
                <a:solidFill>
                  <a:schemeClr val="bg1"/>
                </a:solidFill>
              </a:rPr>
              <a:t>Ends</a:t>
            </a:r>
            <a:endParaRPr lang="en-US" sz="1050" dirty="0">
              <a:solidFill>
                <a:schemeClr val="bg1"/>
              </a:solidFill>
            </a:endParaRPr>
          </a:p>
        </p:txBody>
      </p:sp>
      <p:sp>
        <p:nvSpPr>
          <p:cNvPr id="17428" name="Text Box 20"/>
          <p:cNvSpPr txBox="1">
            <a:spLocks noChangeArrowheads="1"/>
          </p:cNvSpPr>
          <p:nvPr/>
        </p:nvSpPr>
        <p:spPr bwMode="auto">
          <a:xfrm>
            <a:off x="148475" y="5850692"/>
            <a:ext cx="555538" cy="430887"/>
          </a:xfrm>
          <a:prstGeom prst="rect">
            <a:avLst/>
          </a:prstGeom>
          <a:solidFill>
            <a:srgbClr val="0066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solidFill>
                  <a:schemeClr val="bg1"/>
                </a:solidFill>
              </a:rPr>
              <a:t>Earth</a:t>
            </a:r>
          </a:p>
          <a:p>
            <a:pPr algn="ctr" eaLnBrk="1" hangingPunct="1">
              <a:spcBef>
                <a:spcPct val="0"/>
              </a:spcBef>
              <a:buFontTx/>
              <a:buNone/>
            </a:pPr>
            <a:r>
              <a:rPr lang="en-US" sz="1400" dirty="0">
                <a:solidFill>
                  <a:schemeClr val="bg1"/>
                </a:solidFill>
              </a:rPr>
              <a:t>Begins</a:t>
            </a:r>
          </a:p>
        </p:txBody>
      </p:sp>
      <p:sp>
        <p:nvSpPr>
          <p:cNvPr id="17429" name="Line 21"/>
          <p:cNvSpPr>
            <a:spLocks noChangeShapeType="1"/>
          </p:cNvSpPr>
          <p:nvPr/>
        </p:nvSpPr>
        <p:spPr bwMode="auto">
          <a:xfrm flipV="1">
            <a:off x="1153296" y="933150"/>
            <a:ext cx="2743201" cy="8413"/>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3200"/>
          </a:p>
        </p:txBody>
      </p:sp>
      <p:sp>
        <p:nvSpPr>
          <p:cNvPr id="17431" name="Text Box 23"/>
          <p:cNvSpPr txBox="1">
            <a:spLocks noChangeArrowheads="1"/>
          </p:cNvSpPr>
          <p:nvPr/>
        </p:nvSpPr>
        <p:spPr bwMode="auto">
          <a:xfrm>
            <a:off x="3167111" y="1066800"/>
            <a:ext cx="85846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solidFill>
                  <a:srgbClr val="CC0000"/>
                </a:solidFill>
              </a:rPr>
              <a:t>Human</a:t>
            </a:r>
          </a:p>
          <a:p>
            <a:pPr algn="ctr" eaLnBrk="1" hangingPunct="1">
              <a:spcBef>
                <a:spcPct val="0"/>
              </a:spcBef>
              <a:buFontTx/>
              <a:buNone/>
            </a:pPr>
            <a:r>
              <a:rPr lang="en-US" sz="1400" dirty="0">
                <a:solidFill>
                  <a:srgbClr val="CC0000"/>
                </a:solidFill>
              </a:rPr>
              <a:t>Survival Ends</a:t>
            </a:r>
            <a:r>
              <a:rPr lang="en-US" sz="1400" dirty="0" smtClean="0">
                <a:solidFill>
                  <a:srgbClr val="CC0000"/>
                </a:solidFill>
              </a:rPr>
              <a:t>?</a:t>
            </a:r>
            <a:endParaRPr lang="en-US" sz="1400" dirty="0">
              <a:solidFill>
                <a:srgbClr val="CC0000"/>
              </a:solidFill>
            </a:endParaRPr>
          </a:p>
        </p:txBody>
      </p:sp>
      <p:sp>
        <p:nvSpPr>
          <p:cNvPr id="17433" name="Text Box 25"/>
          <p:cNvSpPr txBox="1">
            <a:spLocks noChangeArrowheads="1"/>
          </p:cNvSpPr>
          <p:nvPr/>
        </p:nvSpPr>
        <p:spPr bwMode="auto">
          <a:xfrm>
            <a:off x="3169489" y="4250293"/>
            <a:ext cx="82625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a:t>Human </a:t>
            </a:r>
          </a:p>
          <a:p>
            <a:pPr algn="ctr" eaLnBrk="1" hangingPunct="1">
              <a:spcBef>
                <a:spcPct val="0"/>
              </a:spcBef>
              <a:buFontTx/>
              <a:buNone/>
            </a:pPr>
            <a:r>
              <a:rPr lang="en-US" sz="1400"/>
              <a:t>Thriving</a:t>
            </a:r>
          </a:p>
          <a:p>
            <a:pPr algn="ctr" eaLnBrk="1" hangingPunct="1">
              <a:spcBef>
                <a:spcPct val="0"/>
              </a:spcBef>
              <a:buFontTx/>
              <a:buNone/>
            </a:pPr>
            <a:r>
              <a:rPr lang="en-US" sz="1400"/>
              <a:t>Begins</a:t>
            </a:r>
          </a:p>
        </p:txBody>
      </p:sp>
      <p:sp>
        <p:nvSpPr>
          <p:cNvPr id="17435" name="Text Box 27"/>
          <p:cNvSpPr txBox="1">
            <a:spLocks noChangeArrowheads="1"/>
          </p:cNvSpPr>
          <p:nvPr/>
        </p:nvSpPr>
        <p:spPr bwMode="auto">
          <a:xfrm>
            <a:off x="7924800" y="4228068"/>
            <a:ext cx="90011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400" dirty="0">
                <a:solidFill>
                  <a:srgbClr val="CC0000"/>
                </a:solidFill>
              </a:rPr>
              <a:t>Human</a:t>
            </a:r>
          </a:p>
          <a:p>
            <a:pPr algn="r" eaLnBrk="1" hangingPunct="1">
              <a:spcBef>
                <a:spcPct val="0"/>
              </a:spcBef>
              <a:buFontTx/>
              <a:buNone/>
            </a:pPr>
            <a:r>
              <a:rPr lang="en-US" sz="1400" dirty="0">
                <a:solidFill>
                  <a:srgbClr val="CC0000"/>
                </a:solidFill>
              </a:rPr>
              <a:t>Survival/</a:t>
            </a:r>
          </a:p>
          <a:p>
            <a:pPr algn="r" eaLnBrk="1" hangingPunct="1">
              <a:spcBef>
                <a:spcPct val="0"/>
              </a:spcBef>
              <a:buFontTx/>
              <a:buNone/>
            </a:pPr>
            <a:r>
              <a:rPr lang="en-US" sz="1400" dirty="0">
                <a:solidFill>
                  <a:srgbClr val="CC0000"/>
                </a:solidFill>
              </a:rPr>
              <a:t>Thriving Ends?</a:t>
            </a:r>
          </a:p>
        </p:txBody>
      </p:sp>
      <p:sp>
        <p:nvSpPr>
          <p:cNvPr id="17437" name="Text Box 29"/>
          <p:cNvSpPr txBox="1">
            <a:spLocks noChangeArrowheads="1"/>
          </p:cNvSpPr>
          <p:nvPr/>
        </p:nvSpPr>
        <p:spPr bwMode="auto">
          <a:xfrm>
            <a:off x="5227595" y="2094468"/>
            <a:ext cx="79220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400" dirty="0">
                <a:solidFill>
                  <a:srgbClr val="CC0000"/>
                </a:solidFill>
              </a:rPr>
              <a:t>Human</a:t>
            </a:r>
          </a:p>
          <a:p>
            <a:pPr algn="r" eaLnBrk="1" hangingPunct="1">
              <a:spcBef>
                <a:spcPct val="0"/>
              </a:spcBef>
              <a:buFontTx/>
              <a:buNone/>
            </a:pPr>
            <a:r>
              <a:rPr lang="en-US" sz="1400" dirty="0">
                <a:solidFill>
                  <a:srgbClr val="CC0000"/>
                </a:solidFill>
              </a:rPr>
              <a:t>Survival</a:t>
            </a:r>
          </a:p>
          <a:p>
            <a:pPr algn="r" eaLnBrk="1" hangingPunct="1">
              <a:spcBef>
                <a:spcPct val="0"/>
              </a:spcBef>
              <a:buFontTx/>
              <a:buNone/>
            </a:pPr>
            <a:r>
              <a:rPr lang="en-US" sz="1400" dirty="0" smtClean="0">
                <a:solidFill>
                  <a:srgbClr val="CC0000"/>
                </a:solidFill>
              </a:rPr>
              <a:t>Ends?</a:t>
            </a:r>
            <a:endParaRPr lang="en-US" sz="1400" dirty="0">
              <a:solidFill>
                <a:srgbClr val="CC0000"/>
              </a:solidFill>
            </a:endParaRPr>
          </a:p>
        </p:txBody>
      </p:sp>
      <p:sp>
        <p:nvSpPr>
          <p:cNvPr id="17438" name="Text Box 30"/>
          <p:cNvSpPr txBox="1">
            <a:spLocks noChangeArrowheads="1"/>
          </p:cNvSpPr>
          <p:nvPr/>
        </p:nvSpPr>
        <p:spPr bwMode="auto">
          <a:xfrm>
            <a:off x="5486400" y="3085068"/>
            <a:ext cx="838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400" dirty="0">
                <a:solidFill>
                  <a:srgbClr val="CC0000"/>
                </a:solidFill>
              </a:rPr>
              <a:t>Human</a:t>
            </a:r>
          </a:p>
          <a:p>
            <a:pPr algn="r" eaLnBrk="1" hangingPunct="1">
              <a:spcBef>
                <a:spcPct val="0"/>
              </a:spcBef>
              <a:buFontTx/>
              <a:buNone/>
            </a:pPr>
            <a:r>
              <a:rPr lang="en-US" sz="1400" dirty="0">
                <a:solidFill>
                  <a:srgbClr val="CC0000"/>
                </a:solidFill>
              </a:rPr>
              <a:t>Survival/</a:t>
            </a:r>
          </a:p>
          <a:p>
            <a:pPr algn="r" eaLnBrk="1" hangingPunct="1">
              <a:spcBef>
                <a:spcPct val="0"/>
              </a:spcBef>
              <a:buFontTx/>
              <a:buNone/>
            </a:pPr>
            <a:r>
              <a:rPr lang="en-US" sz="1400" dirty="0">
                <a:solidFill>
                  <a:srgbClr val="CC0000"/>
                </a:solidFill>
              </a:rPr>
              <a:t>Thriving </a:t>
            </a:r>
            <a:r>
              <a:rPr lang="en-US" sz="1400" dirty="0" smtClean="0">
                <a:solidFill>
                  <a:srgbClr val="CC0000"/>
                </a:solidFill>
              </a:rPr>
              <a:t>Ends?</a:t>
            </a:r>
            <a:endParaRPr lang="en-US" sz="1400" dirty="0">
              <a:solidFill>
                <a:srgbClr val="CC0000"/>
              </a:solidFill>
            </a:endParaRPr>
          </a:p>
        </p:txBody>
      </p:sp>
      <p:sp>
        <p:nvSpPr>
          <p:cNvPr id="17444" name="Text Box 36"/>
          <p:cNvSpPr txBox="1">
            <a:spLocks noChangeArrowheads="1"/>
          </p:cNvSpPr>
          <p:nvPr/>
        </p:nvSpPr>
        <p:spPr bwMode="auto">
          <a:xfrm>
            <a:off x="153065" y="6444734"/>
            <a:ext cx="837569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dirty="0" smtClean="0"/>
              <a:t>Human Survival/Thriving </a:t>
            </a:r>
            <a:r>
              <a:rPr lang="en-US" sz="1200" dirty="0"/>
              <a:t>Ends - </a:t>
            </a:r>
            <a:r>
              <a:rPr lang="en-US" sz="1200" dirty="0" smtClean="0"/>
              <a:t>May </a:t>
            </a:r>
            <a:r>
              <a:rPr lang="en-US" sz="1200" dirty="0"/>
              <a:t>end by human action or non-human action (e.g. loss of sun, disease, volcanoes, storms, asteroid</a:t>
            </a:r>
            <a:r>
              <a:rPr lang="en-US" sz="1200" dirty="0" smtClean="0"/>
              <a:t>).</a:t>
            </a:r>
            <a:endParaRPr lang="en-US" sz="1200" dirty="0"/>
          </a:p>
        </p:txBody>
      </p:sp>
      <p:sp>
        <p:nvSpPr>
          <p:cNvPr id="17448" name="Line 40"/>
          <p:cNvSpPr>
            <a:spLocks noChangeShapeType="1"/>
          </p:cNvSpPr>
          <p:nvPr/>
        </p:nvSpPr>
        <p:spPr bwMode="auto">
          <a:xfrm>
            <a:off x="1142999" y="1989653"/>
            <a:ext cx="4265613" cy="4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3200"/>
          </a:p>
        </p:txBody>
      </p:sp>
      <p:sp>
        <p:nvSpPr>
          <p:cNvPr id="17449" name="Line 41"/>
          <p:cNvSpPr>
            <a:spLocks noChangeShapeType="1"/>
          </p:cNvSpPr>
          <p:nvPr/>
        </p:nvSpPr>
        <p:spPr bwMode="auto">
          <a:xfrm>
            <a:off x="1142999" y="3085067"/>
            <a:ext cx="4495801" cy="5239"/>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3200"/>
          </a:p>
        </p:txBody>
      </p:sp>
      <p:sp>
        <p:nvSpPr>
          <p:cNvPr id="17450" name="Line 42"/>
          <p:cNvSpPr>
            <a:spLocks noChangeShapeType="1"/>
          </p:cNvSpPr>
          <p:nvPr/>
        </p:nvSpPr>
        <p:spPr bwMode="auto">
          <a:xfrm>
            <a:off x="1142999" y="4228068"/>
            <a:ext cx="7694614" cy="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3200"/>
          </a:p>
        </p:txBody>
      </p:sp>
      <p:sp>
        <p:nvSpPr>
          <p:cNvPr id="17454" name="Text Box 46"/>
          <p:cNvSpPr txBox="1">
            <a:spLocks noChangeArrowheads="1"/>
          </p:cNvSpPr>
          <p:nvPr/>
        </p:nvSpPr>
        <p:spPr bwMode="auto">
          <a:xfrm>
            <a:off x="227013" y="4349988"/>
            <a:ext cx="823239" cy="640080"/>
          </a:xfrm>
          <a:prstGeom prst="rect">
            <a:avLst/>
          </a:prstGeom>
          <a:solidFill>
            <a:srgbClr val="33CC33"/>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rIns="27432">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000" dirty="0" smtClean="0">
                <a:solidFill>
                  <a:srgbClr val="000000"/>
                </a:solidFill>
              </a:rPr>
              <a:t>Full </a:t>
            </a:r>
          </a:p>
          <a:p>
            <a:pPr algn="ctr" eaLnBrk="1" hangingPunct="1">
              <a:lnSpc>
                <a:spcPct val="85000"/>
              </a:lnSpc>
              <a:spcBef>
                <a:spcPct val="0"/>
              </a:spcBef>
              <a:buFontTx/>
              <a:buNone/>
            </a:pPr>
            <a:r>
              <a:rPr lang="en-US" sz="2000" dirty="0" smtClean="0">
                <a:solidFill>
                  <a:srgbClr val="000000"/>
                </a:solidFill>
              </a:rPr>
              <a:t>Thrive!</a:t>
            </a:r>
            <a:endParaRPr lang="en-US" sz="2000" dirty="0">
              <a:solidFill>
                <a:srgbClr val="000000"/>
              </a:solidFill>
            </a:endParaRPr>
          </a:p>
        </p:txBody>
      </p:sp>
      <p:sp>
        <p:nvSpPr>
          <p:cNvPr id="17455" name="Text Box 47"/>
          <p:cNvSpPr txBox="1">
            <a:spLocks noChangeArrowheads="1"/>
          </p:cNvSpPr>
          <p:nvPr/>
        </p:nvSpPr>
        <p:spPr bwMode="auto">
          <a:xfrm>
            <a:off x="227013" y="1085665"/>
            <a:ext cx="822960" cy="510909"/>
          </a:xfrm>
          <a:prstGeom prst="rect">
            <a:avLst/>
          </a:prstGeom>
          <a:solidFill>
            <a:schemeClr val="tx1"/>
          </a:solidFill>
          <a:ln>
            <a:noFill/>
          </a:ln>
          <a:effectLst/>
          <a:extLst/>
        </p:spPr>
        <p:txBody>
          <a:bodyPr wrap="square" lIns="27432" rIns="27432" anchor="ctr" anchorCtr="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600" dirty="0">
                <a:solidFill>
                  <a:schemeClr val="bg1"/>
                </a:solidFill>
              </a:rPr>
              <a:t>Current</a:t>
            </a:r>
          </a:p>
          <a:p>
            <a:pPr algn="ctr" eaLnBrk="1" hangingPunct="1">
              <a:lnSpc>
                <a:spcPct val="85000"/>
              </a:lnSpc>
              <a:spcBef>
                <a:spcPct val="0"/>
              </a:spcBef>
              <a:buFontTx/>
              <a:buNone/>
            </a:pPr>
            <a:r>
              <a:rPr lang="en-US" sz="1600" dirty="0" smtClean="0">
                <a:solidFill>
                  <a:schemeClr val="bg1"/>
                </a:solidFill>
              </a:rPr>
              <a:t>Path</a:t>
            </a:r>
            <a:endParaRPr lang="en-US" sz="1600" dirty="0">
              <a:solidFill>
                <a:schemeClr val="bg1"/>
              </a:solidFill>
            </a:endParaRPr>
          </a:p>
        </p:txBody>
      </p:sp>
      <p:sp>
        <p:nvSpPr>
          <p:cNvPr id="17456" name="Text Box 48"/>
          <p:cNvSpPr txBox="1">
            <a:spLocks noChangeArrowheads="1"/>
          </p:cNvSpPr>
          <p:nvPr/>
        </p:nvSpPr>
        <p:spPr bwMode="auto">
          <a:xfrm>
            <a:off x="3505200" y="5850692"/>
            <a:ext cx="913007" cy="430887"/>
          </a:xfrm>
          <a:prstGeom prst="rect">
            <a:avLst/>
          </a:prstGeom>
          <a:solidFill>
            <a:srgbClr val="FF99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a:t>Earth More</a:t>
            </a:r>
          </a:p>
          <a:p>
            <a:pPr algn="ctr" eaLnBrk="1" hangingPunct="1">
              <a:spcBef>
                <a:spcPct val="0"/>
              </a:spcBef>
              <a:buFontTx/>
              <a:buNone/>
            </a:pPr>
            <a:r>
              <a:rPr lang="en-US" sz="1400"/>
              <a:t>Endangered</a:t>
            </a:r>
          </a:p>
        </p:txBody>
      </p:sp>
      <p:sp>
        <p:nvSpPr>
          <p:cNvPr id="17457" name="Text Box 49"/>
          <p:cNvSpPr txBox="1">
            <a:spLocks noChangeArrowheads="1"/>
          </p:cNvSpPr>
          <p:nvPr/>
        </p:nvSpPr>
        <p:spPr bwMode="auto">
          <a:xfrm>
            <a:off x="4876800" y="5850692"/>
            <a:ext cx="913007" cy="430887"/>
          </a:xfrm>
          <a:prstGeom prst="rect">
            <a:avLst/>
          </a:prstGeom>
          <a:solidFill>
            <a:srgbClr val="FF00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solidFill>
                  <a:schemeClr val="bg1"/>
                </a:solidFill>
              </a:rPr>
              <a:t>Earth Much</a:t>
            </a:r>
          </a:p>
          <a:p>
            <a:pPr algn="ctr" eaLnBrk="1" hangingPunct="1">
              <a:spcBef>
                <a:spcPct val="0"/>
              </a:spcBef>
              <a:buFontTx/>
              <a:buNone/>
            </a:pPr>
            <a:r>
              <a:rPr lang="en-US" sz="1400" dirty="0">
                <a:solidFill>
                  <a:schemeClr val="bg1"/>
                </a:solidFill>
              </a:rPr>
              <a:t>Endangered</a:t>
            </a:r>
          </a:p>
        </p:txBody>
      </p:sp>
      <p:sp>
        <p:nvSpPr>
          <p:cNvPr id="17459" name="Text Box 51"/>
          <p:cNvSpPr txBox="1">
            <a:spLocks noChangeArrowheads="1"/>
          </p:cNvSpPr>
          <p:nvPr/>
        </p:nvSpPr>
        <p:spPr bwMode="auto">
          <a:xfrm>
            <a:off x="227013" y="3200400"/>
            <a:ext cx="822960" cy="548640"/>
          </a:xfrm>
          <a:prstGeom prst="rect">
            <a:avLst/>
          </a:prstGeom>
          <a:solidFill>
            <a:srgbClr val="FF9933"/>
          </a:solidFill>
          <a:ln>
            <a:noFill/>
          </a:ln>
          <a:effectLst/>
          <a:extLst/>
        </p:spPr>
        <p:txBody>
          <a:bodyPr wrap="none" lIns="27432" rIns="27432" anchor="ctr" anchorCtr="0">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600" dirty="0" smtClean="0">
                <a:solidFill>
                  <a:srgbClr val="000000"/>
                </a:solidFill>
              </a:rPr>
              <a:t>Partial</a:t>
            </a:r>
          </a:p>
          <a:p>
            <a:pPr algn="ctr" eaLnBrk="1" hangingPunct="1">
              <a:lnSpc>
                <a:spcPct val="85000"/>
              </a:lnSpc>
              <a:spcBef>
                <a:spcPct val="0"/>
              </a:spcBef>
              <a:buFontTx/>
              <a:buNone/>
            </a:pPr>
            <a:r>
              <a:rPr lang="en-US" sz="1600" dirty="0" smtClean="0">
                <a:solidFill>
                  <a:srgbClr val="000000"/>
                </a:solidFill>
              </a:rPr>
              <a:t>Thrive!</a:t>
            </a:r>
            <a:endParaRPr lang="en-US" sz="1600" dirty="0">
              <a:solidFill>
                <a:srgbClr val="000000"/>
              </a:solidFill>
            </a:endParaRPr>
          </a:p>
        </p:txBody>
      </p:sp>
      <p:sp>
        <p:nvSpPr>
          <p:cNvPr id="17460" name="Text Box 52"/>
          <p:cNvSpPr txBox="1">
            <a:spLocks noChangeArrowheads="1"/>
          </p:cNvSpPr>
          <p:nvPr/>
        </p:nvSpPr>
        <p:spPr bwMode="auto">
          <a:xfrm>
            <a:off x="228600" y="2094468"/>
            <a:ext cx="822960" cy="548640"/>
          </a:xfrm>
          <a:prstGeom prst="rect">
            <a:avLst/>
          </a:prstGeom>
          <a:solidFill>
            <a:srgbClr val="FF0000"/>
          </a:solidFill>
          <a:ln>
            <a:noFill/>
          </a:ln>
          <a:effectLst/>
          <a:extLst/>
        </p:spPr>
        <p:txBody>
          <a:bodyPr wrap="none" lIns="27432" rIns="27432" anchor="ctr" anchorCtr="0">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600" dirty="0" smtClean="0">
                <a:solidFill>
                  <a:schemeClr val="bg1"/>
                </a:solidFill>
              </a:rPr>
              <a:t>Survive</a:t>
            </a:r>
            <a:endParaRPr lang="en-US" sz="1600" dirty="0">
              <a:solidFill>
                <a:schemeClr val="bg1"/>
              </a:solidFill>
            </a:endParaRPr>
          </a:p>
        </p:txBody>
      </p:sp>
      <p:sp>
        <p:nvSpPr>
          <p:cNvPr id="17461" name="Rectangle 53"/>
          <p:cNvSpPr>
            <a:spLocks noChangeArrowheads="1"/>
          </p:cNvSpPr>
          <p:nvPr/>
        </p:nvSpPr>
        <p:spPr bwMode="auto">
          <a:xfrm>
            <a:off x="3995738" y="2168407"/>
            <a:ext cx="1212850" cy="43088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 rIns="18288" anchor="ctr">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t>Extend </a:t>
            </a:r>
            <a:r>
              <a:rPr lang="en-US" sz="1400" dirty="0" smtClean="0"/>
              <a:t>survival</a:t>
            </a:r>
            <a:endParaRPr lang="en-US" sz="1400" dirty="0"/>
          </a:p>
        </p:txBody>
      </p:sp>
      <p:sp>
        <p:nvSpPr>
          <p:cNvPr id="17462" name="Rectangle 54"/>
          <p:cNvSpPr>
            <a:spLocks noChangeArrowheads="1"/>
          </p:cNvSpPr>
          <p:nvPr/>
        </p:nvSpPr>
        <p:spPr bwMode="auto">
          <a:xfrm>
            <a:off x="3975469" y="3184862"/>
            <a:ext cx="1433143" cy="353287"/>
          </a:xfrm>
          <a:prstGeom prst="rect">
            <a:avLst/>
          </a:prstGeom>
          <a:solidFill>
            <a:srgbClr val="FF9933"/>
          </a:solidFill>
          <a:ln>
            <a:noFill/>
          </a:ln>
          <a:effectLst/>
          <a:extLst/>
        </p:spPr>
        <p:txBody>
          <a:bodyPr wrap="square" lIns="18288" rIns="18288" anchor="ctr">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t>Extend </a:t>
            </a:r>
            <a:r>
              <a:rPr lang="en-US" sz="1400" dirty="0" smtClean="0"/>
              <a:t>survival</a:t>
            </a:r>
            <a:endParaRPr lang="en-US" sz="1400" dirty="0"/>
          </a:p>
        </p:txBody>
      </p:sp>
      <p:sp>
        <p:nvSpPr>
          <p:cNvPr id="17463" name="Rectangle 55"/>
          <p:cNvSpPr>
            <a:spLocks noChangeArrowheads="1"/>
          </p:cNvSpPr>
          <p:nvPr/>
        </p:nvSpPr>
        <p:spPr bwMode="auto">
          <a:xfrm>
            <a:off x="3995738" y="4350086"/>
            <a:ext cx="3916362" cy="329287"/>
          </a:xfrm>
          <a:prstGeom prst="rect">
            <a:avLst/>
          </a:prstGeom>
          <a:solidFill>
            <a:srgbClr val="00CC00"/>
          </a:solidFill>
          <a:ln>
            <a:solidFill>
              <a:srgbClr val="FFC000"/>
            </a:solidFill>
          </a:ln>
          <a:effectLs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a:t>Extend </a:t>
            </a:r>
            <a:r>
              <a:rPr lang="en-US" sz="1400" dirty="0" smtClean="0"/>
              <a:t>survival to maximum.  </a:t>
            </a:r>
          </a:p>
        </p:txBody>
      </p:sp>
      <p:sp>
        <p:nvSpPr>
          <p:cNvPr id="17464" name="Text Box 56"/>
          <p:cNvSpPr txBox="1">
            <a:spLocks noChangeArrowheads="1"/>
          </p:cNvSpPr>
          <p:nvPr/>
        </p:nvSpPr>
        <p:spPr bwMode="auto">
          <a:xfrm>
            <a:off x="6458723" y="832987"/>
            <a:ext cx="2532877" cy="316856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ts val="300"/>
              </a:spcBef>
              <a:buFontTx/>
              <a:buNone/>
            </a:pPr>
            <a:r>
              <a:rPr lang="en-US" sz="2000" dirty="0" smtClean="0"/>
              <a:t>Alternative Futures:</a:t>
            </a:r>
          </a:p>
          <a:p>
            <a:pPr marL="228600" indent="-228600" eaLnBrk="1" hangingPunct="1">
              <a:lnSpc>
                <a:spcPct val="85000"/>
              </a:lnSpc>
              <a:spcBef>
                <a:spcPts val="0"/>
              </a:spcBef>
              <a:buFont typeface="+mj-lt"/>
              <a:buAutoNum type="arabicPeriod"/>
            </a:pPr>
            <a:r>
              <a:rPr lang="en-US" sz="1600" dirty="0" smtClean="0"/>
              <a:t>Current Path – Little thriving. Survival ends much too soon.</a:t>
            </a:r>
          </a:p>
          <a:p>
            <a:pPr marL="228600" indent="-228600" eaLnBrk="1" hangingPunct="1">
              <a:lnSpc>
                <a:spcPct val="85000"/>
              </a:lnSpc>
              <a:spcBef>
                <a:spcPts val="0"/>
              </a:spcBef>
              <a:buFont typeface="+mj-lt"/>
              <a:buAutoNum type="arabicPeriod"/>
            </a:pPr>
            <a:r>
              <a:rPr lang="en-US" sz="1600" dirty="0" smtClean="0"/>
              <a:t>Survive. Little thriving.  Survival extended but still ends too soon.</a:t>
            </a:r>
          </a:p>
          <a:p>
            <a:pPr marL="228600" indent="-228600" eaLnBrk="1" hangingPunct="1">
              <a:lnSpc>
                <a:spcPct val="85000"/>
              </a:lnSpc>
              <a:spcBef>
                <a:spcPts val="0"/>
              </a:spcBef>
              <a:buFont typeface="+mj-lt"/>
              <a:buAutoNum type="arabicPeriod"/>
            </a:pPr>
            <a:r>
              <a:rPr lang="en-US" sz="1600" dirty="0" smtClean="0"/>
              <a:t>Partial Thrive! More thriving. </a:t>
            </a:r>
            <a:r>
              <a:rPr lang="en-US" sz="1600" dirty="0"/>
              <a:t>Survival </a:t>
            </a:r>
            <a:r>
              <a:rPr lang="en-US" sz="1600" dirty="0" smtClean="0"/>
              <a:t>extended more </a:t>
            </a:r>
            <a:r>
              <a:rPr lang="en-US" sz="1600" dirty="0"/>
              <a:t>but still ends too soon</a:t>
            </a:r>
            <a:r>
              <a:rPr lang="en-US" sz="1600" dirty="0" smtClean="0"/>
              <a:t>.</a:t>
            </a:r>
          </a:p>
          <a:p>
            <a:pPr marL="228600" indent="-228600" eaLnBrk="1" hangingPunct="1">
              <a:lnSpc>
                <a:spcPct val="85000"/>
              </a:lnSpc>
              <a:spcBef>
                <a:spcPts val="0"/>
              </a:spcBef>
              <a:buFont typeface="+mj-lt"/>
              <a:buAutoNum type="arabicPeriod"/>
            </a:pPr>
            <a:r>
              <a:rPr lang="en-US" sz="1800" u="sng" dirty="0" smtClean="0"/>
              <a:t>Full Thrive! High thriving. Survival extended to maximum.</a:t>
            </a:r>
          </a:p>
        </p:txBody>
      </p:sp>
      <p:sp>
        <p:nvSpPr>
          <p:cNvPr id="17465" name="Rectangle 57"/>
          <p:cNvSpPr>
            <a:spLocks noChangeArrowheads="1"/>
          </p:cNvSpPr>
          <p:nvPr/>
        </p:nvSpPr>
        <p:spPr bwMode="auto">
          <a:xfrm>
            <a:off x="1143000" y="2170668"/>
            <a:ext cx="2026488" cy="42862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a:t>Survival </a:t>
            </a:r>
          </a:p>
        </p:txBody>
      </p:sp>
      <p:sp>
        <p:nvSpPr>
          <p:cNvPr id="17466" name="Rectangle 58"/>
          <p:cNvSpPr>
            <a:spLocks noChangeArrowheads="1"/>
          </p:cNvSpPr>
          <p:nvPr/>
        </p:nvSpPr>
        <p:spPr bwMode="auto">
          <a:xfrm>
            <a:off x="1143000" y="1143000"/>
            <a:ext cx="2026488" cy="42862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smtClean="0"/>
              <a:t>Survival</a:t>
            </a:r>
            <a:endParaRPr lang="en-US" sz="1400" dirty="0"/>
          </a:p>
        </p:txBody>
      </p:sp>
      <p:sp>
        <p:nvSpPr>
          <p:cNvPr id="17467" name="Rectangle 59"/>
          <p:cNvSpPr>
            <a:spLocks noChangeArrowheads="1"/>
          </p:cNvSpPr>
          <p:nvPr/>
        </p:nvSpPr>
        <p:spPr bwMode="auto">
          <a:xfrm>
            <a:off x="1143000" y="3266043"/>
            <a:ext cx="2026488" cy="42862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smtClean="0"/>
              <a:t>Survival</a:t>
            </a:r>
            <a:endParaRPr lang="en-US" sz="1400" dirty="0"/>
          </a:p>
        </p:txBody>
      </p:sp>
      <p:sp>
        <p:nvSpPr>
          <p:cNvPr id="17468" name="Rectangle 60"/>
          <p:cNvSpPr>
            <a:spLocks noChangeArrowheads="1"/>
          </p:cNvSpPr>
          <p:nvPr/>
        </p:nvSpPr>
        <p:spPr bwMode="auto">
          <a:xfrm>
            <a:off x="1143000" y="4409043"/>
            <a:ext cx="2026488" cy="42862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smtClean="0"/>
              <a:t>Survival</a:t>
            </a:r>
            <a:endParaRPr lang="en-US" sz="1400" dirty="0"/>
          </a:p>
        </p:txBody>
      </p:sp>
      <p:sp>
        <p:nvSpPr>
          <p:cNvPr id="17469" name="Text Box 61"/>
          <p:cNvSpPr txBox="1">
            <a:spLocks noChangeArrowheads="1"/>
          </p:cNvSpPr>
          <p:nvPr/>
        </p:nvSpPr>
        <p:spPr bwMode="auto">
          <a:xfrm>
            <a:off x="6324600" y="5850692"/>
            <a:ext cx="913007" cy="430887"/>
          </a:xfrm>
          <a:prstGeom prst="rect">
            <a:avLst/>
          </a:prstGeom>
          <a:solidFill>
            <a:srgbClr val="33CC33"/>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a:t>Earth Less</a:t>
            </a:r>
          </a:p>
          <a:p>
            <a:pPr algn="ctr" eaLnBrk="1" hangingPunct="1">
              <a:spcBef>
                <a:spcPct val="0"/>
              </a:spcBef>
              <a:buFontTx/>
              <a:buNone/>
            </a:pPr>
            <a:r>
              <a:rPr lang="en-US" sz="1400"/>
              <a:t>Endangered</a:t>
            </a:r>
          </a:p>
        </p:txBody>
      </p:sp>
      <p:sp>
        <p:nvSpPr>
          <p:cNvPr id="63" name="Rectangle 54"/>
          <p:cNvSpPr>
            <a:spLocks noChangeArrowheads="1"/>
          </p:cNvSpPr>
          <p:nvPr/>
        </p:nvSpPr>
        <p:spPr bwMode="auto">
          <a:xfrm>
            <a:off x="3975469" y="3570069"/>
            <a:ext cx="1433143" cy="356632"/>
          </a:xfrm>
          <a:prstGeom prst="rect">
            <a:avLst/>
          </a:prstGeom>
          <a:solidFill>
            <a:srgbClr val="00CC00"/>
          </a:solidFill>
          <a:ln>
            <a:noFill/>
          </a:ln>
          <a:effectLst/>
          <a:extLst/>
        </p:spPr>
        <p:txBody>
          <a:bodyPr wrap="square" lIns="18288" rIns="18288" anchor="ctr">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smtClean="0"/>
              <a:t>Partial </a:t>
            </a:r>
            <a:r>
              <a:rPr lang="en-US" sz="1400" dirty="0"/>
              <a:t>thriving</a:t>
            </a:r>
          </a:p>
        </p:txBody>
      </p:sp>
      <p:sp>
        <p:nvSpPr>
          <p:cNvPr id="64" name="Rectangle 55"/>
          <p:cNvSpPr>
            <a:spLocks noChangeArrowheads="1"/>
          </p:cNvSpPr>
          <p:nvPr/>
        </p:nvSpPr>
        <p:spPr bwMode="auto">
          <a:xfrm>
            <a:off x="3995738" y="4724400"/>
            <a:ext cx="3916362" cy="332163"/>
          </a:xfrm>
          <a:prstGeom prst="rect">
            <a:avLst/>
          </a:prstGeom>
          <a:solidFill>
            <a:srgbClr val="00CC00"/>
          </a:solidFill>
          <a:ln>
            <a:noFill/>
          </a:ln>
          <a:effectLs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smtClean="0"/>
              <a:t>Full Thriving</a:t>
            </a:r>
            <a:r>
              <a:rPr lang="en-US" sz="1400" dirty="0"/>
              <a:t>.  </a:t>
            </a:r>
            <a:r>
              <a:rPr lang="en-US" sz="1400" dirty="0" smtClean="0"/>
              <a:t> </a:t>
            </a:r>
            <a:endParaRPr lang="en-US" sz="1400" dirty="0"/>
          </a:p>
        </p:txBody>
      </p:sp>
    </p:spTree>
    <p:extLst>
      <p:ext uri="{BB962C8B-B14F-4D97-AF65-F5344CB8AC3E}">
        <p14:creationId xmlns:p14="http://schemas.microsoft.com/office/powerpoint/2010/main" val="17624227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52400" y="838200"/>
            <a:ext cx="6019800" cy="960120"/>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7411" name="Rectangle 3"/>
          <p:cNvSpPr>
            <a:spLocks noChangeArrowheads="1"/>
          </p:cNvSpPr>
          <p:nvPr/>
        </p:nvSpPr>
        <p:spPr bwMode="auto">
          <a:xfrm>
            <a:off x="150813" y="1900793"/>
            <a:ext cx="6019800" cy="955675"/>
          </a:xfrm>
          <a:prstGeom prst="rect">
            <a:avLst/>
          </a:prstGeom>
          <a:noFill/>
          <a:ln w="19050" algn="ctr">
            <a:solidFill>
              <a:srgbClr val="FF0000"/>
            </a:solidFill>
            <a:miter lim="800000"/>
            <a:headEnd/>
            <a:tailEn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7412" name="Rectangle 4"/>
          <p:cNvSpPr>
            <a:spLocks noChangeArrowheads="1"/>
          </p:cNvSpPr>
          <p:nvPr/>
        </p:nvSpPr>
        <p:spPr bwMode="auto">
          <a:xfrm>
            <a:off x="152400" y="3008868"/>
            <a:ext cx="6248400" cy="995363"/>
          </a:xfrm>
          <a:prstGeom prst="rect">
            <a:avLst/>
          </a:prstGeom>
          <a:noFill/>
          <a:ln w="19050" algn="ctr">
            <a:solidFill>
              <a:srgbClr val="FF9933"/>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7413" name="Rectangle 5"/>
          <p:cNvSpPr>
            <a:spLocks noChangeArrowheads="1"/>
          </p:cNvSpPr>
          <p:nvPr/>
        </p:nvSpPr>
        <p:spPr bwMode="auto">
          <a:xfrm>
            <a:off x="150813" y="4151868"/>
            <a:ext cx="8839200" cy="995363"/>
          </a:xfrm>
          <a:prstGeom prst="rect">
            <a:avLst/>
          </a:prstGeom>
          <a:noFill/>
          <a:ln w="19050" algn="ctr">
            <a:solidFill>
              <a:srgbClr val="33CC33"/>
            </a:solidFill>
            <a:miter lim="800000"/>
            <a:headEnd/>
            <a:tailEnd/>
          </a:ln>
          <a:effectLst/>
          <a:extLst>
            <a:ext uri="{909E8E84-426E-40DD-AFC4-6F175D3DCCD1}">
              <a14:hiddenFill xmlns:a14="http://schemas.microsoft.com/office/drawing/2010/main">
                <a:solidFill>
                  <a:srgbClr val="66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7414" name="Rectangle 6"/>
          <p:cNvSpPr>
            <a:spLocks noChangeArrowheads="1"/>
          </p:cNvSpPr>
          <p:nvPr/>
        </p:nvSpPr>
        <p:spPr bwMode="auto">
          <a:xfrm>
            <a:off x="169347" y="152400"/>
            <a:ext cx="8820666" cy="615950"/>
          </a:xfrm>
          <a:prstGeom prst="rect">
            <a:avLst/>
          </a:prstGeom>
          <a:solidFill>
            <a:schemeClr val="tx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2800" dirty="0" smtClean="0">
                <a:solidFill>
                  <a:schemeClr val="bg1"/>
                </a:solidFill>
              </a:rPr>
              <a:t>Thrive! - Future for Person’s Thriving and Surviving</a:t>
            </a:r>
            <a:endParaRPr lang="en-US" sz="2800" dirty="0">
              <a:solidFill>
                <a:schemeClr val="bg1"/>
              </a:solidFill>
            </a:endParaRPr>
          </a:p>
        </p:txBody>
      </p:sp>
      <p:pic>
        <p:nvPicPr>
          <p:cNvPr id="17415" name="Picture 7"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197646"/>
            <a:ext cx="760412" cy="54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 Box 8"/>
          <p:cNvSpPr txBox="1">
            <a:spLocks noChangeArrowheads="1"/>
          </p:cNvSpPr>
          <p:nvPr/>
        </p:nvSpPr>
        <p:spPr bwMode="auto">
          <a:xfrm>
            <a:off x="1049973" y="5371981"/>
            <a:ext cx="80178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800" dirty="0" smtClean="0"/>
              <a:t>Today                               Near Future           Long Term Future</a:t>
            </a:r>
            <a:endParaRPr lang="en-US" sz="1800" baseline="-25000" dirty="0"/>
          </a:p>
        </p:txBody>
      </p:sp>
      <p:sp>
        <p:nvSpPr>
          <p:cNvPr id="17417" name="Line 9"/>
          <p:cNvSpPr>
            <a:spLocks noChangeShapeType="1"/>
          </p:cNvSpPr>
          <p:nvPr/>
        </p:nvSpPr>
        <p:spPr bwMode="auto">
          <a:xfrm flipV="1">
            <a:off x="1142999" y="5322332"/>
            <a:ext cx="784701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7420" name="Text Box 12"/>
          <p:cNvSpPr txBox="1">
            <a:spLocks noChangeArrowheads="1"/>
          </p:cNvSpPr>
          <p:nvPr/>
        </p:nvSpPr>
        <p:spPr bwMode="auto">
          <a:xfrm>
            <a:off x="3169489" y="3131105"/>
            <a:ext cx="82625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t>Human </a:t>
            </a:r>
          </a:p>
          <a:p>
            <a:pPr algn="ctr" eaLnBrk="1" hangingPunct="1">
              <a:spcBef>
                <a:spcPct val="0"/>
              </a:spcBef>
              <a:buFontTx/>
              <a:buNone/>
            </a:pPr>
            <a:r>
              <a:rPr lang="en-US" sz="1400" dirty="0" smtClean="0"/>
              <a:t>Thriving</a:t>
            </a:r>
            <a:endParaRPr lang="en-US" sz="1400" dirty="0"/>
          </a:p>
          <a:p>
            <a:pPr algn="ctr" eaLnBrk="1" hangingPunct="1">
              <a:spcBef>
                <a:spcPct val="0"/>
              </a:spcBef>
              <a:buFontTx/>
              <a:buNone/>
            </a:pPr>
            <a:r>
              <a:rPr lang="en-US" sz="1400" dirty="0"/>
              <a:t>Begins</a:t>
            </a:r>
          </a:p>
        </p:txBody>
      </p:sp>
      <p:sp>
        <p:nvSpPr>
          <p:cNvPr id="17425" name="Text Box 17"/>
          <p:cNvSpPr txBox="1">
            <a:spLocks noChangeArrowheads="1"/>
          </p:cNvSpPr>
          <p:nvPr/>
        </p:nvSpPr>
        <p:spPr bwMode="auto">
          <a:xfrm>
            <a:off x="942705" y="5850692"/>
            <a:ext cx="784767" cy="430887"/>
          </a:xfrm>
          <a:prstGeom prst="rect">
            <a:avLst/>
          </a:prstGeom>
          <a:solidFill>
            <a:srgbClr val="0066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solidFill>
                  <a:schemeClr val="bg1"/>
                </a:solidFill>
              </a:rPr>
              <a:t>Earth</a:t>
            </a:r>
          </a:p>
          <a:p>
            <a:pPr algn="ctr" eaLnBrk="1" hangingPunct="1">
              <a:spcBef>
                <a:spcPct val="0"/>
              </a:spcBef>
              <a:buFontTx/>
              <a:buNone/>
            </a:pPr>
            <a:r>
              <a:rPr lang="en-US" sz="1400" dirty="0">
                <a:solidFill>
                  <a:schemeClr val="bg1"/>
                </a:solidFill>
              </a:rPr>
              <a:t>Continues</a:t>
            </a:r>
          </a:p>
        </p:txBody>
      </p:sp>
      <p:sp>
        <p:nvSpPr>
          <p:cNvPr id="17426" name="Text Box 18"/>
          <p:cNvSpPr txBox="1">
            <a:spLocks noChangeArrowheads="1"/>
          </p:cNvSpPr>
          <p:nvPr/>
        </p:nvSpPr>
        <p:spPr bwMode="auto">
          <a:xfrm>
            <a:off x="2153347" y="5850692"/>
            <a:ext cx="913007" cy="430887"/>
          </a:xfrm>
          <a:prstGeom prst="rect">
            <a:avLst/>
          </a:prstGeom>
          <a:solidFill>
            <a:srgbClr val="FFFF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a:t>Earth</a:t>
            </a:r>
          </a:p>
          <a:p>
            <a:pPr algn="ctr" eaLnBrk="1" hangingPunct="1">
              <a:spcBef>
                <a:spcPct val="0"/>
              </a:spcBef>
              <a:buFontTx/>
              <a:buNone/>
            </a:pPr>
            <a:r>
              <a:rPr lang="en-US" sz="1400"/>
              <a:t>Endangered</a:t>
            </a:r>
          </a:p>
        </p:txBody>
      </p:sp>
      <p:sp>
        <p:nvSpPr>
          <p:cNvPr id="17427" name="Text Box 19"/>
          <p:cNvSpPr txBox="1">
            <a:spLocks noChangeArrowheads="1"/>
          </p:cNvSpPr>
          <p:nvPr/>
        </p:nvSpPr>
        <p:spPr bwMode="auto">
          <a:xfrm>
            <a:off x="7847013" y="5850692"/>
            <a:ext cx="1066800" cy="430887"/>
          </a:xfrm>
          <a:prstGeom prst="rect">
            <a:avLst/>
          </a:prstGeom>
          <a:solidFill>
            <a:schemeClr val="tx1"/>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solidFill>
                  <a:schemeClr val="bg1"/>
                </a:solidFill>
              </a:rPr>
              <a:t>Earth </a:t>
            </a:r>
            <a:endParaRPr lang="en-US" sz="1400" dirty="0" smtClean="0">
              <a:solidFill>
                <a:schemeClr val="bg1"/>
              </a:solidFill>
            </a:endParaRPr>
          </a:p>
          <a:p>
            <a:pPr algn="ctr" eaLnBrk="1" hangingPunct="1">
              <a:spcBef>
                <a:spcPct val="0"/>
              </a:spcBef>
              <a:buFontTx/>
              <a:buNone/>
            </a:pPr>
            <a:r>
              <a:rPr lang="en-US" sz="1400" dirty="0" smtClean="0">
                <a:solidFill>
                  <a:schemeClr val="bg1"/>
                </a:solidFill>
              </a:rPr>
              <a:t>Ends</a:t>
            </a:r>
            <a:endParaRPr lang="en-US" sz="1050" dirty="0">
              <a:solidFill>
                <a:schemeClr val="bg1"/>
              </a:solidFill>
            </a:endParaRPr>
          </a:p>
        </p:txBody>
      </p:sp>
      <p:sp>
        <p:nvSpPr>
          <p:cNvPr id="17428" name="Text Box 20"/>
          <p:cNvSpPr txBox="1">
            <a:spLocks noChangeArrowheads="1"/>
          </p:cNvSpPr>
          <p:nvPr/>
        </p:nvSpPr>
        <p:spPr bwMode="auto">
          <a:xfrm>
            <a:off x="148475" y="5850692"/>
            <a:ext cx="555538" cy="430887"/>
          </a:xfrm>
          <a:prstGeom prst="rect">
            <a:avLst/>
          </a:prstGeom>
          <a:solidFill>
            <a:srgbClr val="0066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solidFill>
                  <a:schemeClr val="bg1"/>
                </a:solidFill>
              </a:rPr>
              <a:t>Earth</a:t>
            </a:r>
          </a:p>
          <a:p>
            <a:pPr algn="ctr" eaLnBrk="1" hangingPunct="1">
              <a:spcBef>
                <a:spcPct val="0"/>
              </a:spcBef>
              <a:buFontTx/>
              <a:buNone/>
            </a:pPr>
            <a:r>
              <a:rPr lang="en-US" sz="1400" dirty="0">
                <a:solidFill>
                  <a:schemeClr val="bg1"/>
                </a:solidFill>
              </a:rPr>
              <a:t>Begins</a:t>
            </a:r>
          </a:p>
        </p:txBody>
      </p:sp>
      <p:sp>
        <p:nvSpPr>
          <p:cNvPr id="17429" name="Line 21"/>
          <p:cNvSpPr>
            <a:spLocks noChangeShapeType="1"/>
          </p:cNvSpPr>
          <p:nvPr/>
        </p:nvSpPr>
        <p:spPr bwMode="auto">
          <a:xfrm flipV="1">
            <a:off x="1153296" y="933150"/>
            <a:ext cx="2743201" cy="8413"/>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3200"/>
          </a:p>
        </p:txBody>
      </p:sp>
      <p:sp>
        <p:nvSpPr>
          <p:cNvPr id="17431" name="Text Box 23"/>
          <p:cNvSpPr txBox="1">
            <a:spLocks noChangeArrowheads="1"/>
          </p:cNvSpPr>
          <p:nvPr/>
        </p:nvSpPr>
        <p:spPr bwMode="auto">
          <a:xfrm>
            <a:off x="3167111" y="1066800"/>
            <a:ext cx="85846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solidFill>
                  <a:srgbClr val="CC0000"/>
                </a:solidFill>
              </a:rPr>
              <a:t>Human</a:t>
            </a:r>
          </a:p>
          <a:p>
            <a:pPr algn="ctr" eaLnBrk="1" hangingPunct="1">
              <a:spcBef>
                <a:spcPct val="0"/>
              </a:spcBef>
              <a:buFontTx/>
              <a:buNone/>
            </a:pPr>
            <a:r>
              <a:rPr lang="en-US" sz="1400" dirty="0">
                <a:solidFill>
                  <a:srgbClr val="CC0000"/>
                </a:solidFill>
              </a:rPr>
              <a:t>Survival Ends</a:t>
            </a:r>
            <a:r>
              <a:rPr lang="en-US" sz="1400" dirty="0" smtClean="0">
                <a:solidFill>
                  <a:srgbClr val="CC0000"/>
                </a:solidFill>
              </a:rPr>
              <a:t>?</a:t>
            </a:r>
            <a:endParaRPr lang="en-US" sz="1400" dirty="0">
              <a:solidFill>
                <a:srgbClr val="CC0000"/>
              </a:solidFill>
            </a:endParaRPr>
          </a:p>
        </p:txBody>
      </p:sp>
      <p:sp>
        <p:nvSpPr>
          <p:cNvPr id="17433" name="Text Box 25"/>
          <p:cNvSpPr txBox="1">
            <a:spLocks noChangeArrowheads="1"/>
          </p:cNvSpPr>
          <p:nvPr/>
        </p:nvSpPr>
        <p:spPr bwMode="auto">
          <a:xfrm>
            <a:off x="3169489" y="4250293"/>
            <a:ext cx="82625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a:t>Human </a:t>
            </a:r>
          </a:p>
          <a:p>
            <a:pPr algn="ctr" eaLnBrk="1" hangingPunct="1">
              <a:spcBef>
                <a:spcPct val="0"/>
              </a:spcBef>
              <a:buFontTx/>
              <a:buNone/>
            </a:pPr>
            <a:r>
              <a:rPr lang="en-US" sz="1400"/>
              <a:t>Thriving</a:t>
            </a:r>
          </a:p>
          <a:p>
            <a:pPr algn="ctr" eaLnBrk="1" hangingPunct="1">
              <a:spcBef>
                <a:spcPct val="0"/>
              </a:spcBef>
              <a:buFontTx/>
              <a:buNone/>
            </a:pPr>
            <a:r>
              <a:rPr lang="en-US" sz="1400"/>
              <a:t>Begins</a:t>
            </a:r>
          </a:p>
        </p:txBody>
      </p:sp>
      <p:sp>
        <p:nvSpPr>
          <p:cNvPr id="17435" name="Text Box 27"/>
          <p:cNvSpPr txBox="1">
            <a:spLocks noChangeArrowheads="1"/>
          </p:cNvSpPr>
          <p:nvPr/>
        </p:nvSpPr>
        <p:spPr bwMode="auto">
          <a:xfrm>
            <a:off x="7924800" y="4228068"/>
            <a:ext cx="90011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400" dirty="0">
                <a:solidFill>
                  <a:srgbClr val="CC0000"/>
                </a:solidFill>
              </a:rPr>
              <a:t>Human</a:t>
            </a:r>
          </a:p>
          <a:p>
            <a:pPr algn="r" eaLnBrk="1" hangingPunct="1">
              <a:spcBef>
                <a:spcPct val="0"/>
              </a:spcBef>
              <a:buFontTx/>
              <a:buNone/>
            </a:pPr>
            <a:r>
              <a:rPr lang="en-US" sz="1400" dirty="0">
                <a:solidFill>
                  <a:srgbClr val="CC0000"/>
                </a:solidFill>
              </a:rPr>
              <a:t>Survival/</a:t>
            </a:r>
          </a:p>
          <a:p>
            <a:pPr algn="r" eaLnBrk="1" hangingPunct="1">
              <a:spcBef>
                <a:spcPct val="0"/>
              </a:spcBef>
              <a:buFontTx/>
              <a:buNone/>
            </a:pPr>
            <a:r>
              <a:rPr lang="en-US" sz="1400" dirty="0">
                <a:solidFill>
                  <a:srgbClr val="CC0000"/>
                </a:solidFill>
              </a:rPr>
              <a:t>Thriving Ends?</a:t>
            </a:r>
          </a:p>
        </p:txBody>
      </p:sp>
      <p:sp>
        <p:nvSpPr>
          <p:cNvPr id="17437" name="Text Box 29"/>
          <p:cNvSpPr txBox="1">
            <a:spLocks noChangeArrowheads="1"/>
          </p:cNvSpPr>
          <p:nvPr/>
        </p:nvSpPr>
        <p:spPr bwMode="auto">
          <a:xfrm>
            <a:off x="5227595" y="2094468"/>
            <a:ext cx="79220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400" dirty="0">
                <a:solidFill>
                  <a:srgbClr val="CC0000"/>
                </a:solidFill>
              </a:rPr>
              <a:t>Human</a:t>
            </a:r>
          </a:p>
          <a:p>
            <a:pPr algn="r" eaLnBrk="1" hangingPunct="1">
              <a:spcBef>
                <a:spcPct val="0"/>
              </a:spcBef>
              <a:buFontTx/>
              <a:buNone/>
            </a:pPr>
            <a:r>
              <a:rPr lang="en-US" sz="1400" dirty="0">
                <a:solidFill>
                  <a:srgbClr val="CC0000"/>
                </a:solidFill>
              </a:rPr>
              <a:t>Survival</a:t>
            </a:r>
          </a:p>
          <a:p>
            <a:pPr algn="r" eaLnBrk="1" hangingPunct="1">
              <a:spcBef>
                <a:spcPct val="0"/>
              </a:spcBef>
              <a:buFontTx/>
              <a:buNone/>
            </a:pPr>
            <a:r>
              <a:rPr lang="en-US" sz="1400" dirty="0" smtClean="0">
                <a:solidFill>
                  <a:srgbClr val="CC0000"/>
                </a:solidFill>
              </a:rPr>
              <a:t>Ends?</a:t>
            </a:r>
            <a:endParaRPr lang="en-US" sz="1400" dirty="0">
              <a:solidFill>
                <a:srgbClr val="CC0000"/>
              </a:solidFill>
            </a:endParaRPr>
          </a:p>
        </p:txBody>
      </p:sp>
      <p:sp>
        <p:nvSpPr>
          <p:cNvPr id="17438" name="Text Box 30"/>
          <p:cNvSpPr txBox="1">
            <a:spLocks noChangeArrowheads="1"/>
          </p:cNvSpPr>
          <p:nvPr/>
        </p:nvSpPr>
        <p:spPr bwMode="auto">
          <a:xfrm>
            <a:off x="5486400" y="3085068"/>
            <a:ext cx="838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400" dirty="0">
                <a:solidFill>
                  <a:srgbClr val="CC0000"/>
                </a:solidFill>
              </a:rPr>
              <a:t>Human</a:t>
            </a:r>
          </a:p>
          <a:p>
            <a:pPr algn="r" eaLnBrk="1" hangingPunct="1">
              <a:spcBef>
                <a:spcPct val="0"/>
              </a:spcBef>
              <a:buFontTx/>
              <a:buNone/>
            </a:pPr>
            <a:r>
              <a:rPr lang="en-US" sz="1400" dirty="0">
                <a:solidFill>
                  <a:srgbClr val="CC0000"/>
                </a:solidFill>
              </a:rPr>
              <a:t>Survival/</a:t>
            </a:r>
          </a:p>
          <a:p>
            <a:pPr algn="r" eaLnBrk="1" hangingPunct="1">
              <a:spcBef>
                <a:spcPct val="0"/>
              </a:spcBef>
              <a:buFontTx/>
              <a:buNone/>
            </a:pPr>
            <a:r>
              <a:rPr lang="en-US" sz="1400" dirty="0">
                <a:solidFill>
                  <a:srgbClr val="CC0000"/>
                </a:solidFill>
              </a:rPr>
              <a:t>Thriving </a:t>
            </a:r>
            <a:r>
              <a:rPr lang="en-US" sz="1400" dirty="0" smtClean="0">
                <a:solidFill>
                  <a:srgbClr val="CC0000"/>
                </a:solidFill>
              </a:rPr>
              <a:t>Ends?</a:t>
            </a:r>
            <a:endParaRPr lang="en-US" sz="1400" dirty="0">
              <a:solidFill>
                <a:srgbClr val="CC0000"/>
              </a:solidFill>
            </a:endParaRPr>
          </a:p>
        </p:txBody>
      </p:sp>
      <p:sp>
        <p:nvSpPr>
          <p:cNvPr id="17444" name="Text Box 36"/>
          <p:cNvSpPr txBox="1">
            <a:spLocks noChangeArrowheads="1"/>
          </p:cNvSpPr>
          <p:nvPr/>
        </p:nvSpPr>
        <p:spPr bwMode="auto">
          <a:xfrm>
            <a:off x="153065" y="6444734"/>
            <a:ext cx="837569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dirty="0" smtClean="0"/>
              <a:t>Human Survival/Thriving </a:t>
            </a:r>
            <a:r>
              <a:rPr lang="en-US" sz="1200" dirty="0"/>
              <a:t>Ends - </a:t>
            </a:r>
            <a:r>
              <a:rPr lang="en-US" sz="1200" dirty="0" smtClean="0"/>
              <a:t>May </a:t>
            </a:r>
            <a:r>
              <a:rPr lang="en-US" sz="1200" dirty="0"/>
              <a:t>end by human action or non-human action (e.g. loss of sun, disease, volcanoes, storms, asteroid</a:t>
            </a:r>
            <a:r>
              <a:rPr lang="en-US" sz="1200" dirty="0" smtClean="0"/>
              <a:t>).</a:t>
            </a:r>
            <a:endParaRPr lang="en-US" sz="1200" dirty="0"/>
          </a:p>
        </p:txBody>
      </p:sp>
      <p:sp>
        <p:nvSpPr>
          <p:cNvPr id="17448" name="Line 40"/>
          <p:cNvSpPr>
            <a:spLocks noChangeShapeType="1"/>
          </p:cNvSpPr>
          <p:nvPr/>
        </p:nvSpPr>
        <p:spPr bwMode="auto">
          <a:xfrm>
            <a:off x="1142999" y="1989653"/>
            <a:ext cx="4265613" cy="4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3200"/>
          </a:p>
        </p:txBody>
      </p:sp>
      <p:sp>
        <p:nvSpPr>
          <p:cNvPr id="17449" name="Line 41"/>
          <p:cNvSpPr>
            <a:spLocks noChangeShapeType="1"/>
          </p:cNvSpPr>
          <p:nvPr/>
        </p:nvSpPr>
        <p:spPr bwMode="auto">
          <a:xfrm>
            <a:off x="1142999" y="3085067"/>
            <a:ext cx="4495801" cy="5239"/>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3200"/>
          </a:p>
        </p:txBody>
      </p:sp>
      <p:sp>
        <p:nvSpPr>
          <p:cNvPr id="17450" name="Line 42"/>
          <p:cNvSpPr>
            <a:spLocks noChangeShapeType="1"/>
          </p:cNvSpPr>
          <p:nvPr/>
        </p:nvSpPr>
        <p:spPr bwMode="auto">
          <a:xfrm>
            <a:off x="1142999" y="4228068"/>
            <a:ext cx="7694614" cy="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3200"/>
          </a:p>
        </p:txBody>
      </p:sp>
      <p:sp>
        <p:nvSpPr>
          <p:cNvPr id="17454" name="Text Box 46"/>
          <p:cNvSpPr txBox="1">
            <a:spLocks noChangeArrowheads="1"/>
          </p:cNvSpPr>
          <p:nvPr/>
        </p:nvSpPr>
        <p:spPr bwMode="auto">
          <a:xfrm>
            <a:off x="227013" y="4349988"/>
            <a:ext cx="823239" cy="640080"/>
          </a:xfrm>
          <a:prstGeom prst="rect">
            <a:avLst/>
          </a:prstGeom>
          <a:solidFill>
            <a:srgbClr val="33CC33"/>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rIns="27432">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000" dirty="0" smtClean="0">
                <a:solidFill>
                  <a:srgbClr val="000000"/>
                </a:solidFill>
              </a:rPr>
              <a:t>Full </a:t>
            </a:r>
          </a:p>
          <a:p>
            <a:pPr algn="ctr" eaLnBrk="1" hangingPunct="1">
              <a:lnSpc>
                <a:spcPct val="85000"/>
              </a:lnSpc>
              <a:spcBef>
                <a:spcPct val="0"/>
              </a:spcBef>
              <a:buFontTx/>
              <a:buNone/>
            </a:pPr>
            <a:r>
              <a:rPr lang="en-US" sz="2000" dirty="0" smtClean="0">
                <a:solidFill>
                  <a:srgbClr val="000000"/>
                </a:solidFill>
              </a:rPr>
              <a:t>Thrive!</a:t>
            </a:r>
            <a:endParaRPr lang="en-US" sz="2000" dirty="0">
              <a:solidFill>
                <a:srgbClr val="000000"/>
              </a:solidFill>
            </a:endParaRPr>
          </a:p>
        </p:txBody>
      </p:sp>
      <p:sp>
        <p:nvSpPr>
          <p:cNvPr id="17455" name="Text Box 47"/>
          <p:cNvSpPr txBox="1">
            <a:spLocks noChangeArrowheads="1"/>
          </p:cNvSpPr>
          <p:nvPr/>
        </p:nvSpPr>
        <p:spPr bwMode="auto">
          <a:xfrm>
            <a:off x="227013" y="1085665"/>
            <a:ext cx="822960" cy="510909"/>
          </a:xfrm>
          <a:prstGeom prst="rect">
            <a:avLst/>
          </a:prstGeom>
          <a:solidFill>
            <a:schemeClr val="tx1"/>
          </a:solidFill>
          <a:ln>
            <a:noFill/>
          </a:ln>
          <a:effectLst/>
          <a:extLst/>
        </p:spPr>
        <p:txBody>
          <a:bodyPr wrap="square" lIns="27432" rIns="27432" anchor="ctr" anchorCtr="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600" dirty="0">
                <a:solidFill>
                  <a:schemeClr val="bg1"/>
                </a:solidFill>
              </a:rPr>
              <a:t>Current</a:t>
            </a:r>
          </a:p>
          <a:p>
            <a:pPr algn="ctr" eaLnBrk="1" hangingPunct="1">
              <a:lnSpc>
                <a:spcPct val="85000"/>
              </a:lnSpc>
              <a:spcBef>
                <a:spcPct val="0"/>
              </a:spcBef>
              <a:buFontTx/>
              <a:buNone/>
            </a:pPr>
            <a:r>
              <a:rPr lang="en-US" sz="1600" dirty="0" smtClean="0">
                <a:solidFill>
                  <a:schemeClr val="bg1"/>
                </a:solidFill>
              </a:rPr>
              <a:t>Path</a:t>
            </a:r>
            <a:endParaRPr lang="en-US" sz="1600" dirty="0">
              <a:solidFill>
                <a:schemeClr val="bg1"/>
              </a:solidFill>
            </a:endParaRPr>
          </a:p>
        </p:txBody>
      </p:sp>
      <p:sp>
        <p:nvSpPr>
          <p:cNvPr id="17456" name="Text Box 48"/>
          <p:cNvSpPr txBox="1">
            <a:spLocks noChangeArrowheads="1"/>
          </p:cNvSpPr>
          <p:nvPr/>
        </p:nvSpPr>
        <p:spPr bwMode="auto">
          <a:xfrm>
            <a:off x="3505200" y="5850692"/>
            <a:ext cx="913007" cy="430887"/>
          </a:xfrm>
          <a:prstGeom prst="rect">
            <a:avLst/>
          </a:prstGeom>
          <a:solidFill>
            <a:srgbClr val="FF99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a:t>Earth More</a:t>
            </a:r>
          </a:p>
          <a:p>
            <a:pPr algn="ctr" eaLnBrk="1" hangingPunct="1">
              <a:spcBef>
                <a:spcPct val="0"/>
              </a:spcBef>
              <a:buFontTx/>
              <a:buNone/>
            </a:pPr>
            <a:r>
              <a:rPr lang="en-US" sz="1400"/>
              <a:t>Endangered</a:t>
            </a:r>
          </a:p>
        </p:txBody>
      </p:sp>
      <p:sp>
        <p:nvSpPr>
          <p:cNvPr id="17457" name="Text Box 49"/>
          <p:cNvSpPr txBox="1">
            <a:spLocks noChangeArrowheads="1"/>
          </p:cNvSpPr>
          <p:nvPr/>
        </p:nvSpPr>
        <p:spPr bwMode="auto">
          <a:xfrm>
            <a:off x="4876800" y="5850692"/>
            <a:ext cx="913007" cy="430887"/>
          </a:xfrm>
          <a:prstGeom prst="rect">
            <a:avLst/>
          </a:prstGeom>
          <a:solidFill>
            <a:srgbClr val="FF00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solidFill>
                  <a:schemeClr val="bg1"/>
                </a:solidFill>
              </a:rPr>
              <a:t>Earth Much</a:t>
            </a:r>
          </a:p>
          <a:p>
            <a:pPr algn="ctr" eaLnBrk="1" hangingPunct="1">
              <a:spcBef>
                <a:spcPct val="0"/>
              </a:spcBef>
              <a:buFontTx/>
              <a:buNone/>
            </a:pPr>
            <a:r>
              <a:rPr lang="en-US" sz="1400" dirty="0">
                <a:solidFill>
                  <a:schemeClr val="bg1"/>
                </a:solidFill>
              </a:rPr>
              <a:t>Endangered</a:t>
            </a:r>
          </a:p>
        </p:txBody>
      </p:sp>
      <p:sp>
        <p:nvSpPr>
          <p:cNvPr id="17459" name="Text Box 51"/>
          <p:cNvSpPr txBox="1">
            <a:spLocks noChangeArrowheads="1"/>
          </p:cNvSpPr>
          <p:nvPr/>
        </p:nvSpPr>
        <p:spPr bwMode="auto">
          <a:xfrm>
            <a:off x="227013" y="3200400"/>
            <a:ext cx="822960" cy="548640"/>
          </a:xfrm>
          <a:prstGeom prst="rect">
            <a:avLst/>
          </a:prstGeom>
          <a:solidFill>
            <a:srgbClr val="FF9933"/>
          </a:solidFill>
          <a:ln>
            <a:noFill/>
          </a:ln>
          <a:effectLst/>
          <a:extLst/>
        </p:spPr>
        <p:txBody>
          <a:bodyPr wrap="none" lIns="27432" rIns="27432" anchor="ctr" anchorCtr="0">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600" dirty="0" smtClean="0">
                <a:solidFill>
                  <a:srgbClr val="000000"/>
                </a:solidFill>
              </a:rPr>
              <a:t>Partial</a:t>
            </a:r>
          </a:p>
          <a:p>
            <a:pPr algn="ctr" eaLnBrk="1" hangingPunct="1">
              <a:lnSpc>
                <a:spcPct val="85000"/>
              </a:lnSpc>
              <a:spcBef>
                <a:spcPct val="0"/>
              </a:spcBef>
              <a:buFontTx/>
              <a:buNone/>
            </a:pPr>
            <a:r>
              <a:rPr lang="en-US" sz="1600" dirty="0" smtClean="0">
                <a:solidFill>
                  <a:srgbClr val="000000"/>
                </a:solidFill>
              </a:rPr>
              <a:t>Thrive!</a:t>
            </a:r>
            <a:endParaRPr lang="en-US" sz="1600" dirty="0">
              <a:solidFill>
                <a:srgbClr val="000000"/>
              </a:solidFill>
            </a:endParaRPr>
          </a:p>
        </p:txBody>
      </p:sp>
      <p:sp>
        <p:nvSpPr>
          <p:cNvPr id="17460" name="Text Box 52"/>
          <p:cNvSpPr txBox="1">
            <a:spLocks noChangeArrowheads="1"/>
          </p:cNvSpPr>
          <p:nvPr/>
        </p:nvSpPr>
        <p:spPr bwMode="auto">
          <a:xfrm>
            <a:off x="228600" y="2094468"/>
            <a:ext cx="822960" cy="548640"/>
          </a:xfrm>
          <a:prstGeom prst="rect">
            <a:avLst/>
          </a:prstGeom>
          <a:solidFill>
            <a:srgbClr val="FF0000"/>
          </a:solidFill>
          <a:ln>
            <a:noFill/>
          </a:ln>
          <a:effectLst/>
          <a:extLst/>
        </p:spPr>
        <p:txBody>
          <a:bodyPr wrap="none" lIns="27432" rIns="27432" anchor="ctr" anchorCtr="0">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600" dirty="0" smtClean="0">
                <a:solidFill>
                  <a:schemeClr val="bg1"/>
                </a:solidFill>
              </a:rPr>
              <a:t>Survive</a:t>
            </a:r>
            <a:endParaRPr lang="en-US" sz="1600" dirty="0">
              <a:solidFill>
                <a:schemeClr val="bg1"/>
              </a:solidFill>
            </a:endParaRPr>
          </a:p>
        </p:txBody>
      </p:sp>
      <p:sp>
        <p:nvSpPr>
          <p:cNvPr id="17461" name="Rectangle 53"/>
          <p:cNvSpPr>
            <a:spLocks noChangeArrowheads="1"/>
          </p:cNvSpPr>
          <p:nvPr/>
        </p:nvSpPr>
        <p:spPr bwMode="auto">
          <a:xfrm>
            <a:off x="3995738" y="2168407"/>
            <a:ext cx="1212850" cy="43088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 rIns="18288" anchor="ctr">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t>Extend </a:t>
            </a:r>
            <a:r>
              <a:rPr lang="en-US" sz="1400" dirty="0" smtClean="0"/>
              <a:t>survival</a:t>
            </a:r>
            <a:endParaRPr lang="en-US" sz="1400" dirty="0"/>
          </a:p>
        </p:txBody>
      </p:sp>
      <p:sp>
        <p:nvSpPr>
          <p:cNvPr id="17462" name="Rectangle 54"/>
          <p:cNvSpPr>
            <a:spLocks noChangeArrowheads="1"/>
          </p:cNvSpPr>
          <p:nvPr/>
        </p:nvSpPr>
        <p:spPr bwMode="auto">
          <a:xfrm>
            <a:off x="3975469" y="3184862"/>
            <a:ext cx="1433143" cy="353287"/>
          </a:xfrm>
          <a:prstGeom prst="rect">
            <a:avLst/>
          </a:prstGeom>
          <a:solidFill>
            <a:srgbClr val="FF9933"/>
          </a:solidFill>
          <a:ln>
            <a:noFill/>
          </a:ln>
          <a:effectLst/>
          <a:extLst/>
        </p:spPr>
        <p:txBody>
          <a:bodyPr wrap="square" lIns="18288" rIns="18288" anchor="ctr">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t>Extend </a:t>
            </a:r>
            <a:r>
              <a:rPr lang="en-US" sz="1400" dirty="0" smtClean="0"/>
              <a:t>survival</a:t>
            </a:r>
            <a:endParaRPr lang="en-US" sz="1400" dirty="0"/>
          </a:p>
        </p:txBody>
      </p:sp>
      <p:sp>
        <p:nvSpPr>
          <p:cNvPr id="17463" name="Rectangle 55"/>
          <p:cNvSpPr>
            <a:spLocks noChangeArrowheads="1"/>
          </p:cNvSpPr>
          <p:nvPr/>
        </p:nvSpPr>
        <p:spPr bwMode="auto">
          <a:xfrm>
            <a:off x="3995738" y="4350086"/>
            <a:ext cx="3916362" cy="329287"/>
          </a:xfrm>
          <a:prstGeom prst="rect">
            <a:avLst/>
          </a:prstGeom>
          <a:solidFill>
            <a:srgbClr val="00CC00"/>
          </a:solidFill>
          <a:ln>
            <a:solidFill>
              <a:srgbClr val="FFC000"/>
            </a:solidFill>
          </a:ln>
          <a:effectLs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a:t>Extend </a:t>
            </a:r>
            <a:r>
              <a:rPr lang="en-US" sz="1400" dirty="0" smtClean="0"/>
              <a:t>survival to maximum.  </a:t>
            </a:r>
          </a:p>
        </p:txBody>
      </p:sp>
      <p:sp>
        <p:nvSpPr>
          <p:cNvPr id="17464" name="Text Box 56"/>
          <p:cNvSpPr txBox="1">
            <a:spLocks noChangeArrowheads="1"/>
          </p:cNvSpPr>
          <p:nvPr/>
        </p:nvSpPr>
        <p:spPr bwMode="auto">
          <a:xfrm>
            <a:off x="6458723" y="832987"/>
            <a:ext cx="2532877" cy="316856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ts val="300"/>
              </a:spcBef>
              <a:buFontTx/>
              <a:buNone/>
            </a:pPr>
            <a:r>
              <a:rPr lang="en-US" sz="2000" dirty="0" smtClean="0"/>
              <a:t>Alternative Futures:</a:t>
            </a:r>
          </a:p>
          <a:p>
            <a:pPr marL="228600" indent="-228600" eaLnBrk="1" hangingPunct="1">
              <a:lnSpc>
                <a:spcPct val="85000"/>
              </a:lnSpc>
              <a:spcBef>
                <a:spcPts val="0"/>
              </a:spcBef>
              <a:buFont typeface="+mj-lt"/>
              <a:buAutoNum type="arabicPeriod"/>
            </a:pPr>
            <a:r>
              <a:rPr lang="en-US" sz="1600" dirty="0" smtClean="0"/>
              <a:t>Current Path – Little thriving. Survival ends much too soon.</a:t>
            </a:r>
          </a:p>
          <a:p>
            <a:pPr marL="228600" indent="-228600" eaLnBrk="1" hangingPunct="1">
              <a:lnSpc>
                <a:spcPct val="85000"/>
              </a:lnSpc>
              <a:spcBef>
                <a:spcPts val="0"/>
              </a:spcBef>
              <a:buFont typeface="+mj-lt"/>
              <a:buAutoNum type="arabicPeriod"/>
            </a:pPr>
            <a:r>
              <a:rPr lang="en-US" sz="1600" dirty="0" smtClean="0"/>
              <a:t>Survive. Little thriving.  Survival extended but still ends too soon.</a:t>
            </a:r>
          </a:p>
          <a:p>
            <a:pPr marL="228600" indent="-228600" eaLnBrk="1" hangingPunct="1">
              <a:lnSpc>
                <a:spcPct val="85000"/>
              </a:lnSpc>
              <a:spcBef>
                <a:spcPts val="0"/>
              </a:spcBef>
              <a:buFont typeface="+mj-lt"/>
              <a:buAutoNum type="arabicPeriod"/>
            </a:pPr>
            <a:r>
              <a:rPr lang="en-US" sz="1600" dirty="0" smtClean="0"/>
              <a:t>Partial Thrive! More thriving. </a:t>
            </a:r>
            <a:r>
              <a:rPr lang="en-US" sz="1600" dirty="0"/>
              <a:t>Survival </a:t>
            </a:r>
            <a:r>
              <a:rPr lang="en-US" sz="1600" dirty="0" smtClean="0"/>
              <a:t>extended more </a:t>
            </a:r>
            <a:r>
              <a:rPr lang="en-US" sz="1600" dirty="0"/>
              <a:t>but still ends too soon</a:t>
            </a:r>
            <a:r>
              <a:rPr lang="en-US" sz="1600" dirty="0" smtClean="0"/>
              <a:t>.</a:t>
            </a:r>
          </a:p>
          <a:p>
            <a:pPr marL="228600" indent="-228600" eaLnBrk="1" hangingPunct="1">
              <a:lnSpc>
                <a:spcPct val="85000"/>
              </a:lnSpc>
              <a:spcBef>
                <a:spcPts val="0"/>
              </a:spcBef>
              <a:buFont typeface="+mj-lt"/>
              <a:buAutoNum type="arabicPeriod"/>
            </a:pPr>
            <a:r>
              <a:rPr lang="en-US" sz="1800" u="sng" dirty="0" smtClean="0"/>
              <a:t>Full Thrive! High thriving. Survival extended to maximum.</a:t>
            </a:r>
          </a:p>
        </p:txBody>
      </p:sp>
      <p:sp>
        <p:nvSpPr>
          <p:cNvPr id="17465" name="Rectangle 57"/>
          <p:cNvSpPr>
            <a:spLocks noChangeArrowheads="1"/>
          </p:cNvSpPr>
          <p:nvPr/>
        </p:nvSpPr>
        <p:spPr bwMode="auto">
          <a:xfrm>
            <a:off x="1143000" y="2170668"/>
            <a:ext cx="2026488" cy="42862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a:t>Survival </a:t>
            </a:r>
          </a:p>
        </p:txBody>
      </p:sp>
      <p:sp>
        <p:nvSpPr>
          <p:cNvPr id="17466" name="Rectangle 58"/>
          <p:cNvSpPr>
            <a:spLocks noChangeArrowheads="1"/>
          </p:cNvSpPr>
          <p:nvPr/>
        </p:nvSpPr>
        <p:spPr bwMode="auto">
          <a:xfrm>
            <a:off x="1143000" y="1143000"/>
            <a:ext cx="2026488" cy="42862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smtClean="0"/>
              <a:t>Survival</a:t>
            </a:r>
            <a:endParaRPr lang="en-US" sz="1400" dirty="0"/>
          </a:p>
        </p:txBody>
      </p:sp>
      <p:sp>
        <p:nvSpPr>
          <p:cNvPr id="17467" name="Rectangle 59"/>
          <p:cNvSpPr>
            <a:spLocks noChangeArrowheads="1"/>
          </p:cNvSpPr>
          <p:nvPr/>
        </p:nvSpPr>
        <p:spPr bwMode="auto">
          <a:xfrm>
            <a:off x="1143000" y="3266043"/>
            <a:ext cx="2026488" cy="42862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smtClean="0"/>
              <a:t>Survival</a:t>
            </a:r>
            <a:endParaRPr lang="en-US" sz="1400" dirty="0"/>
          </a:p>
        </p:txBody>
      </p:sp>
      <p:sp>
        <p:nvSpPr>
          <p:cNvPr id="17468" name="Rectangle 60"/>
          <p:cNvSpPr>
            <a:spLocks noChangeArrowheads="1"/>
          </p:cNvSpPr>
          <p:nvPr/>
        </p:nvSpPr>
        <p:spPr bwMode="auto">
          <a:xfrm>
            <a:off x="1143000" y="4409043"/>
            <a:ext cx="2026488" cy="42862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smtClean="0"/>
              <a:t>Survival</a:t>
            </a:r>
            <a:endParaRPr lang="en-US" sz="1400" dirty="0"/>
          </a:p>
        </p:txBody>
      </p:sp>
      <p:sp>
        <p:nvSpPr>
          <p:cNvPr id="17469" name="Text Box 61"/>
          <p:cNvSpPr txBox="1">
            <a:spLocks noChangeArrowheads="1"/>
          </p:cNvSpPr>
          <p:nvPr/>
        </p:nvSpPr>
        <p:spPr bwMode="auto">
          <a:xfrm>
            <a:off x="6324600" y="5850692"/>
            <a:ext cx="913007" cy="430887"/>
          </a:xfrm>
          <a:prstGeom prst="rect">
            <a:avLst/>
          </a:prstGeom>
          <a:solidFill>
            <a:srgbClr val="33CC33"/>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a:t>Earth Less</a:t>
            </a:r>
          </a:p>
          <a:p>
            <a:pPr algn="ctr" eaLnBrk="1" hangingPunct="1">
              <a:spcBef>
                <a:spcPct val="0"/>
              </a:spcBef>
              <a:buFontTx/>
              <a:buNone/>
            </a:pPr>
            <a:r>
              <a:rPr lang="en-US" sz="1400"/>
              <a:t>Endangered</a:t>
            </a:r>
          </a:p>
        </p:txBody>
      </p:sp>
      <p:sp>
        <p:nvSpPr>
          <p:cNvPr id="63" name="Rectangle 54"/>
          <p:cNvSpPr>
            <a:spLocks noChangeArrowheads="1"/>
          </p:cNvSpPr>
          <p:nvPr/>
        </p:nvSpPr>
        <p:spPr bwMode="auto">
          <a:xfrm>
            <a:off x="3975469" y="3570069"/>
            <a:ext cx="1433143" cy="356632"/>
          </a:xfrm>
          <a:prstGeom prst="rect">
            <a:avLst/>
          </a:prstGeom>
          <a:solidFill>
            <a:srgbClr val="00CC00"/>
          </a:solidFill>
          <a:ln>
            <a:noFill/>
          </a:ln>
          <a:effectLst/>
          <a:extLst/>
        </p:spPr>
        <p:txBody>
          <a:bodyPr wrap="square" lIns="18288" rIns="18288" anchor="ctr">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smtClean="0"/>
              <a:t>Partial </a:t>
            </a:r>
            <a:r>
              <a:rPr lang="en-US" sz="1400" dirty="0"/>
              <a:t>thriving</a:t>
            </a:r>
          </a:p>
        </p:txBody>
      </p:sp>
      <p:sp>
        <p:nvSpPr>
          <p:cNvPr id="64" name="Rectangle 55"/>
          <p:cNvSpPr>
            <a:spLocks noChangeArrowheads="1"/>
          </p:cNvSpPr>
          <p:nvPr/>
        </p:nvSpPr>
        <p:spPr bwMode="auto">
          <a:xfrm>
            <a:off x="3995738" y="4724400"/>
            <a:ext cx="3916362" cy="332163"/>
          </a:xfrm>
          <a:prstGeom prst="rect">
            <a:avLst/>
          </a:prstGeom>
          <a:solidFill>
            <a:srgbClr val="00CC00"/>
          </a:solidFill>
          <a:ln>
            <a:noFill/>
          </a:ln>
          <a:effectLs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smtClean="0"/>
              <a:t>Full Thriving</a:t>
            </a:r>
            <a:r>
              <a:rPr lang="en-US" sz="1400" dirty="0"/>
              <a:t>.  </a:t>
            </a:r>
            <a:r>
              <a:rPr lang="en-US" sz="1400" dirty="0" smtClean="0"/>
              <a:t> </a:t>
            </a:r>
            <a:endParaRPr lang="en-US" sz="1400" dirty="0"/>
          </a:p>
        </p:txBody>
      </p:sp>
    </p:spTree>
    <p:extLst>
      <p:ext uri="{BB962C8B-B14F-4D97-AF65-F5344CB8AC3E}">
        <p14:creationId xmlns:p14="http://schemas.microsoft.com/office/powerpoint/2010/main" val="788245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52400" y="838200"/>
            <a:ext cx="6019800" cy="960120"/>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7411" name="Rectangle 3"/>
          <p:cNvSpPr>
            <a:spLocks noChangeArrowheads="1"/>
          </p:cNvSpPr>
          <p:nvPr/>
        </p:nvSpPr>
        <p:spPr bwMode="auto">
          <a:xfrm>
            <a:off x="150813" y="1900793"/>
            <a:ext cx="6019800" cy="955675"/>
          </a:xfrm>
          <a:prstGeom prst="rect">
            <a:avLst/>
          </a:prstGeom>
          <a:noFill/>
          <a:ln w="19050" algn="ctr">
            <a:solidFill>
              <a:srgbClr val="FF0000"/>
            </a:solidFill>
            <a:miter lim="800000"/>
            <a:headEnd/>
            <a:tailEn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7412" name="Rectangle 4"/>
          <p:cNvSpPr>
            <a:spLocks noChangeArrowheads="1"/>
          </p:cNvSpPr>
          <p:nvPr/>
        </p:nvSpPr>
        <p:spPr bwMode="auto">
          <a:xfrm>
            <a:off x="152400" y="3008868"/>
            <a:ext cx="6248400" cy="995363"/>
          </a:xfrm>
          <a:prstGeom prst="rect">
            <a:avLst/>
          </a:prstGeom>
          <a:noFill/>
          <a:ln w="19050" algn="ctr">
            <a:solidFill>
              <a:srgbClr val="FF9933"/>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7413" name="Rectangle 5"/>
          <p:cNvSpPr>
            <a:spLocks noChangeArrowheads="1"/>
          </p:cNvSpPr>
          <p:nvPr/>
        </p:nvSpPr>
        <p:spPr bwMode="auto">
          <a:xfrm>
            <a:off x="150813" y="4151868"/>
            <a:ext cx="8839200" cy="995363"/>
          </a:xfrm>
          <a:prstGeom prst="rect">
            <a:avLst/>
          </a:prstGeom>
          <a:noFill/>
          <a:ln w="19050" algn="ctr">
            <a:solidFill>
              <a:srgbClr val="33CC33"/>
            </a:solidFill>
            <a:miter lim="800000"/>
            <a:headEnd/>
            <a:tailEnd/>
          </a:ln>
          <a:effectLst/>
          <a:extLst>
            <a:ext uri="{909E8E84-426E-40DD-AFC4-6F175D3DCCD1}">
              <a14:hiddenFill xmlns:a14="http://schemas.microsoft.com/office/drawing/2010/main">
                <a:solidFill>
                  <a:srgbClr val="66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7414" name="Rectangle 6"/>
          <p:cNvSpPr>
            <a:spLocks noChangeArrowheads="1"/>
          </p:cNvSpPr>
          <p:nvPr/>
        </p:nvSpPr>
        <p:spPr bwMode="auto">
          <a:xfrm>
            <a:off x="169347" y="152400"/>
            <a:ext cx="8820666" cy="615950"/>
          </a:xfrm>
          <a:prstGeom prst="rect">
            <a:avLst/>
          </a:prstGeom>
          <a:solidFill>
            <a:schemeClr val="tx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2600" dirty="0" smtClean="0">
                <a:solidFill>
                  <a:schemeClr val="bg1"/>
                </a:solidFill>
              </a:rPr>
              <a:t>Thrive! - Future for Community’s Thriving and Surviving</a:t>
            </a:r>
            <a:endParaRPr lang="en-US" sz="2600" dirty="0">
              <a:solidFill>
                <a:schemeClr val="bg1"/>
              </a:solidFill>
            </a:endParaRPr>
          </a:p>
        </p:txBody>
      </p:sp>
      <p:pic>
        <p:nvPicPr>
          <p:cNvPr id="17415" name="Picture 7"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197646"/>
            <a:ext cx="760412" cy="54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 Box 8"/>
          <p:cNvSpPr txBox="1">
            <a:spLocks noChangeArrowheads="1"/>
          </p:cNvSpPr>
          <p:nvPr/>
        </p:nvSpPr>
        <p:spPr bwMode="auto">
          <a:xfrm>
            <a:off x="1049973" y="5371981"/>
            <a:ext cx="80178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800" dirty="0" smtClean="0"/>
              <a:t>Today                               Near Future           Long Term Future</a:t>
            </a:r>
            <a:endParaRPr lang="en-US" sz="1800" baseline="-25000" dirty="0"/>
          </a:p>
        </p:txBody>
      </p:sp>
      <p:sp>
        <p:nvSpPr>
          <p:cNvPr id="17417" name="Line 9"/>
          <p:cNvSpPr>
            <a:spLocks noChangeShapeType="1"/>
          </p:cNvSpPr>
          <p:nvPr/>
        </p:nvSpPr>
        <p:spPr bwMode="auto">
          <a:xfrm flipV="1">
            <a:off x="1142999" y="5322332"/>
            <a:ext cx="784701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7420" name="Text Box 12"/>
          <p:cNvSpPr txBox="1">
            <a:spLocks noChangeArrowheads="1"/>
          </p:cNvSpPr>
          <p:nvPr/>
        </p:nvSpPr>
        <p:spPr bwMode="auto">
          <a:xfrm>
            <a:off x="3169489" y="3131105"/>
            <a:ext cx="82625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t>Human </a:t>
            </a:r>
          </a:p>
          <a:p>
            <a:pPr algn="ctr" eaLnBrk="1" hangingPunct="1">
              <a:spcBef>
                <a:spcPct val="0"/>
              </a:spcBef>
              <a:buFontTx/>
              <a:buNone/>
            </a:pPr>
            <a:r>
              <a:rPr lang="en-US" sz="1400" dirty="0" smtClean="0"/>
              <a:t>Thriving</a:t>
            </a:r>
            <a:endParaRPr lang="en-US" sz="1400" dirty="0"/>
          </a:p>
          <a:p>
            <a:pPr algn="ctr" eaLnBrk="1" hangingPunct="1">
              <a:spcBef>
                <a:spcPct val="0"/>
              </a:spcBef>
              <a:buFontTx/>
              <a:buNone/>
            </a:pPr>
            <a:r>
              <a:rPr lang="en-US" sz="1400" dirty="0"/>
              <a:t>Begins</a:t>
            </a:r>
          </a:p>
        </p:txBody>
      </p:sp>
      <p:sp>
        <p:nvSpPr>
          <p:cNvPr id="17425" name="Text Box 17"/>
          <p:cNvSpPr txBox="1">
            <a:spLocks noChangeArrowheads="1"/>
          </p:cNvSpPr>
          <p:nvPr/>
        </p:nvSpPr>
        <p:spPr bwMode="auto">
          <a:xfrm>
            <a:off x="942705" y="5850692"/>
            <a:ext cx="784767" cy="430887"/>
          </a:xfrm>
          <a:prstGeom prst="rect">
            <a:avLst/>
          </a:prstGeom>
          <a:solidFill>
            <a:srgbClr val="0066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solidFill>
                  <a:schemeClr val="bg1"/>
                </a:solidFill>
              </a:rPr>
              <a:t>Earth</a:t>
            </a:r>
          </a:p>
          <a:p>
            <a:pPr algn="ctr" eaLnBrk="1" hangingPunct="1">
              <a:spcBef>
                <a:spcPct val="0"/>
              </a:spcBef>
              <a:buFontTx/>
              <a:buNone/>
            </a:pPr>
            <a:r>
              <a:rPr lang="en-US" sz="1400" dirty="0">
                <a:solidFill>
                  <a:schemeClr val="bg1"/>
                </a:solidFill>
              </a:rPr>
              <a:t>Continues</a:t>
            </a:r>
          </a:p>
        </p:txBody>
      </p:sp>
      <p:sp>
        <p:nvSpPr>
          <p:cNvPr id="17426" name="Text Box 18"/>
          <p:cNvSpPr txBox="1">
            <a:spLocks noChangeArrowheads="1"/>
          </p:cNvSpPr>
          <p:nvPr/>
        </p:nvSpPr>
        <p:spPr bwMode="auto">
          <a:xfrm>
            <a:off x="2153347" y="5850692"/>
            <a:ext cx="913007" cy="430887"/>
          </a:xfrm>
          <a:prstGeom prst="rect">
            <a:avLst/>
          </a:prstGeom>
          <a:solidFill>
            <a:srgbClr val="FFFF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a:t>Earth</a:t>
            </a:r>
          </a:p>
          <a:p>
            <a:pPr algn="ctr" eaLnBrk="1" hangingPunct="1">
              <a:spcBef>
                <a:spcPct val="0"/>
              </a:spcBef>
              <a:buFontTx/>
              <a:buNone/>
            </a:pPr>
            <a:r>
              <a:rPr lang="en-US" sz="1400"/>
              <a:t>Endangered</a:t>
            </a:r>
          </a:p>
        </p:txBody>
      </p:sp>
      <p:sp>
        <p:nvSpPr>
          <p:cNvPr id="17427" name="Text Box 19"/>
          <p:cNvSpPr txBox="1">
            <a:spLocks noChangeArrowheads="1"/>
          </p:cNvSpPr>
          <p:nvPr/>
        </p:nvSpPr>
        <p:spPr bwMode="auto">
          <a:xfrm>
            <a:off x="7847013" y="5850692"/>
            <a:ext cx="1066800" cy="430887"/>
          </a:xfrm>
          <a:prstGeom prst="rect">
            <a:avLst/>
          </a:prstGeom>
          <a:solidFill>
            <a:schemeClr val="tx1"/>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solidFill>
                  <a:schemeClr val="bg1"/>
                </a:solidFill>
              </a:rPr>
              <a:t>Earth </a:t>
            </a:r>
            <a:endParaRPr lang="en-US" sz="1400" dirty="0" smtClean="0">
              <a:solidFill>
                <a:schemeClr val="bg1"/>
              </a:solidFill>
            </a:endParaRPr>
          </a:p>
          <a:p>
            <a:pPr algn="ctr" eaLnBrk="1" hangingPunct="1">
              <a:spcBef>
                <a:spcPct val="0"/>
              </a:spcBef>
              <a:buFontTx/>
              <a:buNone/>
            </a:pPr>
            <a:r>
              <a:rPr lang="en-US" sz="1400" dirty="0" smtClean="0">
                <a:solidFill>
                  <a:schemeClr val="bg1"/>
                </a:solidFill>
              </a:rPr>
              <a:t>Ends</a:t>
            </a:r>
            <a:endParaRPr lang="en-US" sz="1050" dirty="0">
              <a:solidFill>
                <a:schemeClr val="bg1"/>
              </a:solidFill>
            </a:endParaRPr>
          </a:p>
        </p:txBody>
      </p:sp>
      <p:sp>
        <p:nvSpPr>
          <p:cNvPr id="17428" name="Text Box 20"/>
          <p:cNvSpPr txBox="1">
            <a:spLocks noChangeArrowheads="1"/>
          </p:cNvSpPr>
          <p:nvPr/>
        </p:nvSpPr>
        <p:spPr bwMode="auto">
          <a:xfrm>
            <a:off x="148475" y="5850692"/>
            <a:ext cx="555538" cy="430887"/>
          </a:xfrm>
          <a:prstGeom prst="rect">
            <a:avLst/>
          </a:prstGeom>
          <a:solidFill>
            <a:srgbClr val="0066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solidFill>
                  <a:schemeClr val="bg1"/>
                </a:solidFill>
              </a:rPr>
              <a:t>Earth</a:t>
            </a:r>
          </a:p>
          <a:p>
            <a:pPr algn="ctr" eaLnBrk="1" hangingPunct="1">
              <a:spcBef>
                <a:spcPct val="0"/>
              </a:spcBef>
              <a:buFontTx/>
              <a:buNone/>
            </a:pPr>
            <a:r>
              <a:rPr lang="en-US" sz="1400" dirty="0">
                <a:solidFill>
                  <a:schemeClr val="bg1"/>
                </a:solidFill>
              </a:rPr>
              <a:t>Begins</a:t>
            </a:r>
          </a:p>
        </p:txBody>
      </p:sp>
      <p:sp>
        <p:nvSpPr>
          <p:cNvPr id="17429" name="Line 21"/>
          <p:cNvSpPr>
            <a:spLocks noChangeShapeType="1"/>
          </p:cNvSpPr>
          <p:nvPr/>
        </p:nvSpPr>
        <p:spPr bwMode="auto">
          <a:xfrm flipV="1">
            <a:off x="1153296" y="933150"/>
            <a:ext cx="2743201" cy="8413"/>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3200"/>
          </a:p>
        </p:txBody>
      </p:sp>
      <p:sp>
        <p:nvSpPr>
          <p:cNvPr id="17431" name="Text Box 23"/>
          <p:cNvSpPr txBox="1">
            <a:spLocks noChangeArrowheads="1"/>
          </p:cNvSpPr>
          <p:nvPr/>
        </p:nvSpPr>
        <p:spPr bwMode="auto">
          <a:xfrm>
            <a:off x="3167111" y="1066800"/>
            <a:ext cx="85846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solidFill>
                  <a:srgbClr val="CC0000"/>
                </a:solidFill>
              </a:rPr>
              <a:t>Human</a:t>
            </a:r>
          </a:p>
          <a:p>
            <a:pPr algn="ctr" eaLnBrk="1" hangingPunct="1">
              <a:spcBef>
                <a:spcPct val="0"/>
              </a:spcBef>
              <a:buFontTx/>
              <a:buNone/>
            </a:pPr>
            <a:r>
              <a:rPr lang="en-US" sz="1400" dirty="0">
                <a:solidFill>
                  <a:srgbClr val="CC0000"/>
                </a:solidFill>
              </a:rPr>
              <a:t>Survival Ends</a:t>
            </a:r>
            <a:r>
              <a:rPr lang="en-US" sz="1400" dirty="0" smtClean="0">
                <a:solidFill>
                  <a:srgbClr val="CC0000"/>
                </a:solidFill>
              </a:rPr>
              <a:t>?</a:t>
            </a:r>
            <a:endParaRPr lang="en-US" sz="1400" dirty="0">
              <a:solidFill>
                <a:srgbClr val="CC0000"/>
              </a:solidFill>
            </a:endParaRPr>
          </a:p>
        </p:txBody>
      </p:sp>
      <p:sp>
        <p:nvSpPr>
          <p:cNvPr id="17433" name="Text Box 25"/>
          <p:cNvSpPr txBox="1">
            <a:spLocks noChangeArrowheads="1"/>
          </p:cNvSpPr>
          <p:nvPr/>
        </p:nvSpPr>
        <p:spPr bwMode="auto">
          <a:xfrm>
            <a:off x="3169489" y="4250293"/>
            <a:ext cx="82625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a:t>Human </a:t>
            </a:r>
          </a:p>
          <a:p>
            <a:pPr algn="ctr" eaLnBrk="1" hangingPunct="1">
              <a:spcBef>
                <a:spcPct val="0"/>
              </a:spcBef>
              <a:buFontTx/>
              <a:buNone/>
            </a:pPr>
            <a:r>
              <a:rPr lang="en-US" sz="1400"/>
              <a:t>Thriving</a:t>
            </a:r>
          </a:p>
          <a:p>
            <a:pPr algn="ctr" eaLnBrk="1" hangingPunct="1">
              <a:spcBef>
                <a:spcPct val="0"/>
              </a:spcBef>
              <a:buFontTx/>
              <a:buNone/>
            </a:pPr>
            <a:r>
              <a:rPr lang="en-US" sz="1400"/>
              <a:t>Begins</a:t>
            </a:r>
          </a:p>
        </p:txBody>
      </p:sp>
      <p:sp>
        <p:nvSpPr>
          <p:cNvPr id="17435" name="Text Box 27"/>
          <p:cNvSpPr txBox="1">
            <a:spLocks noChangeArrowheads="1"/>
          </p:cNvSpPr>
          <p:nvPr/>
        </p:nvSpPr>
        <p:spPr bwMode="auto">
          <a:xfrm>
            <a:off x="7924800" y="4228068"/>
            <a:ext cx="90011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400" dirty="0">
                <a:solidFill>
                  <a:srgbClr val="CC0000"/>
                </a:solidFill>
              </a:rPr>
              <a:t>Human</a:t>
            </a:r>
          </a:p>
          <a:p>
            <a:pPr algn="r" eaLnBrk="1" hangingPunct="1">
              <a:spcBef>
                <a:spcPct val="0"/>
              </a:spcBef>
              <a:buFontTx/>
              <a:buNone/>
            </a:pPr>
            <a:r>
              <a:rPr lang="en-US" sz="1400" dirty="0">
                <a:solidFill>
                  <a:srgbClr val="CC0000"/>
                </a:solidFill>
              </a:rPr>
              <a:t>Survival/</a:t>
            </a:r>
          </a:p>
          <a:p>
            <a:pPr algn="r" eaLnBrk="1" hangingPunct="1">
              <a:spcBef>
                <a:spcPct val="0"/>
              </a:spcBef>
              <a:buFontTx/>
              <a:buNone/>
            </a:pPr>
            <a:r>
              <a:rPr lang="en-US" sz="1400" dirty="0">
                <a:solidFill>
                  <a:srgbClr val="CC0000"/>
                </a:solidFill>
              </a:rPr>
              <a:t>Thriving Ends?</a:t>
            </a:r>
          </a:p>
        </p:txBody>
      </p:sp>
      <p:sp>
        <p:nvSpPr>
          <p:cNvPr id="17437" name="Text Box 29"/>
          <p:cNvSpPr txBox="1">
            <a:spLocks noChangeArrowheads="1"/>
          </p:cNvSpPr>
          <p:nvPr/>
        </p:nvSpPr>
        <p:spPr bwMode="auto">
          <a:xfrm>
            <a:off x="5227595" y="2094468"/>
            <a:ext cx="79220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400" dirty="0">
                <a:solidFill>
                  <a:srgbClr val="CC0000"/>
                </a:solidFill>
              </a:rPr>
              <a:t>Human</a:t>
            </a:r>
          </a:p>
          <a:p>
            <a:pPr algn="r" eaLnBrk="1" hangingPunct="1">
              <a:spcBef>
                <a:spcPct val="0"/>
              </a:spcBef>
              <a:buFontTx/>
              <a:buNone/>
            </a:pPr>
            <a:r>
              <a:rPr lang="en-US" sz="1400" dirty="0">
                <a:solidFill>
                  <a:srgbClr val="CC0000"/>
                </a:solidFill>
              </a:rPr>
              <a:t>Survival</a:t>
            </a:r>
          </a:p>
          <a:p>
            <a:pPr algn="r" eaLnBrk="1" hangingPunct="1">
              <a:spcBef>
                <a:spcPct val="0"/>
              </a:spcBef>
              <a:buFontTx/>
              <a:buNone/>
            </a:pPr>
            <a:r>
              <a:rPr lang="en-US" sz="1400" dirty="0" smtClean="0">
                <a:solidFill>
                  <a:srgbClr val="CC0000"/>
                </a:solidFill>
              </a:rPr>
              <a:t>Ends?</a:t>
            </a:r>
            <a:endParaRPr lang="en-US" sz="1400" dirty="0">
              <a:solidFill>
                <a:srgbClr val="CC0000"/>
              </a:solidFill>
            </a:endParaRPr>
          </a:p>
        </p:txBody>
      </p:sp>
      <p:sp>
        <p:nvSpPr>
          <p:cNvPr id="17438" name="Text Box 30"/>
          <p:cNvSpPr txBox="1">
            <a:spLocks noChangeArrowheads="1"/>
          </p:cNvSpPr>
          <p:nvPr/>
        </p:nvSpPr>
        <p:spPr bwMode="auto">
          <a:xfrm>
            <a:off x="5486400" y="3085068"/>
            <a:ext cx="838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400" dirty="0">
                <a:solidFill>
                  <a:srgbClr val="CC0000"/>
                </a:solidFill>
              </a:rPr>
              <a:t>Human</a:t>
            </a:r>
          </a:p>
          <a:p>
            <a:pPr algn="r" eaLnBrk="1" hangingPunct="1">
              <a:spcBef>
                <a:spcPct val="0"/>
              </a:spcBef>
              <a:buFontTx/>
              <a:buNone/>
            </a:pPr>
            <a:r>
              <a:rPr lang="en-US" sz="1400" dirty="0">
                <a:solidFill>
                  <a:srgbClr val="CC0000"/>
                </a:solidFill>
              </a:rPr>
              <a:t>Survival/</a:t>
            </a:r>
          </a:p>
          <a:p>
            <a:pPr algn="r" eaLnBrk="1" hangingPunct="1">
              <a:spcBef>
                <a:spcPct val="0"/>
              </a:spcBef>
              <a:buFontTx/>
              <a:buNone/>
            </a:pPr>
            <a:r>
              <a:rPr lang="en-US" sz="1400" dirty="0">
                <a:solidFill>
                  <a:srgbClr val="CC0000"/>
                </a:solidFill>
              </a:rPr>
              <a:t>Thriving </a:t>
            </a:r>
            <a:r>
              <a:rPr lang="en-US" sz="1400" dirty="0" smtClean="0">
                <a:solidFill>
                  <a:srgbClr val="CC0000"/>
                </a:solidFill>
              </a:rPr>
              <a:t>Ends?</a:t>
            </a:r>
            <a:endParaRPr lang="en-US" sz="1400" dirty="0">
              <a:solidFill>
                <a:srgbClr val="CC0000"/>
              </a:solidFill>
            </a:endParaRPr>
          </a:p>
        </p:txBody>
      </p:sp>
      <p:sp>
        <p:nvSpPr>
          <p:cNvPr id="17444" name="Text Box 36"/>
          <p:cNvSpPr txBox="1">
            <a:spLocks noChangeArrowheads="1"/>
          </p:cNvSpPr>
          <p:nvPr/>
        </p:nvSpPr>
        <p:spPr bwMode="auto">
          <a:xfrm>
            <a:off x="153065" y="6444734"/>
            <a:ext cx="837569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dirty="0" smtClean="0"/>
              <a:t>Human Survival/Thriving </a:t>
            </a:r>
            <a:r>
              <a:rPr lang="en-US" sz="1200" dirty="0"/>
              <a:t>Ends - </a:t>
            </a:r>
            <a:r>
              <a:rPr lang="en-US" sz="1200" dirty="0" smtClean="0"/>
              <a:t>May </a:t>
            </a:r>
            <a:r>
              <a:rPr lang="en-US" sz="1200" dirty="0"/>
              <a:t>end by human action or non-human action (e.g. loss of sun, disease, volcanoes, storms, asteroid</a:t>
            </a:r>
            <a:r>
              <a:rPr lang="en-US" sz="1200" dirty="0" smtClean="0"/>
              <a:t>).</a:t>
            </a:r>
            <a:endParaRPr lang="en-US" sz="1200" dirty="0"/>
          </a:p>
        </p:txBody>
      </p:sp>
      <p:sp>
        <p:nvSpPr>
          <p:cNvPr id="17448" name="Line 40"/>
          <p:cNvSpPr>
            <a:spLocks noChangeShapeType="1"/>
          </p:cNvSpPr>
          <p:nvPr/>
        </p:nvSpPr>
        <p:spPr bwMode="auto">
          <a:xfrm>
            <a:off x="1142999" y="1989653"/>
            <a:ext cx="4265613" cy="4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3200"/>
          </a:p>
        </p:txBody>
      </p:sp>
      <p:sp>
        <p:nvSpPr>
          <p:cNvPr id="17449" name="Line 41"/>
          <p:cNvSpPr>
            <a:spLocks noChangeShapeType="1"/>
          </p:cNvSpPr>
          <p:nvPr/>
        </p:nvSpPr>
        <p:spPr bwMode="auto">
          <a:xfrm>
            <a:off x="1142999" y="3085067"/>
            <a:ext cx="4495801" cy="5239"/>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3200"/>
          </a:p>
        </p:txBody>
      </p:sp>
      <p:sp>
        <p:nvSpPr>
          <p:cNvPr id="17450" name="Line 42"/>
          <p:cNvSpPr>
            <a:spLocks noChangeShapeType="1"/>
          </p:cNvSpPr>
          <p:nvPr/>
        </p:nvSpPr>
        <p:spPr bwMode="auto">
          <a:xfrm>
            <a:off x="1142999" y="4228068"/>
            <a:ext cx="7694614" cy="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3200"/>
          </a:p>
        </p:txBody>
      </p:sp>
      <p:sp>
        <p:nvSpPr>
          <p:cNvPr id="17454" name="Text Box 46"/>
          <p:cNvSpPr txBox="1">
            <a:spLocks noChangeArrowheads="1"/>
          </p:cNvSpPr>
          <p:nvPr/>
        </p:nvSpPr>
        <p:spPr bwMode="auto">
          <a:xfrm>
            <a:off x="227013" y="4349988"/>
            <a:ext cx="823239" cy="640080"/>
          </a:xfrm>
          <a:prstGeom prst="rect">
            <a:avLst/>
          </a:prstGeom>
          <a:solidFill>
            <a:srgbClr val="33CC33"/>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rIns="27432">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000" dirty="0" smtClean="0">
                <a:solidFill>
                  <a:srgbClr val="000000"/>
                </a:solidFill>
              </a:rPr>
              <a:t>Full </a:t>
            </a:r>
          </a:p>
          <a:p>
            <a:pPr algn="ctr" eaLnBrk="1" hangingPunct="1">
              <a:lnSpc>
                <a:spcPct val="85000"/>
              </a:lnSpc>
              <a:spcBef>
                <a:spcPct val="0"/>
              </a:spcBef>
              <a:buFontTx/>
              <a:buNone/>
            </a:pPr>
            <a:r>
              <a:rPr lang="en-US" sz="2000" dirty="0" smtClean="0">
                <a:solidFill>
                  <a:srgbClr val="000000"/>
                </a:solidFill>
              </a:rPr>
              <a:t>Thrive!</a:t>
            </a:r>
            <a:endParaRPr lang="en-US" sz="2000" dirty="0">
              <a:solidFill>
                <a:srgbClr val="000000"/>
              </a:solidFill>
            </a:endParaRPr>
          </a:p>
        </p:txBody>
      </p:sp>
      <p:sp>
        <p:nvSpPr>
          <p:cNvPr id="17455" name="Text Box 47"/>
          <p:cNvSpPr txBox="1">
            <a:spLocks noChangeArrowheads="1"/>
          </p:cNvSpPr>
          <p:nvPr/>
        </p:nvSpPr>
        <p:spPr bwMode="auto">
          <a:xfrm>
            <a:off x="227013" y="1085665"/>
            <a:ext cx="822960" cy="510909"/>
          </a:xfrm>
          <a:prstGeom prst="rect">
            <a:avLst/>
          </a:prstGeom>
          <a:solidFill>
            <a:schemeClr val="tx1"/>
          </a:solidFill>
          <a:ln>
            <a:noFill/>
          </a:ln>
          <a:effectLst/>
          <a:extLst/>
        </p:spPr>
        <p:txBody>
          <a:bodyPr wrap="square" lIns="27432" rIns="27432" anchor="ctr" anchorCtr="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600" dirty="0">
                <a:solidFill>
                  <a:schemeClr val="bg1"/>
                </a:solidFill>
              </a:rPr>
              <a:t>Current</a:t>
            </a:r>
          </a:p>
          <a:p>
            <a:pPr algn="ctr" eaLnBrk="1" hangingPunct="1">
              <a:lnSpc>
                <a:spcPct val="85000"/>
              </a:lnSpc>
              <a:spcBef>
                <a:spcPct val="0"/>
              </a:spcBef>
              <a:buFontTx/>
              <a:buNone/>
            </a:pPr>
            <a:r>
              <a:rPr lang="en-US" sz="1600" dirty="0" smtClean="0">
                <a:solidFill>
                  <a:schemeClr val="bg1"/>
                </a:solidFill>
              </a:rPr>
              <a:t>Path</a:t>
            </a:r>
            <a:endParaRPr lang="en-US" sz="1600" dirty="0">
              <a:solidFill>
                <a:schemeClr val="bg1"/>
              </a:solidFill>
            </a:endParaRPr>
          </a:p>
        </p:txBody>
      </p:sp>
      <p:sp>
        <p:nvSpPr>
          <p:cNvPr id="17456" name="Text Box 48"/>
          <p:cNvSpPr txBox="1">
            <a:spLocks noChangeArrowheads="1"/>
          </p:cNvSpPr>
          <p:nvPr/>
        </p:nvSpPr>
        <p:spPr bwMode="auto">
          <a:xfrm>
            <a:off x="3505200" y="5850692"/>
            <a:ext cx="913007" cy="430887"/>
          </a:xfrm>
          <a:prstGeom prst="rect">
            <a:avLst/>
          </a:prstGeom>
          <a:solidFill>
            <a:srgbClr val="FF99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a:t>Earth More</a:t>
            </a:r>
          </a:p>
          <a:p>
            <a:pPr algn="ctr" eaLnBrk="1" hangingPunct="1">
              <a:spcBef>
                <a:spcPct val="0"/>
              </a:spcBef>
              <a:buFontTx/>
              <a:buNone/>
            </a:pPr>
            <a:r>
              <a:rPr lang="en-US" sz="1400"/>
              <a:t>Endangered</a:t>
            </a:r>
          </a:p>
        </p:txBody>
      </p:sp>
      <p:sp>
        <p:nvSpPr>
          <p:cNvPr id="17457" name="Text Box 49"/>
          <p:cNvSpPr txBox="1">
            <a:spLocks noChangeArrowheads="1"/>
          </p:cNvSpPr>
          <p:nvPr/>
        </p:nvSpPr>
        <p:spPr bwMode="auto">
          <a:xfrm>
            <a:off x="4876800" y="5850692"/>
            <a:ext cx="913007" cy="430887"/>
          </a:xfrm>
          <a:prstGeom prst="rect">
            <a:avLst/>
          </a:prstGeom>
          <a:solidFill>
            <a:srgbClr val="FF00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solidFill>
                  <a:schemeClr val="bg1"/>
                </a:solidFill>
              </a:rPr>
              <a:t>Earth Much</a:t>
            </a:r>
          </a:p>
          <a:p>
            <a:pPr algn="ctr" eaLnBrk="1" hangingPunct="1">
              <a:spcBef>
                <a:spcPct val="0"/>
              </a:spcBef>
              <a:buFontTx/>
              <a:buNone/>
            </a:pPr>
            <a:r>
              <a:rPr lang="en-US" sz="1400" dirty="0">
                <a:solidFill>
                  <a:schemeClr val="bg1"/>
                </a:solidFill>
              </a:rPr>
              <a:t>Endangered</a:t>
            </a:r>
          </a:p>
        </p:txBody>
      </p:sp>
      <p:sp>
        <p:nvSpPr>
          <p:cNvPr id="17459" name="Text Box 51"/>
          <p:cNvSpPr txBox="1">
            <a:spLocks noChangeArrowheads="1"/>
          </p:cNvSpPr>
          <p:nvPr/>
        </p:nvSpPr>
        <p:spPr bwMode="auto">
          <a:xfrm>
            <a:off x="227013" y="3200400"/>
            <a:ext cx="822960" cy="548640"/>
          </a:xfrm>
          <a:prstGeom prst="rect">
            <a:avLst/>
          </a:prstGeom>
          <a:solidFill>
            <a:srgbClr val="FF9933"/>
          </a:solidFill>
          <a:ln>
            <a:noFill/>
          </a:ln>
          <a:effectLst/>
          <a:extLst/>
        </p:spPr>
        <p:txBody>
          <a:bodyPr wrap="none" lIns="27432" rIns="27432" anchor="ctr" anchorCtr="0">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600" dirty="0" smtClean="0">
                <a:solidFill>
                  <a:srgbClr val="000000"/>
                </a:solidFill>
              </a:rPr>
              <a:t>Partial</a:t>
            </a:r>
          </a:p>
          <a:p>
            <a:pPr algn="ctr" eaLnBrk="1" hangingPunct="1">
              <a:lnSpc>
                <a:spcPct val="85000"/>
              </a:lnSpc>
              <a:spcBef>
                <a:spcPct val="0"/>
              </a:spcBef>
              <a:buFontTx/>
              <a:buNone/>
            </a:pPr>
            <a:r>
              <a:rPr lang="en-US" sz="1600" dirty="0" smtClean="0">
                <a:solidFill>
                  <a:srgbClr val="000000"/>
                </a:solidFill>
              </a:rPr>
              <a:t>Thrive!</a:t>
            </a:r>
            <a:endParaRPr lang="en-US" sz="1600" dirty="0">
              <a:solidFill>
                <a:srgbClr val="000000"/>
              </a:solidFill>
            </a:endParaRPr>
          </a:p>
        </p:txBody>
      </p:sp>
      <p:sp>
        <p:nvSpPr>
          <p:cNvPr id="17460" name="Text Box 52"/>
          <p:cNvSpPr txBox="1">
            <a:spLocks noChangeArrowheads="1"/>
          </p:cNvSpPr>
          <p:nvPr/>
        </p:nvSpPr>
        <p:spPr bwMode="auto">
          <a:xfrm>
            <a:off x="228600" y="2094468"/>
            <a:ext cx="822960" cy="548640"/>
          </a:xfrm>
          <a:prstGeom prst="rect">
            <a:avLst/>
          </a:prstGeom>
          <a:solidFill>
            <a:srgbClr val="FF0000"/>
          </a:solidFill>
          <a:ln>
            <a:noFill/>
          </a:ln>
          <a:effectLst/>
          <a:extLst/>
        </p:spPr>
        <p:txBody>
          <a:bodyPr wrap="none" lIns="27432" rIns="27432" anchor="ctr" anchorCtr="0">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600" dirty="0" smtClean="0">
                <a:solidFill>
                  <a:schemeClr val="bg1"/>
                </a:solidFill>
              </a:rPr>
              <a:t>Survive</a:t>
            </a:r>
            <a:endParaRPr lang="en-US" sz="1600" dirty="0">
              <a:solidFill>
                <a:schemeClr val="bg1"/>
              </a:solidFill>
            </a:endParaRPr>
          </a:p>
        </p:txBody>
      </p:sp>
      <p:sp>
        <p:nvSpPr>
          <p:cNvPr id="17461" name="Rectangle 53"/>
          <p:cNvSpPr>
            <a:spLocks noChangeArrowheads="1"/>
          </p:cNvSpPr>
          <p:nvPr/>
        </p:nvSpPr>
        <p:spPr bwMode="auto">
          <a:xfrm>
            <a:off x="3995738" y="2168407"/>
            <a:ext cx="1212850" cy="43088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 rIns="18288" anchor="ctr">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t>Extend </a:t>
            </a:r>
            <a:r>
              <a:rPr lang="en-US" sz="1400" dirty="0" smtClean="0"/>
              <a:t>survival</a:t>
            </a:r>
            <a:endParaRPr lang="en-US" sz="1400" dirty="0"/>
          </a:p>
        </p:txBody>
      </p:sp>
      <p:sp>
        <p:nvSpPr>
          <p:cNvPr id="17462" name="Rectangle 54"/>
          <p:cNvSpPr>
            <a:spLocks noChangeArrowheads="1"/>
          </p:cNvSpPr>
          <p:nvPr/>
        </p:nvSpPr>
        <p:spPr bwMode="auto">
          <a:xfrm>
            <a:off x="3975469" y="3184862"/>
            <a:ext cx="1433143" cy="353287"/>
          </a:xfrm>
          <a:prstGeom prst="rect">
            <a:avLst/>
          </a:prstGeom>
          <a:solidFill>
            <a:srgbClr val="FF9933"/>
          </a:solidFill>
          <a:ln>
            <a:noFill/>
          </a:ln>
          <a:effectLst/>
          <a:extLst/>
        </p:spPr>
        <p:txBody>
          <a:bodyPr wrap="square" lIns="18288" rIns="18288" anchor="ctr">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t>Extend </a:t>
            </a:r>
            <a:r>
              <a:rPr lang="en-US" sz="1400" dirty="0" smtClean="0"/>
              <a:t>survival</a:t>
            </a:r>
            <a:endParaRPr lang="en-US" sz="1400" dirty="0"/>
          </a:p>
        </p:txBody>
      </p:sp>
      <p:sp>
        <p:nvSpPr>
          <p:cNvPr id="17463" name="Rectangle 55"/>
          <p:cNvSpPr>
            <a:spLocks noChangeArrowheads="1"/>
          </p:cNvSpPr>
          <p:nvPr/>
        </p:nvSpPr>
        <p:spPr bwMode="auto">
          <a:xfrm>
            <a:off x="3995738" y="4350086"/>
            <a:ext cx="3916362" cy="329287"/>
          </a:xfrm>
          <a:prstGeom prst="rect">
            <a:avLst/>
          </a:prstGeom>
          <a:solidFill>
            <a:srgbClr val="00CC00"/>
          </a:solidFill>
          <a:ln>
            <a:solidFill>
              <a:srgbClr val="FFC000"/>
            </a:solidFill>
          </a:ln>
          <a:effectLs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a:t>Extend </a:t>
            </a:r>
            <a:r>
              <a:rPr lang="en-US" sz="1400" dirty="0" smtClean="0"/>
              <a:t>survival to maximum.  </a:t>
            </a:r>
          </a:p>
        </p:txBody>
      </p:sp>
      <p:sp>
        <p:nvSpPr>
          <p:cNvPr id="17464" name="Text Box 56"/>
          <p:cNvSpPr txBox="1">
            <a:spLocks noChangeArrowheads="1"/>
          </p:cNvSpPr>
          <p:nvPr/>
        </p:nvSpPr>
        <p:spPr bwMode="auto">
          <a:xfrm>
            <a:off x="6458723" y="832987"/>
            <a:ext cx="2532877" cy="316856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ts val="300"/>
              </a:spcBef>
              <a:buFontTx/>
              <a:buNone/>
            </a:pPr>
            <a:r>
              <a:rPr lang="en-US" sz="2000" dirty="0" smtClean="0"/>
              <a:t>Alternative Futures:</a:t>
            </a:r>
          </a:p>
          <a:p>
            <a:pPr marL="228600" indent="-228600" eaLnBrk="1" hangingPunct="1">
              <a:lnSpc>
                <a:spcPct val="85000"/>
              </a:lnSpc>
              <a:spcBef>
                <a:spcPts val="0"/>
              </a:spcBef>
              <a:buFont typeface="+mj-lt"/>
              <a:buAutoNum type="arabicPeriod"/>
            </a:pPr>
            <a:r>
              <a:rPr lang="en-US" sz="1600" dirty="0" smtClean="0"/>
              <a:t>Current Path – Little thriving. Survival ends much too soon.</a:t>
            </a:r>
          </a:p>
          <a:p>
            <a:pPr marL="228600" indent="-228600" eaLnBrk="1" hangingPunct="1">
              <a:lnSpc>
                <a:spcPct val="85000"/>
              </a:lnSpc>
              <a:spcBef>
                <a:spcPts val="0"/>
              </a:spcBef>
              <a:buFont typeface="+mj-lt"/>
              <a:buAutoNum type="arabicPeriod"/>
            </a:pPr>
            <a:r>
              <a:rPr lang="en-US" sz="1600" dirty="0" smtClean="0"/>
              <a:t>Survive. Little thriving.  Survival extended but still ends too soon.</a:t>
            </a:r>
          </a:p>
          <a:p>
            <a:pPr marL="228600" indent="-228600" eaLnBrk="1" hangingPunct="1">
              <a:lnSpc>
                <a:spcPct val="85000"/>
              </a:lnSpc>
              <a:spcBef>
                <a:spcPts val="0"/>
              </a:spcBef>
              <a:buFont typeface="+mj-lt"/>
              <a:buAutoNum type="arabicPeriod"/>
            </a:pPr>
            <a:r>
              <a:rPr lang="en-US" sz="1600" dirty="0" smtClean="0"/>
              <a:t>Partial Thrive! More thriving. </a:t>
            </a:r>
            <a:r>
              <a:rPr lang="en-US" sz="1600" dirty="0"/>
              <a:t>Survival </a:t>
            </a:r>
            <a:r>
              <a:rPr lang="en-US" sz="1600" dirty="0" smtClean="0"/>
              <a:t>extended more </a:t>
            </a:r>
            <a:r>
              <a:rPr lang="en-US" sz="1600" dirty="0"/>
              <a:t>but still ends too soon</a:t>
            </a:r>
            <a:r>
              <a:rPr lang="en-US" sz="1600" dirty="0" smtClean="0"/>
              <a:t>.</a:t>
            </a:r>
          </a:p>
          <a:p>
            <a:pPr marL="228600" indent="-228600" eaLnBrk="1" hangingPunct="1">
              <a:lnSpc>
                <a:spcPct val="85000"/>
              </a:lnSpc>
              <a:spcBef>
                <a:spcPts val="0"/>
              </a:spcBef>
              <a:buFont typeface="+mj-lt"/>
              <a:buAutoNum type="arabicPeriod"/>
            </a:pPr>
            <a:r>
              <a:rPr lang="en-US" sz="1800" u="sng" dirty="0" smtClean="0"/>
              <a:t>Full Thrive! High thriving. Survival extended to maximum.</a:t>
            </a:r>
          </a:p>
        </p:txBody>
      </p:sp>
      <p:sp>
        <p:nvSpPr>
          <p:cNvPr id="17465" name="Rectangle 57"/>
          <p:cNvSpPr>
            <a:spLocks noChangeArrowheads="1"/>
          </p:cNvSpPr>
          <p:nvPr/>
        </p:nvSpPr>
        <p:spPr bwMode="auto">
          <a:xfrm>
            <a:off x="1143000" y="2170668"/>
            <a:ext cx="2026488" cy="42862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a:t>Survival </a:t>
            </a:r>
          </a:p>
        </p:txBody>
      </p:sp>
      <p:sp>
        <p:nvSpPr>
          <p:cNvPr id="17466" name="Rectangle 58"/>
          <p:cNvSpPr>
            <a:spLocks noChangeArrowheads="1"/>
          </p:cNvSpPr>
          <p:nvPr/>
        </p:nvSpPr>
        <p:spPr bwMode="auto">
          <a:xfrm>
            <a:off x="1143000" y="1143000"/>
            <a:ext cx="2026488" cy="42862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smtClean="0"/>
              <a:t>Survival</a:t>
            </a:r>
            <a:endParaRPr lang="en-US" sz="1400" dirty="0"/>
          </a:p>
        </p:txBody>
      </p:sp>
      <p:sp>
        <p:nvSpPr>
          <p:cNvPr id="17467" name="Rectangle 59"/>
          <p:cNvSpPr>
            <a:spLocks noChangeArrowheads="1"/>
          </p:cNvSpPr>
          <p:nvPr/>
        </p:nvSpPr>
        <p:spPr bwMode="auto">
          <a:xfrm>
            <a:off x="1143000" y="3266043"/>
            <a:ext cx="2026488" cy="42862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smtClean="0"/>
              <a:t>Survival</a:t>
            </a:r>
            <a:endParaRPr lang="en-US" sz="1400" dirty="0"/>
          </a:p>
        </p:txBody>
      </p:sp>
      <p:sp>
        <p:nvSpPr>
          <p:cNvPr id="17468" name="Rectangle 60"/>
          <p:cNvSpPr>
            <a:spLocks noChangeArrowheads="1"/>
          </p:cNvSpPr>
          <p:nvPr/>
        </p:nvSpPr>
        <p:spPr bwMode="auto">
          <a:xfrm>
            <a:off x="1143000" y="4409043"/>
            <a:ext cx="2026488" cy="42862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smtClean="0"/>
              <a:t>Survival</a:t>
            </a:r>
            <a:endParaRPr lang="en-US" sz="1400" dirty="0"/>
          </a:p>
        </p:txBody>
      </p:sp>
      <p:sp>
        <p:nvSpPr>
          <p:cNvPr id="17469" name="Text Box 61"/>
          <p:cNvSpPr txBox="1">
            <a:spLocks noChangeArrowheads="1"/>
          </p:cNvSpPr>
          <p:nvPr/>
        </p:nvSpPr>
        <p:spPr bwMode="auto">
          <a:xfrm>
            <a:off x="6324600" y="5850692"/>
            <a:ext cx="913007" cy="430887"/>
          </a:xfrm>
          <a:prstGeom prst="rect">
            <a:avLst/>
          </a:prstGeom>
          <a:solidFill>
            <a:srgbClr val="33CC33"/>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a:t>Earth Less</a:t>
            </a:r>
          </a:p>
          <a:p>
            <a:pPr algn="ctr" eaLnBrk="1" hangingPunct="1">
              <a:spcBef>
                <a:spcPct val="0"/>
              </a:spcBef>
              <a:buFontTx/>
              <a:buNone/>
            </a:pPr>
            <a:r>
              <a:rPr lang="en-US" sz="1400"/>
              <a:t>Endangered</a:t>
            </a:r>
          </a:p>
        </p:txBody>
      </p:sp>
      <p:sp>
        <p:nvSpPr>
          <p:cNvPr id="63" name="Rectangle 54"/>
          <p:cNvSpPr>
            <a:spLocks noChangeArrowheads="1"/>
          </p:cNvSpPr>
          <p:nvPr/>
        </p:nvSpPr>
        <p:spPr bwMode="auto">
          <a:xfrm>
            <a:off x="3975469" y="3570069"/>
            <a:ext cx="1433143" cy="356632"/>
          </a:xfrm>
          <a:prstGeom prst="rect">
            <a:avLst/>
          </a:prstGeom>
          <a:solidFill>
            <a:srgbClr val="00CC00"/>
          </a:solidFill>
          <a:ln>
            <a:noFill/>
          </a:ln>
          <a:effectLst/>
          <a:extLst/>
        </p:spPr>
        <p:txBody>
          <a:bodyPr wrap="square" lIns="18288" rIns="18288" anchor="ctr">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smtClean="0"/>
              <a:t>Partial </a:t>
            </a:r>
            <a:r>
              <a:rPr lang="en-US" sz="1400" dirty="0"/>
              <a:t>thriving</a:t>
            </a:r>
          </a:p>
        </p:txBody>
      </p:sp>
      <p:sp>
        <p:nvSpPr>
          <p:cNvPr id="64" name="Rectangle 55"/>
          <p:cNvSpPr>
            <a:spLocks noChangeArrowheads="1"/>
          </p:cNvSpPr>
          <p:nvPr/>
        </p:nvSpPr>
        <p:spPr bwMode="auto">
          <a:xfrm>
            <a:off x="3995738" y="4724400"/>
            <a:ext cx="3916362" cy="332163"/>
          </a:xfrm>
          <a:prstGeom prst="rect">
            <a:avLst/>
          </a:prstGeom>
          <a:solidFill>
            <a:srgbClr val="00CC00"/>
          </a:solidFill>
          <a:ln>
            <a:noFill/>
          </a:ln>
          <a:effectLs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smtClean="0"/>
              <a:t>Full Thriving</a:t>
            </a:r>
            <a:r>
              <a:rPr lang="en-US" sz="1400" dirty="0"/>
              <a:t>.  </a:t>
            </a:r>
            <a:r>
              <a:rPr lang="en-US" sz="1400" dirty="0" smtClean="0"/>
              <a:t> </a:t>
            </a:r>
            <a:endParaRPr lang="en-US" sz="1400" dirty="0"/>
          </a:p>
        </p:txBody>
      </p:sp>
    </p:spTree>
    <p:extLst>
      <p:ext uri="{BB962C8B-B14F-4D97-AF65-F5344CB8AC3E}">
        <p14:creationId xmlns:p14="http://schemas.microsoft.com/office/powerpoint/2010/main" val="3479099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52400" y="838200"/>
            <a:ext cx="6019800" cy="960120"/>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7411" name="Rectangle 3"/>
          <p:cNvSpPr>
            <a:spLocks noChangeArrowheads="1"/>
          </p:cNvSpPr>
          <p:nvPr/>
        </p:nvSpPr>
        <p:spPr bwMode="auto">
          <a:xfrm>
            <a:off x="150813" y="1900793"/>
            <a:ext cx="6019800" cy="955675"/>
          </a:xfrm>
          <a:prstGeom prst="rect">
            <a:avLst/>
          </a:prstGeom>
          <a:noFill/>
          <a:ln w="19050" algn="ctr">
            <a:solidFill>
              <a:srgbClr val="FF0000"/>
            </a:solidFill>
            <a:miter lim="800000"/>
            <a:headEnd/>
            <a:tailEn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7412" name="Rectangle 4"/>
          <p:cNvSpPr>
            <a:spLocks noChangeArrowheads="1"/>
          </p:cNvSpPr>
          <p:nvPr/>
        </p:nvSpPr>
        <p:spPr bwMode="auto">
          <a:xfrm>
            <a:off x="152400" y="3008868"/>
            <a:ext cx="6248400" cy="995363"/>
          </a:xfrm>
          <a:prstGeom prst="rect">
            <a:avLst/>
          </a:prstGeom>
          <a:noFill/>
          <a:ln w="19050" algn="ctr">
            <a:solidFill>
              <a:srgbClr val="FF9933"/>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7413" name="Rectangle 5"/>
          <p:cNvSpPr>
            <a:spLocks noChangeArrowheads="1"/>
          </p:cNvSpPr>
          <p:nvPr/>
        </p:nvSpPr>
        <p:spPr bwMode="auto">
          <a:xfrm>
            <a:off x="150813" y="4151868"/>
            <a:ext cx="8839200" cy="995363"/>
          </a:xfrm>
          <a:prstGeom prst="rect">
            <a:avLst/>
          </a:prstGeom>
          <a:noFill/>
          <a:ln w="19050" algn="ctr">
            <a:solidFill>
              <a:srgbClr val="33CC33"/>
            </a:solidFill>
            <a:miter lim="800000"/>
            <a:headEnd/>
            <a:tailEnd/>
          </a:ln>
          <a:effectLst/>
          <a:extLst>
            <a:ext uri="{909E8E84-426E-40DD-AFC4-6F175D3DCCD1}">
              <a14:hiddenFill xmlns:a14="http://schemas.microsoft.com/office/drawing/2010/main">
                <a:solidFill>
                  <a:srgbClr val="66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7414" name="Rectangle 6"/>
          <p:cNvSpPr>
            <a:spLocks noChangeArrowheads="1"/>
          </p:cNvSpPr>
          <p:nvPr/>
        </p:nvSpPr>
        <p:spPr bwMode="auto">
          <a:xfrm>
            <a:off x="169347" y="152400"/>
            <a:ext cx="8820666" cy="615950"/>
          </a:xfrm>
          <a:prstGeom prst="rect">
            <a:avLst/>
          </a:prstGeom>
          <a:solidFill>
            <a:schemeClr val="tx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2600" dirty="0" smtClean="0">
                <a:solidFill>
                  <a:schemeClr val="bg1"/>
                </a:solidFill>
              </a:rPr>
              <a:t>Thrive! - Future for World’s Thriving and Surviving</a:t>
            </a:r>
            <a:endParaRPr lang="en-US" sz="2600" dirty="0">
              <a:solidFill>
                <a:schemeClr val="bg1"/>
              </a:solidFill>
            </a:endParaRPr>
          </a:p>
        </p:txBody>
      </p:sp>
      <p:pic>
        <p:nvPicPr>
          <p:cNvPr id="17415" name="Picture 7"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197646"/>
            <a:ext cx="760412" cy="54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 Box 8"/>
          <p:cNvSpPr txBox="1">
            <a:spLocks noChangeArrowheads="1"/>
          </p:cNvSpPr>
          <p:nvPr/>
        </p:nvSpPr>
        <p:spPr bwMode="auto">
          <a:xfrm>
            <a:off x="1049973" y="5371981"/>
            <a:ext cx="80178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800" dirty="0" smtClean="0"/>
              <a:t>Today                               Near Future           Long Term Future</a:t>
            </a:r>
            <a:endParaRPr lang="en-US" sz="1800" baseline="-25000" dirty="0"/>
          </a:p>
        </p:txBody>
      </p:sp>
      <p:sp>
        <p:nvSpPr>
          <p:cNvPr id="17417" name="Line 9"/>
          <p:cNvSpPr>
            <a:spLocks noChangeShapeType="1"/>
          </p:cNvSpPr>
          <p:nvPr/>
        </p:nvSpPr>
        <p:spPr bwMode="auto">
          <a:xfrm flipV="1">
            <a:off x="1142999" y="5322332"/>
            <a:ext cx="784701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7420" name="Text Box 12"/>
          <p:cNvSpPr txBox="1">
            <a:spLocks noChangeArrowheads="1"/>
          </p:cNvSpPr>
          <p:nvPr/>
        </p:nvSpPr>
        <p:spPr bwMode="auto">
          <a:xfrm>
            <a:off x="3169489" y="3131105"/>
            <a:ext cx="82625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t>Human </a:t>
            </a:r>
          </a:p>
          <a:p>
            <a:pPr algn="ctr" eaLnBrk="1" hangingPunct="1">
              <a:spcBef>
                <a:spcPct val="0"/>
              </a:spcBef>
              <a:buFontTx/>
              <a:buNone/>
            </a:pPr>
            <a:r>
              <a:rPr lang="en-US" sz="1400" dirty="0" smtClean="0"/>
              <a:t>Thriving</a:t>
            </a:r>
            <a:endParaRPr lang="en-US" sz="1400" dirty="0"/>
          </a:p>
          <a:p>
            <a:pPr algn="ctr" eaLnBrk="1" hangingPunct="1">
              <a:spcBef>
                <a:spcPct val="0"/>
              </a:spcBef>
              <a:buFontTx/>
              <a:buNone/>
            </a:pPr>
            <a:r>
              <a:rPr lang="en-US" sz="1400" dirty="0"/>
              <a:t>Begins</a:t>
            </a:r>
          </a:p>
        </p:txBody>
      </p:sp>
      <p:sp>
        <p:nvSpPr>
          <p:cNvPr id="17425" name="Text Box 17"/>
          <p:cNvSpPr txBox="1">
            <a:spLocks noChangeArrowheads="1"/>
          </p:cNvSpPr>
          <p:nvPr/>
        </p:nvSpPr>
        <p:spPr bwMode="auto">
          <a:xfrm>
            <a:off x="942705" y="5850692"/>
            <a:ext cx="784767" cy="430887"/>
          </a:xfrm>
          <a:prstGeom prst="rect">
            <a:avLst/>
          </a:prstGeom>
          <a:solidFill>
            <a:srgbClr val="0066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solidFill>
                  <a:schemeClr val="bg1"/>
                </a:solidFill>
              </a:rPr>
              <a:t>Earth</a:t>
            </a:r>
          </a:p>
          <a:p>
            <a:pPr algn="ctr" eaLnBrk="1" hangingPunct="1">
              <a:spcBef>
                <a:spcPct val="0"/>
              </a:spcBef>
              <a:buFontTx/>
              <a:buNone/>
            </a:pPr>
            <a:r>
              <a:rPr lang="en-US" sz="1400" dirty="0">
                <a:solidFill>
                  <a:schemeClr val="bg1"/>
                </a:solidFill>
              </a:rPr>
              <a:t>Continues</a:t>
            </a:r>
          </a:p>
        </p:txBody>
      </p:sp>
      <p:sp>
        <p:nvSpPr>
          <p:cNvPr id="17426" name="Text Box 18"/>
          <p:cNvSpPr txBox="1">
            <a:spLocks noChangeArrowheads="1"/>
          </p:cNvSpPr>
          <p:nvPr/>
        </p:nvSpPr>
        <p:spPr bwMode="auto">
          <a:xfrm>
            <a:off x="2153347" y="5850692"/>
            <a:ext cx="913007" cy="430887"/>
          </a:xfrm>
          <a:prstGeom prst="rect">
            <a:avLst/>
          </a:prstGeom>
          <a:solidFill>
            <a:srgbClr val="FFFF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a:t>Earth</a:t>
            </a:r>
          </a:p>
          <a:p>
            <a:pPr algn="ctr" eaLnBrk="1" hangingPunct="1">
              <a:spcBef>
                <a:spcPct val="0"/>
              </a:spcBef>
              <a:buFontTx/>
              <a:buNone/>
            </a:pPr>
            <a:r>
              <a:rPr lang="en-US" sz="1400"/>
              <a:t>Endangered</a:t>
            </a:r>
          </a:p>
        </p:txBody>
      </p:sp>
      <p:sp>
        <p:nvSpPr>
          <p:cNvPr id="17427" name="Text Box 19"/>
          <p:cNvSpPr txBox="1">
            <a:spLocks noChangeArrowheads="1"/>
          </p:cNvSpPr>
          <p:nvPr/>
        </p:nvSpPr>
        <p:spPr bwMode="auto">
          <a:xfrm>
            <a:off x="7847013" y="5850692"/>
            <a:ext cx="1066800" cy="430887"/>
          </a:xfrm>
          <a:prstGeom prst="rect">
            <a:avLst/>
          </a:prstGeom>
          <a:solidFill>
            <a:schemeClr val="tx1"/>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solidFill>
                  <a:schemeClr val="bg1"/>
                </a:solidFill>
              </a:rPr>
              <a:t>Earth </a:t>
            </a:r>
            <a:endParaRPr lang="en-US" sz="1400" dirty="0" smtClean="0">
              <a:solidFill>
                <a:schemeClr val="bg1"/>
              </a:solidFill>
            </a:endParaRPr>
          </a:p>
          <a:p>
            <a:pPr algn="ctr" eaLnBrk="1" hangingPunct="1">
              <a:spcBef>
                <a:spcPct val="0"/>
              </a:spcBef>
              <a:buFontTx/>
              <a:buNone/>
            </a:pPr>
            <a:r>
              <a:rPr lang="en-US" sz="1400" dirty="0" smtClean="0">
                <a:solidFill>
                  <a:schemeClr val="bg1"/>
                </a:solidFill>
              </a:rPr>
              <a:t>Ends</a:t>
            </a:r>
            <a:endParaRPr lang="en-US" sz="1050" dirty="0">
              <a:solidFill>
                <a:schemeClr val="bg1"/>
              </a:solidFill>
            </a:endParaRPr>
          </a:p>
        </p:txBody>
      </p:sp>
      <p:sp>
        <p:nvSpPr>
          <p:cNvPr id="17428" name="Text Box 20"/>
          <p:cNvSpPr txBox="1">
            <a:spLocks noChangeArrowheads="1"/>
          </p:cNvSpPr>
          <p:nvPr/>
        </p:nvSpPr>
        <p:spPr bwMode="auto">
          <a:xfrm>
            <a:off x="148475" y="5850692"/>
            <a:ext cx="555538" cy="430887"/>
          </a:xfrm>
          <a:prstGeom prst="rect">
            <a:avLst/>
          </a:prstGeom>
          <a:solidFill>
            <a:srgbClr val="0066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solidFill>
                  <a:schemeClr val="bg1"/>
                </a:solidFill>
              </a:rPr>
              <a:t>Earth</a:t>
            </a:r>
          </a:p>
          <a:p>
            <a:pPr algn="ctr" eaLnBrk="1" hangingPunct="1">
              <a:spcBef>
                <a:spcPct val="0"/>
              </a:spcBef>
              <a:buFontTx/>
              <a:buNone/>
            </a:pPr>
            <a:r>
              <a:rPr lang="en-US" sz="1400" dirty="0">
                <a:solidFill>
                  <a:schemeClr val="bg1"/>
                </a:solidFill>
              </a:rPr>
              <a:t>Begins</a:t>
            </a:r>
          </a:p>
        </p:txBody>
      </p:sp>
      <p:sp>
        <p:nvSpPr>
          <p:cNvPr id="17429" name="Line 21"/>
          <p:cNvSpPr>
            <a:spLocks noChangeShapeType="1"/>
          </p:cNvSpPr>
          <p:nvPr/>
        </p:nvSpPr>
        <p:spPr bwMode="auto">
          <a:xfrm flipV="1">
            <a:off x="1153296" y="933150"/>
            <a:ext cx="2743201" cy="8413"/>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3200"/>
          </a:p>
        </p:txBody>
      </p:sp>
      <p:sp>
        <p:nvSpPr>
          <p:cNvPr id="17431" name="Text Box 23"/>
          <p:cNvSpPr txBox="1">
            <a:spLocks noChangeArrowheads="1"/>
          </p:cNvSpPr>
          <p:nvPr/>
        </p:nvSpPr>
        <p:spPr bwMode="auto">
          <a:xfrm>
            <a:off x="3167111" y="1066800"/>
            <a:ext cx="85846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solidFill>
                  <a:srgbClr val="CC0000"/>
                </a:solidFill>
              </a:rPr>
              <a:t>Human</a:t>
            </a:r>
          </a:p>
          <a:p>
            <a:pPr algn="ctr" eaLnBrk="1" hangingPunct="1">
              <a:spcBef>
                <a:spcPct val="0"/>
              </a:spcBef>
              <a:buFontTx/>
              <a:buNone/>
            </a:pPr>
            <a:r>
              <a:rPr lang="en-US" sz="1400" dirty="0">
                <a:solidFill>
                  <a:srgbClr val="CC0000"/>
                </a:solidFill>
              </a:rPr>
              <a:t>Survival Ends</a:t>
            </a:r>
            <a:r>
              <a:rPr lang="en-US" sz="1400" dirty="0" smtClean="0">
                <a:solidFill>
                  <a:srgbClr val="CC0000"/>
                </a:solidFill>
              </a:rPr>
              <a:t>?</a:t>
            </a:r>
            <a:endParaRPr lang="en-US" sz="1400" dirty="0">
              <a:solidFill>
                <a:srgbClr val="CC0000"/>
              </a:solidFill>
            </a:endParaRPr>
          </a:p>
        </p:txBody>
      </p:sp>
      <p:sp>
        <p:nvSpPr>
          <p:cNvPr id="17433" name="Text Box 25"/>
          <p:cNvSpPr txBox="1">
            <a:spLocks noChangeArrowheads="1"/>
          </p:cNvSpPr>
          <p:nvPr/>
        </p:nvSpPr>
        <p:spPr bwMode="auto">
          <a:xfrm>
            <a:off x="3169489" y="4250293"/>
            <a:ext cx="82625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a:t>Human </a:t>
            </a:r>
          </a:p>
          <a:p>
            <a:pPr algn="ctr" eaLnBrk="1" hangingPunct="1">
              <a:spcBef>
                <a:spcPct val="0"/>
              </a:spcBef>
              <a:buFontTx/>
              <a:buNone/>
            </a:pPr>
            <a:r>
              <a:rPr lang="en-US" sz="1400"/>
              <a:t>Thriving</a:t>
            </a:r>
          </a:p>
          <a:p>
            <a:pPr algn="ctr" eaLnBrk="1" hangingPunct="1">
              <a:spcBef>
                <a:spcPct val="0"/>
              </a:spcBef>
              <a:buFontTx/>
              <a:buNone/>
            </a:pPr>
            <a:r>
              <a:rPr lang="en-US" sz="1400"/>
              <a:t>Begins</a:t>
            </a:r>
          </a:p>
        </p:txBody>
      </p:sp>
      <p:sp>
        <p:nvSpPr>
          <p:cNvPr id="17435" name="Text Box 27"/>
          <p:cNvSpPr txBox="1">
            <a:spLocks noChangeArrowheads="1"/>
          </p:cNvSpPr>
          <p:nvPr/>
        </p:nvSpPr>
        <p:spPr bwMode="auto">
          <a:xfrm>
            <a:off x="7924800" y="4228068"/>
            <a:ext cx="90011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400" dirty="0">
                <a:solidFill>
                  <a:srgbClr val="CC0000"/>
                </a:solidFill>
              </a:rPr>
              <a:t>Human</a:t>
            </a:r>
          </a:p>
          <a:p>
            <a:pPr algn="r" eaLnBrk="1" hangingPunct="1">
              <a:spcBef>
                <a:spcPct val="0"/>
              </a:spcBef>
              <a:buFontTx/>
              <a:buNone/>
            </a:pPr>
            <a:r>
              <a:rPr lang="en-US" sz="1400" dirty="0">
                <a:solidFill>
                  <a:srgbClr val="CC0000"/>
                </a:solidFill>
              </a:rPr>
              <a:t>Survival/</a:t>
            </a:r>
          </a:p>
          <a:p>
            <a:pPr algn="r" eaLnBrk="1" hangingPunct="1">
              <a:spcBef>
                <a:spcPct val="0"/>
              </a:spcBef>
              <a:buFontTx/>
              <a:buNone/>
            </a:pPr>
            <a:r>
              <a:rPr lang="en-US" sz="1400" dirty="0">
                <a:solidFill>
                  <a:srgbClr val="CC0000"/>
                </a:solidFill>
              </a:rPr>
              <a:t>Thriving Ends?</a:t>
            </a:r>
          </a:p>
        </p:txBody>
      </p:sp>
      <p:sp>
        <p:nvSpPr>
          <p:cNvPr id="17437" name="Text Box 29"/>
          <p:cNvSpPr txBox="1">
            <a:spLocks noChangeArrowheads="1"/>
          </p:cNvSpPr>
          <p:nvPr/>
        </p:nvSpPr>
        <p:spPr bwMode="auto">
          <a:xfrm>
            <a:off x="5227595" y="2094468"/>
            <a:ext cx="79220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400" dirty="0">
                <a:solidFill>
                  <a:srgbClr val="CC0000"/>
                </a:solidFill>
              </a:rPr>
              <a:t>Human</a:t>
            </a:r>
          </a:p>
          <a:p>
            <a:pPr algn="r" eaLnBrk="1" hangingPunct="1">
              <a:spcBef>
                <a:spcPct val="0"/>
              </a:spcBef>
              <a:buFontTx/>
              <a:buNone/>
            </a:pPr>
            <a:r>
              <a:rPr lang="en-US" sz="1400" dirty="0">
                <a:solidFill>
                  <a:srgbClr val="CC0000"/>
                </a:solidFill>
              </a:rPr>
              <a:t>Survival</a:t>
            </a:r>
          </a:p>
          <a:p>
            <a:pPr algn="r" eaLnBrk="1" hangingPunct="1">
              <a:spcBef>
                <a:spcPct val="0"/>
              </a:spcBef>
              <a:buFontTx/>
              <a:buNone/>
            </a:pPr>
            <a:r>
              <a:rPr lang="en-US" sz="1400" dirty="0" smtClean="0">
                <a:solidFill>
                  <a:srgbClr val="CC0000"/>
                </a:solidFill>
              </a:rPr>
              <a:t>Ends?</a:t>
            </a:r>
            <a:endParaRPr lang="en-US" sz="1400" dirty="0">
              <a:solidFill>
                <a:srgbClr val="CC0000"/>
              </a:solidFill>
            </a:endParaRPr>
          </a:p>
        </p:txBody>
      </p:sp>
      <p:sp>
        <p:nvSpPr>
          <p:cNvPr id="17438" name="Text Box 30"/>
          <p:cNvSpPr txBox="1">
            <a:spLocks noChangeArrowheads="1"/>
          </p:cNvSpPr>
          <p:nvPr/>
        </p:nvSpPr>
        <p:spPr bwMode="auto">
          <a:xfrm>
            <a:off x="5486400" y="3085068"/>
            <a:ext cx="838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400" dirty="0">
                <a:solidFill>
                  <a:srgbClr val="CC0000"/>
                </a:solidFill>
              </a:rPr>
              <a:t>Human</a:t>
            </a:r>
          </a:p>
          <a:p>
            <a:pPr algn="r" eaLnBrk="1" hangingPunct="1">
              <a:spcBef>
                <a:spcPct val="0"/>
              </a:spcBef>
              <a:buFontTx/>
              <a:buNone/>
            </a:pPr>
            <a:r>
              <a:rPr lang="en-US" sz="1400" dirty="0">
                <a:solidFill>
                  <a:srgbClr val="CC0000"/>
                </a:solidFill>
              </a:rPr>
              <a:t>Survival/</a:t>
            </a:r>
          </a:p>
          <a:p>
            <a:pPr algn="r" eaLnBrk="1" hangingPunct="1">
              <a:spcBef>
                <a:spcPct val="0"/>
              </a:spcBef>
              <a:buFontTx/>
              <a:buNone/>
            </a:pPr>
            <a:r>
              <a:rPr lang="en-US" sz="1400" dirty="0">
                <a:solidFill>
                  <a:srgbClr val="CC0000"/>
                </a:solidFill>
              </a:rPr>
              <a:t>Thriving </a:t>
            </a:r>
            <a:r>
              <a:rPr lang="en-US" sz="1400" dirty="0" smtClean="0">
                <a:solidFill>
                  <a:srgbClr val="CC0000"/>
                </a:solidFill>
              </a:rPr>
              <a:t>Ends?</a:t>
            </a:r>
            <a:endParaRPr lang="en-US" sz="1400" dirty="0">
              <a:solidFill>
                <a:srgbClr val="CC0000"/>
              </a:solidFill>
            </a:endParaRPr>
          </a:p>
        </p:txBody>
      </p:sp>
      <p:sp>
        <p:nvSpPr>
          <p:cNvPr id="17444" name="Text Box 36"/>
          <p:cNvSpPr txBox="1">
            <a:spLocks noChangeArrowheads="1"/>
          </p:cNvSpPr>
          <p:nvPr/>
        </p:nvSpPr>
        <p:spPr bwMode="auto">
          <a:xfrm>
            <a:off x="153065" y="6444734"/>
            <a:ext cx="837569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dirty="0" smtClean="0"/>
              <a:t>Human Survival/Thriving </a:t>
            </a:r>
            <a:r>
              <a:rPr lang="en-US" sz="1200" dirty="0"/>
              <a:t>Ends - </a:t>
            </a:r>
            <a:r>
              <a:rPr lang="en-US" sz="1200" dirty="0" smtClean="0"/>
              <a:t>May </a:t>
            </a:r>
            <a:r>
              <a:rPr lang="en-US" sz="1200" dirty="0"/>
              <a:t>end by human action or non-human action (e.g. loss of sun, disease, volcanoes, storms, asteroid</a:t>
            </a:r>
            <a:r>
              <a:rPr lang="en-US" sz="1200" dirty="0" smtClean="0"/>
              <a:t>).</a:t>
            </a:r>
            <a:endParaRPr lang="en-US" sz="1200" dirty="0"/>
          </a:p>
        </p:txBody>
      </p:sp>
      <p:sp>
        <p:nvSpPr>
          <p:cNvPr id="17448" name="Line 40"/>
          <p:cNvSpPr>
            <a:spLocks noChangeShapeType="1"/>
          </p:cNvSpPr>
          <p:nvPr/>
        </p:nvSpPr>
        <p:spPr bwMode="auto">
          <a:xfrm>
            <a:off x="1142999" y="1989653"/>
            <a:ext cx="4265613" cy="4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3200"/>
          </a:p>
        </p:txBody>
      </p:sp>
      <p:sp>
        <p:nvSpPr>
          <p:cNvPr id="17449" name="Line 41"/>
          <p:cNvSpPr>
            <a:spLocks noChangeShapeType="1"/>
          </p:cNvSpPr>
          <p:nvPr/>
        </p:nvSpPr>
        <p:spPr bwMode="auto">
          <a:xfrm>
            <a:off x="1142999" y="3085067"/>
            <a:ext cx="4495801" cy="5239"/>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3200"/>
          </a:p>
        </p:txBody>
      </p:sp>
      <p:sp>
        <p:nvSpPr>
          <p:cNvPr id="17450" name="Line 42"/>
          <p:cNvSpPr>
            <a:spLocks noChangeShapeType="1"/>
          </p:cNvSpPr>
          <p:nvPr/>
        </p:nvSpPr>
        <p:spPr bwMode="auto">
          <a:xfrm>
            <a:off x="1142999" y="4228068"/>
            <a:ext cx="7694614" cy="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3200"/>
          </a:p>
        </p:txBody>
      </p:sp>
      <p:sp>
        <p:nvSpPr>
          <p:cNvPr id="17454" name="Text Box 46"/>
          <p:cNvSpPr txBox="1">
            <a:spLocks noChangeArrowheads="1"/>
          </p:cNvSpPr>
          <p:nvPr/>
        </p:nvSpPr>
        <p:spPr bwMode="auto">
          <a:xfrm>
            <a:off x="227013" y="4349988"/>
            <a:ext cx="823239" cy="640080"/>
          </a:xfrm>
          <a:prstGeom prst="rect">
            <a:avLst/>
          </a:prstGeom>
          <a:solidFill>
            <a:srgbClr val="33CC33"/>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rIns="27432">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000" dirty="0" smtClean="0">
                <a:solidFill>
                  <a:srgbClr val="000000"/>
                </a:solidFill>
              </a:rPr>
              <a:t>Full </a:t>
            </a:r>
          </a:p>
          <a:p>
            <a:pPr algn="ctr" eaLnBrk="1" hangingPunct="1">
              <a:lnSpc>
                <a:spcPct val="85000"/>
              </a:lnSpc>
              <a:spcBef>
                <a:spcPct val="0"/>
              </a:spcBef>
              <a:buFontTx/>
              <a:buNone/>
            </a:pPr>
            <a:r>
              <a:rPr lang="en-US" sz="2000" dirty="0" smtClean="0">
                <a:solidFill>
                  <a:srgbClr val="000000"/>
                </a:solidFill>
              </a:rPr>
              <a:t>Thrive!</a:t>
            </a:r>
            <a:endParaRPr lang="en-US" sz="2000" dirty="0">
              <a:solidFill>
                <a:srgbClr val="000000"/>
              </a:solidFill>
            </a:endParaRPr>
          </a:p>
        </p:txBody>
      </p:sp>
      <p:sp>
        <p:nvSpPr>
          <p:cNvPr id="17455" name="Text Box 47"/>
          <p:cNvSpPr txBox="1">
            <a:spLocks noChangeArrowheads="1"/>
          </p:cNvSpPr>
          <p:nvPr/>
        </p:nvSpPr>
        <p:spPr bwMode="auto">
          <a:xfrm>
            <a:off x="227013" y="1085665"/>
            <a:ext cx="822960" cy="510909"/>
          </a:xfrm>
          <a:prstGeom prst="rect">
            <a:avLst/>
          </a:prstGeom>
          <a:solidFill>
            <a:schemeClr val="tx1"/>
          </a:solidFill>
          <a:ln>
            <a:noFill/>
          </a:ln>
          <a:effectLst/>
          <a:extLst/>
        </p:spPr>
        <p:txBody>
          <a:bodyPr wrap="square" lIns="27432" rIns="27432" anchor="ctr" anchorCtr="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600" dirty="0">
                <a:solidFill>
                  <a:schemeClr val="bg1"/>
                </a:solidFill>
              </a:rPr>
              <a:t>Current</a:t>
            </a:r>
          </a:p>
          <a:p>
            <a:pPr algn="ctr" eaLnBrk="1" hangingPunct="1">
              <a:lnSpc>
                <a:spcPct val="85000"/>
              </a:lnSpc>
              <a:spcBef>
                <a:spcPct val="0"/>
              </a:spcBef>
              <a:buFontTx/>
              <a:buNone/>
            </a:pPr>
            <a:r>
              <a:rPr lang="en-US" sz="1600" dirty="0" smtClean="0">
                <a:solidFill>
                  <a:schemeClr val="bg1"/>
                </a:solidFill>
              </a:rPr>
              <a:t>Path</a:t>
            </a:r>
            <a:endParaRPr lang="en-US" sz="1600" dirty="0">
              <a:solidFill>
                <a:schemeClr val="bg1"/>
              </a:solidFill>
            </a:endParaRPr>
          </a:p>
        </p:txBody>
      </p:sp>
      <p:sp>
        <p:nvSpPr>
          <p:cNvPr id="17456" name="Text Box 48"/>
          <p:cNvSpPr txBox="1">
            <a:spLocks noChangeArrowheads="1"/>
          </p:cNvSpPr>
          <p:nvPr/>
        </p:nvSpPr>
        <p:spPr bwMode="auto">
          <a:xfrm>
            <a:off x="3505200" y="5850692"/>
            <a:ext cx="913007" cy="430887"/>
          </a:xfrm>
          <a:prstGeom prst="rect">
            <a:avLst/>
          </a:prstGeom>
          <a:solidFill>
            <a:srgbClr val="FF99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a:t>Earth More</a:t>
            </a:r>
          </a:p>
          <a:p>
            <a:pPr algn="ctr" eaLnBrk="1" hangingPunct="1">
              <a:spcBef>
                <a:spcPct val="0"/>
              </a:spcBef>
              <a:buFontTx/>
              <a:buNone/>
            </a:pPr>
            <a:r>
              <a:rPr lang="en-US" sz="1400"/>
              <a:t>Endangered</a:t>
            </a:r>
          </a:p>
        </p:txBody>
      </p:sp>
      <p:sp>
        <p:nvSpPr>
          <p:cNvPr id="17457" name="Text Box 49"/>
          <p:cNvSpPr txBox="1">
            <a:spLocks noChangeArrowheads="1"/>
          </p:cNvSpPr>
          <p:nvPr/>
        </p:nvSpPr>
        <p:spPr bwMode="auto">
          <a:xfrm>
            <a:off x="4876800" y="5850692"/>
            <a:ext cx="913007" cy="430887"/>
          </a:xfrm>
          <a:prstGeom prst="rect">
            <a:avLst/>
          </a:prstGeom>
          <a:solidFill>
            <a:srgbClr val="FF00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solidFill>
                  <a:schemeClr val="bg1"/>
                </a:solidFill>
              </a:rPr>
              <a:t>Earth Much</a:t>
            </a:r>
          </a:p>
          <a:p>
            <a:pPr algn="ctr" eaLnBrk="1" hangingPunct="1">
              <a:spcBef>
                <a:spcPct val="0"/>
              </a:spcBef>
              <a:buFontTx/>
              <a:buNone/>
            </a:pPr>
            <a:r>
              <a:rPr lang="en-US" sz="1400" dirty="0">
                <a:solidFill>
                  <a:schemeClr val="bg1"/>
                </a:solidFill>
              </a:rPr>
              <a:t>Endangered</a:t>
            </a:r>
          </a:p>
        </p:txBody>
      </p:sp>
      <p:sp>
        <p:nvSpPr>
          <p:cNvPr id="17459" name="Text Box 51"/>
          <p:cNvSpPr txBox="1">
            <a:spLocks noChangeArrowheads="1"/>
          </p:cNvSpPr>
          <p:nvPr/>
        </p:nvSpPr>
        <p:spPr bwMode="auto">
          <a:xfrm>
            <a:off x="227013" y="3200400"/>
            <a:ext cx="822960" cy="548640"/>
          </a:xfrm>
          <a:prstGeom prst="rect">
            <a:avLst/>
          </a:prstGeom>
          <a:solidFill>
            <a:srgbClr val="FF9933"/>
          </a:solidFill>
          <a:ln>
            <a:noFill/>
          </a:ln>
          <a:effectLst/>
          <a:extLst/>
        </p:spPr>
        <p:txBody>
          <a:bodyPr wrap="none" lIns="27432" rIns="27432" anchor="ctr" anchorCtr="0">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600" dirty="0" smtClean="0">
                <a:solidFill>
                  <a:srgbClr val="000000"/>
                </a:solidFill>
              </a:rPr>
              <a:t>Partial</a:t>
            </a:r>
          </a:p>
          <a:p>
            <a:pPr algn="ctr" eaLnBrk="1" hangingPunct="1">
              <a:lnSpc>
                <a:spcPct val="85000"/>
              </a:lnSpc>
              <a:spcBef>
                <a:spcPct val="0"/>
              </a:spcBef>
              <a:buFontTx/>
              <a:buNone/>
            </a:pPr>
            <a:r>
              <a:rPr lang="en-US" sz="1600" dirty="0" smtClean="0">
                <a:solidFill>
                  <a:srgbClr val="000000"/>
                </a:solidFill>
              </a:rPr>
              <a:t>Thrive!</a:t>
            </a:r>
            <a:endParaRPr lang="en-US" sz="1600" dirty="0">
              <a:solidFill>
                <a:srgbClr val="000000"/>
              </a:solidFill>
            </a:endParaRPr>
          </a:p>
        </p:txBody>
      </p:sp>
      <p:sp>
        <p:nvSpPr>
          <p:cNvPr id="17460" name="Text Box 52"/>
          <p:cNvSpPr txBox="1">
            <a:spLocks noChangeArrowheads="1"/>
          </p:cNvSpPr>
          <p:nvPr/>
        </p:nvSpPr>
        <p:spPr bwMode="auto">
          <a:xfrm>
            <a:off x="228600" y="2094468"/>
            <a:ext cx="822960" cy="548640"/>
          </a:xfrm>
          <a:prstGeom prst="rect">
            <a:avLst/>
          </a:prstGeom>
          <a:solidFill>
            <a:srgbClr val="FF0000"/>
          </a:solidFill>
          <a:ln>
            <a:noFill/>
          </a:ln>
          <a:effectLst/>
          <a:extLst/>
        </p:spPr>
        <p:txBody>
          <a:bodyPr wrap="none" lIns="27432" rIns="27432" anchor="ctr" anchorCtr="0">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600" dirty="0" smtClean="0">
                <a:solidFill>
                  <a:schemeClr val="bg1"/>
                </a:solidFill>
              </a:rPr>
              <a:t>Survive</a:t>
            </a:r>
            <a:endParaRPr lang="en-US" sz="1600" dirty="0">
              <a:solidFill>
                <a:schemeClr val="bg1"/>
              </a:solidFill>
            </a:endParaRPr>
          </a:p>
        </p:txBody>
      </p:sp>
      <p:sp>
        <p:nvSpPr>
          <p:cNvPr id="17461" name="Rectangle 53"/>
          <p:cNvSpPr>
            <a:spLocks noChangeArrowheads="1"/>
          </p:cNvSpPr>
          <p:nvPr/>
        </p:nvSpPr>
        <p:spPr bwMode="auto">
          <a:xfrm>
            <a:off x="3995738" y="2168407"/>
            <a:ext cx="1212850" cy="43088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 rIns="18288" anchor="ctr">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t>Extend </a:t>
            </a:r>
            <a:r>
              <a:rPr lang="en-US" sz="1400" dirty="0" smtClean="0"/>
              <a:t>survival</a:t>
            </a:r>
            <a:endParaRPr lang="en-US" sz="1400" dirty="0"/>
          </a:p>
        </p:txBody>
      </p:sp>
      <p:sp>
        <p:nvSpPr>
          <p:cNvPr id="17462" name="Rectangle 54"/>
          <p:cNvSpPr>
            <a:spLocks noChangeArrowheads="1"/>
          </p:cNvSpPr>
          <p:nvPr/>
        </p:nvSpPr>
        <p:spPr bwMode="auto">
          <a:xfrm>
            <a:off x="3975469" y="3184862"/>
            <a:ext cx="1433143" cy="353287"/>
          </a:xfrm>
          <a:prstGeom prst="rect">
            <a:avLst/>
          </a:prstGeom>
          <a:solidFill>
            <a:srgbClr val="FF9933"/>
          </a:solidFill>
          <a:ln>
            <a:noFill/>
          </a:ln>
          <a:effectLst/>
          <a:extLst/>
        </p:spPr>
        <p:txBody>
          <a:bodyPr wrap="square" lIns="18288" rIns="18288" anchor="ctr">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t>Extend </a:t>
            </a:r>
            <a:r>
              <a:rPr lang="en-US" sz="1400" dirty="0" smtClean="0"/>
              <a:t>survival</a:t>
            </a:r>
            <a:endParaRPr lang="en-US" sz="1400" dirty="0"/>
          </a:p>
        </p:txBody>
      </p:sp>
      <p:sp>
        <p:nvSpPr>
          <p:cNvPr id="17463" name="Rectangle 55"/>
          <p:cNvSpPr>
            <a:spLocks noChangeArrowheads="1"/>
          </p:cNvSpPr>
          <p:nvPr/>
        </p:nvSpPr>
        <p:spPr bwMode="auto">
          <a:xfrm>
            <a:off x="3995738" y="4350086"/>
            <a:ext cx="3916362" cy="329287"/>
          </a:xfrm>
          <a:prstGeom prst="rect">
            <a:avLst/>
          </a:prstGeom>
          <a:solidFill>
            <a:srgbClr val="00CC00"/>
          </a:solidFill>
          <a:ln>
            <a:solidFill>
              <a:srgbClr val="FFC000"/>
            </a:solidFill>
          </a:ln>
          <a:effectLs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a:t>Extend </a:t>
            </a:r>
            <a:r>
              <a:rPr lang="en-US" sz="1400" dirty="0" smtClean="0"/>
              <a:t>survival to maximum.  </a:t>
            </a:r>
          </a:p>
        </p:txBody>
      </p:sp>
      <p:sp>
        <p:nvSpPr>
          <p:cNvPr id="17464" name="Text Box 56"/>
          <p:cNvSpPr txBox="1">
            <a:spLocks noChangeArrowheads="1"/>
          </p:cNvSpPr>
          <p:nvPr/>
        </p:nvSpPr>
        <p:spPr bwMode="auto">
          <a:xfrm>
            <a:off x="6458723" y="832987"/>
            <a:ext cx="2532877" cy="316856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ts val="300"/>
              </a:spcBef>
              <a:buFontTx/>
              <a:buNone/>
            </a:pPr>
            <a:r>
              <a:rPr lang="en-US" sz="2000" dirty="0" smtClean="0"/>
              <a:t>Alternative Futures:</a:t>
            </a:r>
          </a:p>
          <a:p>
            <a:pPr marL="228600" indent="-228600" eaLnBrk="1" hangingPunct="1">
              <a:lnSpc>
                <a:spcPct val="85000"/>
              </a:lnSpc>
              <a:spcBef>
                <a:spcPts val="0"/>
              </a:spcBef>
              <a:buFont typeface="+mj-lt"/>
              <a:buAutoNum type="arabicPeriod"/>
            </a:pPr>
            <a:r>
              <a:rPr lang="en-US" sz="1600" dirty="0" smtClean="0"/>
              <a:t>Current Path – Little thriving. Survival ends much too soon.</a:t>
            </a:r>
          </a:p>
          <a:p>
            <a:pPr marL="228600" indent="-228600" eaLnBrk="1" hangingPunct="1">
              <a:lnSpc>
                <a:spcPct val="85000"/>
              </a:lnSpc>
              <a:spcBef>
                <a:spcPts val="0"/>
              </a:spcBef>
              <a:buFont typeface="+mj-lt"/>
              <a:buAutoNum type="arabicPeriod"/>
            </a:pPr>
            <a:r>
              <a:rPr lang="en-US" sz="1600" dirty="0" smtClean="0"/>
              <a:t>Survive. Little thriving.  Survival extended but still ends too soon.</a:t>
            </a:r>
          </a:p>
          <a:p>
            <a:pPr marL="228600" indent="-228600" eaLnBrk="1" hangingPunct="1">
              <a:lnSpc>
                <a:spcPct val="85000"/>
              </a:lnSpc>
              <a:spcBef>
                <a:spcPts val="0"/>
              </a:spcBef>
              <a:buFont typeface="+mj-lt"/>
              <a:buAutoNum type="arabicPeriod"/>
            </a:pPr>
            <a:r>
              <a:rPr lang="en-US" sz="1600" dirty="0" smtClean="0"/>
              <a:t>Partial Thrive! More thriving. </a:t>
            </a:r>
            <a:r>
              <a:rPr lang="en-US" sz="1600" dirty="0"/>
              <a:t>Survival </a:t>
            </a:r>
            <a:r>
              <a:rPr lang="en-US" sz="1600" dirty="0" smtClean="0"/>
              <a:t>extended more </a:t>
            </a:r>
            <a:r>
              <a:rPr lang="en-US" sz="1600" dirty="0"/>
              <a:t>but still ends too soon</a:t>
            </a:r>
            <a:r>
              <a:rPr lang="en-US" sz="1600" dirty="0" smtClean="0"/>
              <a:t>.</a:t>
            </a:r>
          </a:p>
          <a:p>
            <a:pPr marL="228600" indent="-228600" eaLnBrk="1" hangingPunct="1">
              <a:lnSpc>
                <a:spcPct val="85000"/>
              </a:lnSpc>
              <a:spcBef>
                <a:spcPts val="0"/>
              </a:spcBef>
              <a:buFont typeface="+mj-lt"/>
              <a:buAutoNum type="arabicPeriod"/>
            </a:pPr>
            <a:r>
              <a:rPr lang="en-US" sz="1800" u="sng" dirty="0" smtClean="0"/>
              <a:t>Full Thrive! High thriving. Survival extended to maximum.</a:t>
            </a:r>
          </a:p>
        </p:txBody>
      </p:sp>
      <p:sp>
        <p:nvSpPr>
          <p:cNvPr id="17465" name="Rectangle 57"/>
          <p:cNvSpPr>
            <a:spLocks noChangeArrowheads="1"/>
          </p:cNvSpPr>
          <p:nvPr/>
        </p:nvSpPr>
        <p:spPr bwMode="auto">
          <a:xfrm>
            <a:off x="1143000" y="2170668"/>
            <a:ext cx="2026488" cy="42862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a:t>Survival </a:t>
            </a:r>
          </a:p>
        </p:txBody>
      </p:sp>
      <p:sp>
        <p:nvSpPr>
          <p:cNvPr id="17466" name="Rectangle 58"/>
          <p:cNvSpPr>
            <a:spLocks noChangeArrowheads="1"/>
          </p:cNvSpPr>
          <p:nvPr/>
        </p:nvSpPr>
        <p:spPr bwMode="auto">
          <a:xfrm>
            <a:off x="1143000" y="1143000"/>
            <a:ext cx="2026488" cy="42862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smtClean="0"/>
              <a:t>Survival</a:t>
            </a:r>
            <a:endParaRPr lang="en-US" sz="1400" dirty="0"/>
          </a:p>
        </p:txBody>
      </p:sp>
      <p:sp>
        <p:nvSpPr>
          <p:cNvPr id="17467" name="Rectangle 59"/>
          <p:cNvSpPr>
            <a:spLocks noChangeArrowheads="1"/>
          </p:cNvSpPr>
          <p:nvPr/>
        </p:nvSpPr>
        <p:spPr bwMode="auto">
          <a:xfrm>
            <a:off x="1143000" y="3266043"/>
            <a:ext cx="2026488" cy="42862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smtClean="0"/>
              <a:t>Survival</a:t>
            </a:r>
            <a:endParaRPr lang="en-US" sz="1400" dirty="0"/>
          </a:p>
        </p:txBody>
      </p:sp>
      <p:sp>
        <p:nvSpPr>
          <p:cNvPr id="17468" name="Rectangle 60"/>
          <p:cNvSpPr>
            <a:spLocks noChangeArrowheads="1"/>
          </p:cNvSpPr>
          <p:nvPr/>
        </p:nvSpPr>
        <p:spPr bwMode="auto">
          <a:xfrm>
            <a:off x="1143000" y="4409043"/>
            <a:ext cx="2026488" cy="42862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smtClean="0"/>
              <a:t>Survival</a:t>
            </a:r>
            <a:endParaRPr lang="en-US" sz="1400" dirty="0"/>
          </a:p>
        </p:txBody>
      </p:sp>
      <p:sp>
        <p:nvSpPr>
          <p:cNvPr id="17469" name="Text Box 61"/>
          <p:cNvSpPr txBox="1">
            <a:spLocks noChangeArrowheads="1"/>
          </p:cNvSpPr>
          <p:nvPr/>
        </p:nvSpPr>
        <p:spPr bwMode="auto">
          <a:xfrm>
            <a:off x="6324600" y="5850692"/>
            <a:ext cx="913007" cy="430887"/>
          </a:xfrm>
          <a:prstGeom prst="rect">
            <a:avLst/>
          </a:prstGeom>
          <a:solidFill>
            <a:srgbClr val="33CC33"/>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a:t>Earth Less</a:t>
            </a:r>
          </a:p>
          <a:p>
            <a:pPr algn="ctr" eaLnBrk="1" hangingPunct="1">
              <a:spcBef>
                <a:spcPct val="0"/>
              </a:spcBef>
              <a:buFontTx/>
              <a:buNone/>
            </a:pPr>
            <a:r>
              <a:rPr lang="en-US" sz="1400"/>
              <a:t>Endangered</a:t>
            </a:r>
          </a:p>
        </p:txBody>
      </p:sp>
      <p:sp>
        <p:nvSpPr>
          <p:cNvPr id="63" name="Rectangle 54"/>
          <p:cNvSpPr>
            <a:spLocks noChangeArrowheads="1"/>
          </p:cNvSpPr>
          <p:nvPr/>
        </p:nvSpPr>
        <p:spPr bwMode="auto">
          <a:xfrm>
            <a:off x="3975469" y="3570069"/>
            <a:ext cx="1433143" cy="356632"/>
          </a:xfrm>
          <a:prstGeom prst="rect">
            <a:avLst/>
          </a:prstGeom>
          <a:solidFill>
            <a:srgbClr val="00CC00"/>
          </a:solidFill>
          <a:ln>
            <a:noFill/>
          </a:ln>
          <a:effectLst/>
          <a:extLst/>
        </p:spPr>
        <p:txBody>
          <a:bodyPr wrap="square" lIns="18288" rIns="18288" anchor="ctr">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smtClean="0"/>
              <a:t>Partial </a:t>
            </a:r>
            <a:r>
              <a:rPr lang="en-US" sz="1400" dirty="0"/>
              <a:t>thriving</a:t>
            </a:r>
          </a:p>
        </p:txBody>
      </p:sp>
      <p:sp>
        <p:nvSpPr>
          <p:cNvPr id="64" name="Rectangle 55"/>
          <p:cNvSpPr>
            <a:spLocks noChangeArrowheads="1"/>
          </p:cNvSpPr>
          <p:nvPr/>
        </p:nvSpPr>
        <p:spPr bwMode="auto">
          <a:xfrm>
            <a:off x="3995738" y="4724400"/>
            <a:ext cx="3916362" cy="332163"/>
          </a:xfrm>
          <a:prstGeom prst="rect">
            <a:avLst/>
          </a:prstGeom>
          <a:solidFill>
            <a:srgbClr val="00CC00"/>
          </a:solidFill>
          <a:ln>
            <a:noFill/>
          </a:ln>
          <a:effectLs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smtClean="0"/>
              <a:t>Full Thriving</a:t>
            </a:r>
            <a:r>
              <a:rPr lang="en-US" sz="1400" dirty="0"/>
              <a:t>.  </a:t>
            </a:r>
            <a:r>
              <a:rPr lang="en-US" sz="1400" dirty="0" smtClean="0"/>
              <a:t> </a:t>
            </a:r>
            <a:endParaRPr lang="en-US" sz="1400" dirty="0"/>
          </a:p>
        </p:txBody>
      </p:sp>
    </p:spTree>
    <p:extLst>
      <p:ext uri="{BB962C8B-B14F-4D97-AF65-F5344CB8AC3E}">
        <p14:creationId xmlns:p14="http://schemas.microsoft.com/office/powerpoint/2010/main" val="3826452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52400" y="838200"/>
            <a:ext cx="6019800" cy="960120"/>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7411" name="Rectangle 3"/>
          <p:cNvSpPr>
            <a:spLocks noChangeArrowheads="1"/>
          </p:cNvSpPr>
          <p:nvPr/>
        </p:nvSpPr>
        <p:spPr bwMode="auto">
          <a:xfrm>
            <a:off x="150813" y="1900793"/>
            <a:ext cx="6019800" cy="955675"/>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7412" name="Rectangle 4"/>
          <p:cNvSpPr>
            <a:spLocks noChangeArrowheads="1"/>
          </p:cNvSpPr>
          <p:nvPr/>
        </p:nvSpPr>
        <p:spPr bwMode="auto">
          <a:xfrm>
            <a:off x="152400" y="3008868"/>
            <a:ext cx="6248400" cy="995363"/>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7413" name="Rectangle 5"/>
          <p:cNvSpPr>
            <a:spLocks noChangeArrowheads="1"/>
          </p:cNvSpPr>
          <p:nvPr/>
        </p:nvSpPr>
        <p:spPr bwMode="auto">
          <a:xfrm>
            <a:off x="150813" y="4151868"/>
            <a:ext cx="8839200" cy="995363"/>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rgbClr val="66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7414" name="Rectangle 6"/>
          <p:cNvSpPr>
            <a:spLocks noChangeArrowheads="1"/>
          </p:cNvSpPr>
          <p:nvPr/>
        </p:nvSpPr>
        <p:spPr bwMode="auto">
          <a:xfrm>
            <a:off x="169347" y="152400"/>
            <a:ext cx="8820666" cy="615950"/>
          </a:xfrm>
          <a:prstGeom prst="rect">
            <a:avLst/>
          </a:prstGeom>
          <a:solidFill>
            <a:schemeClr val="tx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2800" dirty="0" smtClean="0">
                <a:solidFill>
                  <a:schemeClr val="bg1"/>
                </a:solidFill>
              </a:rPr>
              <a:t>Thrive! - Future for Thriving and Surviving</a:t>
            </a:r>
            <a:endParaRPr lang="en-US" sz="2800" dirty="0">
              <a:solidFill>
                <a:schemeClr val="bg1"/>
              </a:solidFill>
            </a:endParaRPr>
          </a:p>
        </p:txBody>
      </p:sp>
      <p:sp>
        <p:nvSpPr>
          <p:cNvPr id="17416" name="Text Box 8"/>
          <p:cNvSpPr txBox="1">
            <a:spLocks noChangeArrowheads="1"/>
          </p:cNvSpPr>
          <p:nvPr/>
        </p:nvSpPr>
        <p:spPr bwMode="auto">
          <a:xfrm>
            <a:off x="1049973" y="5371981"/>
            <a:ext cx="80178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800" dirty="0" smtClean="0"/>
              <a:t>Today                               Near Future           Long Term Future</a:t>
            </a:r>
            <a:endParaRPr lang="en-US" sz="1800" baseline="-25000" dirty="0"/>
          </a:p>
        </p:txBody>
      </p:sp>
      <p:sp>
        <p:nvSpPr>
          <p:cNvPr id="17417" name="Line 9"/>
          <p:cNvSpPr>
            <a:spLocks noChangeShapeType="1"/>
          </p:cNvSpPr>
          <p:nvPr/>
        </p:nvSpPr>
        <p:spPr bwMode="auto">
          <a:xfrm flipV="1">
            <a:off x="1142999" y="5322332"/>
            <a:ext cx="784701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7420" name="Text Box 12"/>
          <p:cNvSpPr txBox="1">
            <a:spLocks noChangeArrowheads="1"/>
          </p:cNvSpPr>
          <p:nvPr/>
        </p:nvSpPr>
        <p:spPr bwMode="auto">
          <a:xfrm>
            <a:off x="3169489" y="3131105"/>
            <a:ext cx="82625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t>Human </a:t>
            </a:r>
          </a:p>
          <a:p>
            <a:pPr algn="ctr" eaLnBrk="1" hangingPunct="1">
              <a:spcBef>
                <a:spcPct val="0"/>
              </a:spcBef>
              <a:buFontTx/>
              <a:buNone/>
            </a:pPr>
            <a:r>
              <a:rPr lang="en-US" sz="1400" dirty="0" smtClean="0"/>
              <a:t>Thriving</a:t>
            </a:r>
            <a:endParaRPr lang="en-US" sz="1400" dirty="0"/>
          </a:p>
          <a:p>
            <a:pPr algn="ctr" eaLnBrk="1" hangingPunct="1">
              <a:spcBef>
                <a:spcPct val="0"/>
              </a:spcBef>
              <a:buFontTx/>
              <a:buNone/>
            </a:pPr>
            <a:r>
              <a:rPr lang="en-US" sz="1400" dirty="0"/>
              <a:t>Begins</a:t>
            </a:r>
          </a:p>
        </p:txBody>
      </p:sp>
      <p:sp>
        <p:nvSpPr>
          <p:cNvPr id="17425" name="Text Box 17"/>
          <p:cNvSpPr txBox="1">
            <a:spLocks noChangeArrowheads="1"/>
          </p:cNvSpPr>
          <p:nvPr/>
        </p:nvSpPr>
        <p:spPr bwMode="auto">
          <a:xfrm>
            <a:off x="942705" y="5850692"/>
            <a:ext cx="784767" cy="430887"/>
          </a:xfrm>
          <a:prstGeom prst="rect">
            <a:avLst/>
          </a:prstGeom>
          <a:noFill/>
          <a:ln w="19050" algn="ctr">
            <a:solidFill>
              <a:srgbClr val="000000"/>
            </a:solidFill>
            <a:miter lim="800000"/>
            <a:headEnd/>
            <a:tailEnd/>
          </a:ln>
          <a:effectLs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t>Earth</a:t>
            </a:r>
          </a:p>
          <a:p>
            <a:pPr algn="ctr" eaLnBrk="1" hangingPunct="1">
              <a:spcBef>
                <a:spcPct val="0"/>
              </a:spcBef>
              <a:buFontTx/>
              <a:buNone/>
            </a:pPr>
            <a:r>
              <a:rPr lang="en-US" sz="1400" dirty="0"/>
              <a:t>Continues</a:t>
            </a:r>
          </a:p>
        </p:txBody>
      </p:sp>
      <p:sp>
        <p:nvSpPr>
          <p:cNvPr id="17426" name="Text Box 18"/>
          <p:cNvSpPr txBox="1">
            <a:spLocks noChangeArrowheads="1"/>
          </p:cNvSpPr>
          <p:nvPr/>
        </p:nvSpPr>
        <p:spPr bwMode="auto">
          <a:xfrm>
            <a:off x="2153347" y="5850692"/>
            <a:ext cx="913007" cy="430887"/>
          </a:xfrm>
          <a:prstGeom prst="rect">
            <a:avLst/>
          </a:prstGeom>
          <a:solidFill>
            <a:schemeClr val="tx1">
              <a:lumMod val="50000"/>
              <a:lumOff val="50000"/>
            </a:schemeClr>
          </a:solidFill>
          <a:ln w="19050" algn="ctr">
            <a:solidFill>
              <a:srgbClr val="000000"/>
            </a:solidFill>
            <a:miter lim="800000"/>
            <a:headEnd/>
            <a:tailEnd/>
          </a:ln>
          <a:effectLs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a:solidFill>
                  <a:schemeClr val="bg1"/>
                </a:solidFill>
              </a:rPr>
              <a:t>Earth</a:t>
            </a:r>
          </a:p>
          <a:p>
            <a:pPr algn="ctr" eaLnBrk="1" hangingPunct="1">
              <a:spcBef>
                <a:spcPct val="0"/>
              </a:spcBef>
              <a:buFontTx/>
              <a:buNone/>
            </a:pPr>
            <a:r>
              <a:rPr lang="en-US" sz="1400">
                <a:solidFill>
                  <a:schemeClr val="bg1"/>
                </a:solidFill>
              </a:rPr>
              <a:t>Endangered</a:t>
            </a:r>
          </a:p>
        </p:txBody>
      </p:sp>
      <p:sp>
        <p:nvSpPr>
          <p:cNvPr id="17427" name="Text Box 19"/>
          <p:cNvSpPr txBox="1">
            <a:spLocks noChangeArrowheads="1"/>
          </p:cNvSpPr>
          <p:nvPr/>
        </p:nvSpPr>
        <p:spPr bwMode="auto">
          <a:xfrm>
            <a:off x="7847013" y="5850692"/>
            <a:ext cx="1066800" cy="430887"/>
          </a:xfrm>
          <a:prstGeom prst="rect">
            <a:avLst/>
          </a:prstGeom>
          <a:solidFill>
            <a:schemeClr val="tx1"/>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solidFill>
                  <a:schemeClr val="bg1"/>
                </a:solidFill>
              </a:rPr>
              <a:t>Earth </a:t>
            </a:r>
            <a:endParaRPr lang="en-US" sz="1400" dirty="0" smtClean="0">
              <a:solidFill>
                <a:schemeClr val="bg1"/>
              </a:solidFill>
            </a:endParaRPr>
          </a:p>
          <a:p>
            <a:pPr algn="ctr" eaLnBrk="1" hangingPunct="1">
              <a:spcBef>
                <a:spcPct val="0"/>
              </a:spcBef>
              <a:buFontTx/>
              <a:buNone/>
            </a:pPr>
            <a:r>
              <a:rPr lang="en-US" sz="1400" dirty="0" smtClean="0">
                <a:solidFill>
                  <a:schemeClr val="bg1"/>
                </a:solidFill>
              </a:rPr>
              <a:t>Ends</a:t>
            </a:r>
            <a:endParaRPr lang="en-US" sz="1050" dirty="0">
              <a:solidFill>
                <a:schemeClr val="bg1"/>
              </a:solidFill>
            </a:endParaRPr>
          </a:p>
        </p:txBody>
      </p:sp>
      <p:sp>
        <p:nvSpPr>
          <p:cNvPr id="17428" name="Text Box 20"/>
          <p:cNvSpPr txBox="1">
            <a:spLocks noChangeArrowheads="1"/>
          </p:cNvSpPr>
          <p:nvPr/>
        </p:nvSpPr>
        <p:spPr bwMode="auto">
          <a:xfrm>
            <a:off x="148475" y="5850692"/>
            <a:ext cx="555538" cy="430887"/>
          </a:xfrm>
          <a:prstGeom prst="rect">
            <a:avLst/>
          </a:prstGeom>
          <a:noFill/>
          <a:ln w="19050" algn="ctr">
            <a:solidFill>
              <a:srgbClr val="000000"/>
            </a:solidFill>
            <a:miter lim="800000"/>
            <a:headEnd/>
            <a:tailEnd/>
          </a:ln>
          <a:effectLs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t>Earth</a:t>
            </a:r>
          </a:p>
          <a:p>
            <a:pPr algn="ctr" eaLnBrk="1" hangingPunct="1">
              <a:spcBef>
                <a:spcPct val="0"/>
              </a:spcBef>
              <a:buFontTx/>
              <a:buNone/>
            </a:pPr>
            <a:r>
              <a:rPr lang="en-US" sz="1400" dirty="0"/>
              <a:t>Begins</a:t>
            </a:r>
          </a:p>
        </p:txBody>
      </p:sp>
      <p:sp>
        <p:nvSpPr>
          <p:cNvPr id="17429" name="Line 21"/>
          <p:cNvSpPr>
            <a:spLocks noChangeShapeType="1"/>
          </p:cNvSpPr>
          <p:nvPr/>
        </p:nvSpPr>
        <p:spPr bwMode="auto">
          <a:xfrm flipV="1">
            <a:off x="1153296" y="933150"/>
            <a:ext cx="2743201" cy="8413"/>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3200"/>
          </a:p>
        </p:txBody>
      </p:sp>
      <p:sp>
        <p:nvSpPr>
          <p:cNvPr id="17431" name="Text Box 23"/>
          <p:cNvSpPr txBox="1">
            <a:spLocks noChangeArrowheads="1"/>
          </p:cNvSpPr>
          <p:nvPr/>
        </p:nvSpPr>
        <p:spPr bwMode="auto">
          <a:xfrm>
            <a:off x="3167111" y="1066800"/>
            <a:ext cx="85846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t>Human</a:t>
            </a:r>
          </a:p>
          <a:p>
            <a:pPr algn="ctr" eaLnBrk="1" hangingPunct="1">
              <a:spcBef>
                <a:spcPct val="0"/>
              </a:spcBef>
              <a:buFontTx/>
              <a:buNone/>
            </a:pPr>
            <a:r>
              <a:rPr lang="en-US" sz="1400" dirty="0"/>
              <a:t>Survival Ends</a:t>
            </a:r>
            <a:r>
              <a:rPr lang="en-US" sz="1400" dirty="0" smtClean="0"/>
              <a:t>?</a:t>
            </a:r>
            <a:endParaRPr lang="en-US" sz="1400" dirty="0"/>
          </a:p>
        </p:txBody>
      </p:sp>
      <p:sp>
        <p:nvSpPr>
          <p:cNvPr id="17433" name="Text Box 25"/>
          <p:cNvSpPr txBox="1">
            <a:spLocks noChangeArrowheads="1"/>
          </p:cNvSpPr>
          <p:nvPr/>
        </p:nvSpPr>
        <p:spPr bwMode="auto">
          <a:xfrm>
            <a:off x="3169489" y="4250293"/>
            <a:ext cx="82625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a:t>Human </a:t>
            </a:r>
          </a:p>
          <a:p>
            <a:pPr algn="ctr" eaLnBrk="1" hangingPunct="1">
              <a:spcBef>
                <a:spcPct val="0"/>
              </a:spcBef>
              <a:buFontTx/>
              <a:buNone/>
            </a:pPr>
            <a:r>
              <a:rPr lang="en-US" sz="1400"/>
              <a:t>Thriving</a:t>
            </a:r>
          </a:p>
          <a:p>
            <a:pPr algn="ctr" eaLnBrk="1" hangingPunct="1">
              <a:spcBef>
                <a:spcPct val="0"/>
              </a:spcBef>
              <a:buFontTx/>
              <a:buNone/>
            </a:pPr>
            <a:r>
              <a:rPr lang="en-US" sz="1400"/>
              <a:t>Begins</a:t>
            </a:r>
          </a:p>
        </p:txBody>
      </p:sp>
      <p:sp>
        <p:nvSpPr>
          <p:cNvPr id="17435" name="Text Box 27"/>
          <p:cNvSpPr txBox="1">
            <a:spLocks noChangeArrowheads="1"/>
          </p:cNvSpPr>
          <p:nvPr/>
        </p:nvSpPr>
        <p:spPr bwMode="auto">
          <a:xfrm>
            <a:off x="7924800" y="4228068"/>
            <a:ext cx="90011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400" dirty="0"/>
              <a:t>Human</a:t>
            </a:r>
          </a:p>
          <a:p>
            <a:pPr algn="r" eaLnBrk="1" hangingPunct="1">
              <a:spcBef>
                <a:spcPct val="0"/>
              </a:spcBef>
              <a:buFontTx/>
              <a:buNone/>
            </a:pPr>
            <a:r>
              <a:rPr lang="en-US" sz="1400" dirty="0"/>
              <a:t>Survival/</a:t>
            </a:r>
          </a:p>
          <a:p>
            <a:pPr algn="r" eaLnBrk="1" hangingPunct="1">
              <a:spcBef>
                <a:spcPct val="0"/>
              </a:spcBef>
              <a:buFontTx/>
              <a:buNone/>
            </a:pPr>
            <a:r>
              <a:rPr lang="en-US" sz="1400" dirty="0"/>
              <a:t>Thriving Ends?</a:t>
            </a:r>
          </a:p>
        </p:txBody>
      </p:sp>
      <p:sp>
        <p:nvSpPr>
          <p:cNvPr id="17437" name="Text Box 29"/>
          <p:cNvSpPr txBox="1">
            <a:spLocks noChangeArrowheads="1"/>
          </p:cNvSpPr>
          <p:nvPr/>
        </p:nvSpPr>
        <p:spPr bwMode="auto">
          <a:xfrm>
            <a:off x="5227595" y="2094468"/>
            <a:ext cx="79220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400" dirty="0"/>
              <a:t>Human</a:t>
            </a:r>
          </a:p>
          <a:p>
            <a:pPr algn="r" eaLnBrk="1" hangingPunct="1">
              <a:spcBef>
                <a:spcPct val="0"/>
              </a:spcBef>
              <a:buFontTx/>
              <a:buNone/>
            </a:pPr>
            <a:r>
              <a:rPr lang="en-US" sz="1400" dirty="0"/>
              <a:t>Survival</a:t>
            </a:r>
          </a:p>
          <a:p>
            <a:pPr algn="r" eaLnBrk="1" hangingPunct="1">
              <a:spcBef>
                <a:spcPct val="0"/>
              </a:spcBef>
              <a:buFontTx/>
              <a:buNone/>
            </a:pPr>
            <a:r>
              <a:rPr lang="en-US" sz="1400" dirty="0" smtClean="0"/>
              <a:t>Ends?</a:t>
            </a:r>
            <a:endParaRPr lang="en-US" sz="1400" dirty="0"/>
          </a:p>
        </p:txBody>
      </p:sp>
      <p:sp>
        <p:nvSpPr>
          <p:cNvPr id="17438" name="Text Box 30"/>
          <p:cNvSpPr txBox="1">
            <a:spLocks noChangeArrowheads="1"/>
          </p:cNvSpPr>
          <p:nvPr/>
        </p:nvSpPr>
        <p:spPr bwMode="auto">
          <a:xfrm>
            <a:off x="5486400" y="3085068"/>
            <a:ext cx="838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400" dirty="0"/>
              <a:t>Human</a:t>
            </a:r>
          </a:p>
          <a:p>
            <a:pPr algn="r" eaLnBrk="1" hangingPunct="1">
              <a:spcBef>
                <a:spcPct val="0"/>
              </a:spcBef>
              <a:buFontTx/>
              <a:buNone/>
            </a:pPr>
            <a:r>
              <a:rPr lang="en-US" sz="1400" dirty="0"/>
              <a:t>Survival/</a:t>
            </a:r>
          </a:p>
          <a:p>
            <a:pPr algn="r" eaLnBrk="1" hangingPunct="1">
              <a:spcBef>
                <a:spcPct val="0"/>
              </a:spcBef>
              <a:buFontTx/>
              <a:buNone/>
            </a:pPr>
            <a:r>
              <a:rPr lang="en-US" sz="1400" dirty="0"/>
              <a:t>Thriving </a:t>
            </a:r>
            <a:r>
              <a:rPr lang="en-US" sz="1400" dirty="0" smtClean="0"/>
              <a:t>Ends?</a:t>
            </a:r>
            <a:endParaRPr lang="en-US" sz="1400" dirty="0"/>
          </a:p>
        </p:txBody>
      </p:sp>
      <p:sp>
        <p:nvSpPr>
          <p:cNvPr id="17444" name="Text Box 36"/>
          <p:cNvSpPr txBox="1">
            <a:spLocks noChangeArrowheads="1"/>
          </p:cNvSpPr>
          <p:nvPr/>
        </p:nvSpPr>
        <p:spPr bwMode="auto">
          <a:xfrm>
            <a:off x="153065" y="6444734"/>
            <a:ext cx="837569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dirty="0" smtClean="0"/>
              <a:t>Human Survival/Thriving </a:t>
            </a:r>
            <a:r>
              <a:rPr lang="en-US" sz="1200" dirty="0"/>
              <a:t>Ends - </a:t>
            </a:r>
            <a:r>
              <a:rPr lang="en-US" sz="1200" dirty="0" smtClean="0"/>
              <a:t>May </a:t>
            </a:r>
            <a:r>
              <a:rPr lang="en-US" sz="1200" dirty="0"/>
              <a:t>end by human action or non-human action (e.g. loss of sun, disease, volcanoes, storms, asteroid</a:t>
            </a:r>
            <a:r>
              <a:rPr lang="en-US" sz="1200" dirty="0" smtClean="0"/>
              <a:t>).</a:t>
            </a:r>
            <a:endParaRPr lang="en-US" sz="1200" dirty="0"/>
          </a:p>
        </p:txBody>
      </p:sp>
      <p:sp>
        <p:nvSpPr>
          <p:cNvPr id="17448" name="Line 40"/>
          <p:cNvSpPr>
            <a:spLocks noChangeShapeType="1"/>
          </p:cNvSpPr>
          <p:nvPr/>
        </p:nvSpPr>
        <p:spPr bwMode="auto">
          <a:xfrm>
            <a:off x="1142999" y="1989653"/>
            <a:ext cx="4265613" cy="4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3200"/>
          </a:p>
        </p:txBody>
      </p:sp>
      <p:sp>
        <p:nvSpPr>
          <p:cNvPr id="17449" name="Line 41"/>
          <p:cNvSpPr>
            <a:spLocks noChangeShapeType="1"/>
          </p:cNvSpPr>
          <p:nvPr/>
        </p:nvSpPr>
        <p:spPr bwMode="auto">
          <a:xfrm>
            <a:off x="1142999" y="3085067"/>
            <a:ext cx="4495801" cy="5239"/>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3200"/>
          </a:p>
        </p:txBody>
      </p:sp>
      <p:sp>
        <p:nvSpPr>
          <p:cNvPr id="17450" name="Line 42"/>
          <p:cNvSpPr>
            <a:spLocks noChangeShapeType="1"/>
          </p:cNvSpPr>
          <p:nvPr/>
        </p:nvSpPr>
        <p:spPr bwMode="auto">
          <a:xfrm>
            <a:off x="1142999" y="4228068"/>
            <a:ext cx="7694614" cy="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3200"/>
          </a:p>
        </p:txBody>
      </p:sp>
      <p:sp>
        <p:nvSpPr>
          <p:cNvPr id="17454" name="Text Box 46"/>
          <p:cNvSpPr txBox="1">
            <a:spLocks noChangeArrowheads="1"/>
          </p:cNvSpPr>
          <p:nvPr/>
        </p:nvSpPr>
        <p:spPr bwMode="auto">
          <a:xfrm>
            <a:off x="227013" y="4349988"/>
            <a:ext cx="823239" cy="640080"/>
          </a:xfrm>
          <a:prstGeom prst="rect">
            <a:avLst/>
          </a:prstGeom>
          <a:noFill/>
          <a:ln>
            <a:solidFill>
              <a:schemeClr val="tx1"/>
            </a:solidFill>
          </a:ln>
          <a:effectLst/>
          <a:extLst/>
        </p:spPr>
        <p:txBody>
          <a:bodyPr wrap="none" lIns="27432" rIns="27432">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000" dirty="0" smtClean="0">
                <a:solidFill>
                  <a:srgbClr val="000000"/>
                </a:solidFill>
              </a:rPr>
              <a:t>Full </a:t>
            </a:r>
          </a:p>
          <a:p>
            <a:pPr algn="ctr" eaLnBrk="1" hangingPunct="1">
              <a:lnSpc>
                <a:spcPct val="85000"/>
              </a:lnSpc>
              <a:spcBef>
                <a:spcPct val="0"/>
              </a:spcBef>
              <a:buFontTx/>
              <a:buNone/>
            </a:pPr>
            <a:r>
              <a:rPr lang="en-US" sz="2000" dirty="0" smtClean="0">
                <a:solidFill>
                  <a:srgbClr val="000000"/>
                </a:solidFill>
              </a:rPr>
              <a:t>Thrive!</a:t>
            </a:r>
            <a:endParaRPr lang="en-US" sz="2000" dirty="0">
              <a:solidFill>
                <a:srgbClr val="000000"/>
              </a:solidFill>
            </a:endParaRPr>
          </a:p>
        </p:txBody>
      </p:sp>
      <p:sp>
        <p:nvSpPr>
          <p:cNvPr id="17455" name="Text Box 47"/>
          <p:cNvSpPr txBox="1">
            <a:spLocks noChangeArrowheads="1"/>
          </p:cNvSpPr>
          <p:nvPr/>
        </p:nvSpPr>
        <p:spPr bwMode="auto">
          <a:xfrm>
            <a:off x="227013" y="1085665"/>
            <a:ext cx="822960" cy="510909"/>
          </a:xfrm>
          <a:prstGeom prst="rect">
            <a:avLst/>
          </a:prstGeom>
          <a:solidFill>
            <a:schemeClr val="tx1"/>
          </a:solidFill>
          <a:ln>
            <a:noFill/>
          </a:ln>
          <a:effectLst/>
          <a:extLst/>
        </p:spPr>
        <p:txBody>
          <a:bodyPr wrap="square" lIns="27432" rIns="27432" anchor="ctr" anchorCtr="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600" dirty="0">
                <a:solidFill>
                  <a:schemeClr val="bg1"/>
                </a:solidFill>
              </a:rPr>
              <a:t>Current</a:t>
            </a:r>
          </a:p>
          <a:p>
            <a:pPr algn="ctr" eaLnBrk="1" hangingPunct="1">
              <a:lnSpc>
                <a:spcPct val="85000"/>
              </a:lnSpc>
              <a:spcBef>
                <a:spcPct val="0"/>
              </a:spcBef>
              <a:buFontTx/>
              <a:buNone/>
            </a:pPr>
            <a:r>
              <a:rPr lang="en-US" sz="1600" dirty="0" smtClean="0">
                <a:solidFill>
                  <a:schemeClr val="bg1"/>
                </a:solidFill>
              </a:rPr>
              <a:t>Path</a:t>
            </a:r>
            <a:endParaRPr lang="en-US" sz="1600" dirty="0">
              <a:solidFill>
                <a:schemeClr val="bg1"/>
              </a:solidFill>
            </a:endParaRPr>
          </a:p>
        </p:txBody>
      </p:sp>
      <p:sp>
        <p:nvSpPr>
          <p:cNvPr id="17456" name="Text Box 48"/>
          <p:cNvSpPr txBox="1">
            <a:spLocks noChangeArrowheads="1"/>
          </p:cNvSpPr>
          <p:nvPr/>
        </p:nvSpPr>
        <p:spPr bwMode="auto">
          <a:xfrm>
            <a:off x="3505200" y="5850692"/>
            <a:ext cx="913007" cy="430887"/>
          </a:xfrm>
          <a:prstGeom prst="rect">
            <a:avLst/>
          </a:prstGeom>
          <a:solidFill>
            <a:schemeClr val="bg2">
              <a:lumMod val="75000"/>
            </a:schemeClr>
          </a:solidFill>
          <a:ln w="19050" algn="ctr">
            <a:solidFill>
              <a:srgbClr val="000000"/>
            </a:solidFill>
            <a:miter lim="800000"/>
            <a:headEnd/>
            <a:tailEnd/>
          </a:ln>
          <a:effectLs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solidFill>
                  <a:schemeClr val="bg1"/>
                </a:solidFill>
              </a:rPr>
              <a:t>Earth More</a:t>
            </a:r>
          </a:p>
          <a:p>
            <a:pPr algn="ctr" eaLnBrk="1" hangingPunct="1">
              <a:spcBef>
                <a:spcPct val="0"/>
              </a:spcBef>
              <a:buFontTx/>
              <a:buNone/>
            </a:pPr>
            <a:r>
              <a:rPr lang="en-US" sz="1400" dirty="0">
                <a:solidFill>
                  <a:schemeClr val="bg1"/>
                </a:solidFill>
              </a:rPr>
              <a:t>Endangered</a:t>
            </a:r>
          </a:p>
        </p:txBody>
      </p:sp>
      <p:sp>
        <p:nvSpPr>
          <p:cNvPr id="17457" name="Text Box 49"/>
          <p:cNvSpPr txBox="1">
            <a:spLocks noChangeArrowheads="1"/>
          </p:cNvSpPr>
          <p:nvPr/>
        </p:nvSpPr>
        <p:spPr bwMode="auto">
          <a:xfrm>
            <a:off x="4876800" y="5850692"/>
            <a:ext cx="913007" cy="430887"/>
          </a:xfrm>
          <a:prstGeom prst="rect">
            <a:avLst/>
          </a:prstGeom>
          <a:solidFill>
            <a:schemeClr val="bg2">
              <a:lumMod val="50000"/>
            </a:schemeClr>
          </a:solidFill>
          <a:ln w="19050" algn="ctr">
            <a:solidFill>
              <a:srgbClr val="000000"/>
            </a:solidFill>
            <a:miter lim="800000"/>
            <a:headEnd/>
            <a:tailEnd/>
          </a:ln>
          <a:effectLs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solidFill>
                  <a:schemeClr val="bg1"/>
                </a:solidFill>
              </a:rPr>
              <a:t>Earth Much</a:t>
            </a:r>
          </a:p>
          <a:p>
            <a:pPr algn="ctr" eaLnBrk="1" hangingPunct="1">
              <a:spcBef>
                <a:spcPct val="0"/>
              </a:spcBef>
              <a:buFontTx/>
              <a:buNone/>
            </a:pPr>
            <a:r>
              <a:rPr lang="en-US" sz="1400" dirty="0">
                <a:solidFill>
                  <a:schemeClr val="bg1"/>
                </a:solidFill>
              </a:rPr>
              <a:t>Endangered</a:t>
            </a:r>
          </a:p>
        </p:txBody>
      </p:sp>
      <p:sp>
        <p:nvSpPr>
          <p:cNvPr id="17459" name="Text Box 51"/>
          <p:cNvSpPr txBox="1">
            <a:spLocks noChangeArrowheads="1"/>
          </p:cNvSpPr>
          <p:nvPr/>
        </p:nvSpPr>
        <p:spPr bwMode="auto">
          <a:xfrm>
            <a:off x="227013" y="3200400"/>
            <a:ext cx="822960" cy="548640"/>
          </a:xfrm>
          <a:prstGeom prst="rect">
            <a:avLst/>
          </a:prstGeom>
          <a:solidFill>
            <a:schemeClr val="bg1">
              <a:lumMod val="85000"/>
            </a:schemeClr>
          </a:solidFill>
          <a:ln>
            <a:noFill/>
          </a:ln>
          <a:effectLst/>
          <a:extLst/>
        </p:spPr>
        <p:txBody>
          <a:bodyPr wrap="none" lIns="27432" rIns="27432" anchor="ctr" anchorCtr="0">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600" dirty="0" smtClean="0">
                <a:solidFill>
                  <a:srgbClr val="000000"/>
                </a:solidFill>
              </a:rPr>
              <a:t>Partial</a:t>
            </a:r>
          </a:p>
          <a:p>
            <a:pPr algn="ctr" eaLnBrk="1" hangingPunct="1">
              <a:lnSpc>
                <a:spcPct val="85000"/>
              </a:lnSpc>
              <a:spcBef>
                <a:spcPct val="0"/>
              </a:spcBef>
              <a:buFontTx/>
              <a:buNone/>
            </a:pPr>
            <a:r>
              <a:rPr lang="en-US" sz="1600" dirty="0" smtClean="0">
                <a:solidFill>
                  <a:srgbClr val="000000"/>
                </a:solidFill>
              </a:rPr>
              <a:t>Thrive!</a:t>
            </a:r>
            <a:endParaRPr lang="en-US" sz="1600" dirty="0">
              <a:solidFill>
                <a:srgbClr val="000000"/>
              </a:solidFill>
            </a:endParaRPr>
          </a:p>
        </p:txBody>
      </p:sp>
      <p:sp>
        <p:nvSpPr>
          <p:cNvPr id="17460" name="Text Box 52"/>
          <p:cNvSpPr txBox="1">
            <a:spLocks noChangeArrowheads="1"/>
          </p:cNvSpPr>
          <p:nvPr/>
        </p:nvSpPr>
        <p:spPr bwMode="auto">
          <a:xfrm>
            <a:off x="228600" y="2094468"/>
            <a:ext cx="822960" cy="548640"/>
          </a:xfrm>
          <a:prstGeom prst="rect">
            <a:avLst/>
          </a:prstGeom>
          <a:solidFill>
            <a:schemeClr val="bg1">
              <a:lumMod val="65000"/>
            </a:schemeClr>
          </a:solidFill>
          <a:ln>
            <a:noFill/>
          </a:ln>
          <a:effectLst/>
          <a:extLst/>
        </p:spPr>
        <p:txBody>
          <a:bodyPr wrap="none" lIns="27432" rIns="27432" anchor="ctr" anchorCtr="0">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600" dirty="0" smtClean="0">
                <a:solidFill>
                  <a:schemeClr val="bg1"/>
                </a:solidFill>
              </a:rPr>
              <a:t>Survive</a:t>
            </a:r>
            <a:endParaRPr lang="en-US" sz="1600" dirty="0">
              <a:solidFill>
                <a:schemeClr val="bg1"/>
              </a:solidFill>
            </a:endParaRPr>
          </a:p>
        </p:txBody>
      </p:sp>
      <p:sp>
        <p:nvSpPr>
          <p:cNvPr id="17461" name="Rectangle 53"/>
          <p:cNvSpPr>
            <a:spLocks noChangeArrowheads="1"/>
          </p:cNvSpPr>
          <p:nvPr/>
        </p:nvSpPr>
        <p:spPr bwMode="auto">
          <a:xfrm>
            <a:off x="3995738" y="2168407"/>
            <a:ext cx="1212850" cy="430885"/>
          </a:xfrm>
          <a:prstGeom prst="rect">
            <a:avLst/>
          </a:prstGeom>
          <a:solidFill>
            <a:schemeClr val="bg1">
              <a:lumMod val="85000"/>
            </a:schemeClr>
          </a:solidFill>
          <a:ln>
            <a:noFill/>
          </a:ln>
          <a:effectLst/>
          <a:extLst/>
        </p:spPr>
        <p:txBody>
          <a:bodyPr wrap="square" lIns="18288" rIns="18288" anchor="ctr">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t>Extend </a:t>
            </a:r>
            <a:r>
              <a:rPr lang="en-US" sz="1400" dirty="0" smtClean="0"/>
              <a:t>survival</a:t>
            </a:r>
            <a:endParaRPr lang="en-US" sz="1400" dirty="0"/>
          </a:p>
        </p:txBody>
      </p:sp>
      <p:sp>
        <p:nvSpPr>
          <p:cNvPr id="17462" name="Rectangle 54"/>
          <p:cNvSpPr>
            <a:spLocks noChangeArrowheads="1"/>
          </p:cNvSpPr>
          <p:nvPr/>
        </p:nvSpPr>
        <p:spPr bwMode="auto">
          <a:xfrm>
            <a:off x="3975469" y="3184862"/>
            <a:ext cx="1433143" cy="353287"/>
          </a:xfrm>
          <a:prstGeom prst="rect">
            <a:avLst/>
          </a:prstGeom>
          <a:solidFill>
            <a:schemeClr val="bg1">
              <a:lumMod val="85000"/>
            </a:schemeClr>
          </a:solidFill>
          <a:ln>
            <a:noFill/>
          </a:ln>
          <a:effectLst/>
          <a:extLst/>
        </p:spPr>
        <p:txBody>
          <a:bodyPr wrap="square" lIns="18288" rIns="18288" anchor="ctr">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t>Extend </a:t>
            </a:r>
            <a:r>
              <a:rPr lang="en-US" sz="1400" dirty="0" smtClean="0"/>
              <a:t>survival</a:t>
            </a:r>
            <a:endParaRPr lang="en-US" sz="1400" dirty="0"/>
          </a:p>
        </p:txBody>
      </p:sp>
      <p:sp>
        <p:nvSpPr>
          <p:cNvPr id="17463" name="Rectangle 55"/>
          <p:cNvSpPr>
            <a:spLocks noChangeArrowheads="1"/>
          </p:cNvSpPr>
          <p:nvPr/>
        </p:nvSpPr>
        <p:spPr bwMode="auto">
          <a:xfrm>
            <a:off x="3995738" y="4350086"/>
            <a:ext cx="3916362" cy="329287"/>
          </a:xfrm>
          <a:prstGeom prst="rect">
            <a:avLst/>
          </a:prstGeom>
          <a:solidFill>
            <a:schemeClr val="bg1"/>
          </a:solidFill>
          <a:ln>
            <a:solidFill>
              <a:schemeClr val="tx1"/>
            </a:solidFill>
          </a:ln>
          <a:effectLs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a:t>Extend </a:t>
            </a:r>
            <a:r>
              <a:rPr lang="en-US" sz="1400" dirty="0" smtClean="0"/>
              <a:t>survival to maximum.  </a:t>
            </a:r>
          </a:p>
        </p:txBody>
      </p:sp>
      <p:sp>
        <p:nvSpPr>
          <p:cNvPr id="17464" name="Text Box 56"/>
          <p:cNvSpPr txBox="1">
            <a:spLocks noChangeArrowheads="1"/>
          </p:cNvSpPr>
          <p:nvPr/>
        </p:nvSpPr>
        <p:spPr bwMode="auto">
          <a:xfrm>
            <a:off x="6458723" y="832987"/>
            <a:ext cx="2532877" cy="316856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ts val="300"/>
              </a:spcBef>
              <a:buFontTx/>
              <a:buNone/>
            </a:pPr>
            <a:r>
              <a:rPr lang="en-US" sz="2000" dirty="0" smtClean="0"/>
              <a:t>Alternative Futures:</a:t>
            </a:r>
          </a:p>
          <a:p>
            <a:pPr marL="228600" indent="-228600" eaLnBrk="1" hangingPunct="1">
              <a:lnSpc>
                <a:spcPct val="85000"/>
              </a:lnSpc>
              <a:spcBef>
                <a:spcPts val="0"/>
              </a:spcBef>
              <a:buFont typeface="+mj-lt"/>
              <a:buAutoNum type="arabicPeriod"/>
            </a:pPr>
            <a:r>
              <a:rPr lang="en-US" sz="1600" dirty="0" smtClean="0"/>
              <a:t>Current Path – Little thriving. Survival ends much too soon.</a:t>
            </a:r>
          </a:p>
          <a:p>
            <a:pPr marL="228600" indent="-228600" eaLnBrk="1" hangingPunct="1">
              <a:lnSpc>
                <a:spcPct val="85000"/>
              </a:lnSpc>
              <a:spcBef>
                <a:spcPts val="0"/>
              </a:spcBef>
              <a:buFont typeface="+mj-lt"/>
              <a:buAutoNum type="arabicPeriod"/>
            </a:pPr>
            <a:r>
              <a:rPr lang="en-US" sz="1600" dirty="0" smtClean="0"/>
              <a:t>Survive. Little thriving.  Survival extended but still ends too soon.</a:t>
            </a:r>
          </a:p>
          <a:p>
            <a:pPr marL="228600" indent="-228600" eaLnBrk="1" hangingPunct="1">
              <a:lnSpc>
                <a:spcPct val="85000"/>
              </a:lnSpc>
              <a:spcBef>
                <a:spcPts val="0"/>
              </a:spcBef>
              <a:buFont typeface="+mj-lt"/>
              <a:buAutoNum type="arabicPeriod"/>
            </a:pPr>
            <a:r>
              <a:rPr lang="en-US" sz="1600" dirty="0" smtClean="0"/>
              <a:t>Partial Thrive! More thriving. </a:t>
            </a:r>
            <a:r>
              <a:rPr lang="en-US" sz="1600" dirty="0"/>
              <a:t>Survival </a:t>
            </a:r>
            <a:r>
              <a:rPr lang="en-US" sz="1600" dirty="0" smtClean="0"/>
              <a:t>extended more </a:t>
            </a:r>
            <a:r>
              <a:rPr lang="en-US" sz="1600" dirty="0"/>
              <a:t>but still ends too soon</a:t>
            </a:r>
            <a:r>
              <a:rPr lang="en-US" sz="1600" dirty="0" smtClean="0"/>
              <a:t>.</a:t>
            </a:r>
          </a:p>
          <a:p>
            <a:pPr marL="228600" indent="-228600" eaLnBrk="1" hangingPunct="1">
              <a:lnSpc>
                <a:spcPct val="85000"/>
              </a:lnSpc>
              <a:spcBef>
                <a:spcPts val="0"/>
              </a:spcBef>
              <a:buFont typeface="+mj-lt"/>
              <a:buAutoNum type="arabicPeriod"/>
            </a:pPr>
            <a:r>
              <a:rPr lang="en-US" sz="1800" u="sng" dirty="0" smtClean="0"/>
              <a:t>Full Thrive! High thriving. Survival extended to maximum.</a:t>
            </a:r>
          </a:p>
        </p:txBody>
      </p:sp>
      <p:sp>
        <p:nvSpPr>
          <p:cNvPr id="17465" name="Rectangle 57"/>
          <p:cNvSpPr>
            <a:spLocks noChangeArrowheads="1"/>
          </p:cNvSpPr>
          <p:nvPr/>
        </p:nvSpPr>
        <p:spPr bwMode="auto">
          <a:xfrm>
            <a:off x="1143000" y="2170668"/>
            <a:ext cx="2026488" cy="428625"/>
          </a:xfrm>
          <a:prstGeom prst="rect">
            <a:avLst/>
          </a:prstGeom>
          <a:solidFill>
            <a:schemeClr val="bg1">
              <a:lumMod val="65000"/>
            </a:schemeClr>
          </a:solidFill>
          <a:ln>
            <a:noFill/>
          </a:ln>
          <a:effectLs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a:solidFill>
                  <a:schemeClr val="bg1"/>
                </a:solidFill>
              </a:rPr>
              <a:t>Survival </a:t>
            </a:r>
          </a:p>
        </p:txBody>
      </p:sp>
      <p:sp>
        <p:nvSpPr>
          <p:cNvPr id="17466" name="Rectangle 58"/>
          <p:cNvSpPr>
            <a:spLocks noChangeArrowheads="1"/>
          </p:cNvSpPr>
          <p:nvPr/>
        </p:nvSpPr>
        <p:spPr bwMode="auto">
          <a:xfrm>
            <a:off x="1143000" y="1143000"/>
            <a:ext cx="2026488" cy="428625"/>
          </a:xfrm>
          <a:prstGeom prst="rect">
            <a:avLst/>
          </a:prstGeom>
          <a:solidFill>
            <a:schemeClr val="bg1">
              <a:lumMod val="65000"/>
            </a:schemeClr>
          </a:solidFill>
          <a:ln>
            <a:noFill/>
          </a:ln>
          <a:effectLs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smtClean="0">
                <a:solidFill>
                  <a:schemeClr val="bg1"/>
                </a:solidFill>
              </a:rPr>
              <a:t>Survival</a:t>
            </a:r>
            <a:endParaRPr lang="en-US" sz="1400" dirty="0">
              <a:solidFill>
                <a:schemeClr val="bg1"/>
              </a:solidFill>
            </a:endParaRPr>
          </a:p>
        </p:txBody>
      </p:sp>
      <p:sp>
        <p:nvSpPr>
          <p:cNvPr id="17467" name="Rectangle 59"/>
          <p:cNvSpPr>
            <a:spLocks noChangeArrowheads="1"/>
          </p:cNvSpPr>
          <p:nvPr/>
        </p:nvSpPr>
        <p:spPr bwMode="auto">
          <a:xfrm>
            <a:off x="1143000" y="3266043"/>
            <a:ext cx="2026488" cy="428625"/>
          </a:xfrm>
          <a:prstGeom prst="rect">
            <a:avLst/>
          </a:prstGeom>
          <a:solidFill>
            <a:schemeClr val="bg1">
              <a:lumMod val="65000"/>
            </a:schemeClr>
          </a:solidFill>
          <a:ln>
            <a:noFill/>
          </a:ln>
          <a:effectLs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smtClean="0">
                <a:solidFill>
                  <a:schemeClr val="bg1"/>
                </a:solidFill>
              </a:rPr>
              <a:t>Survival</a:t>
            </a:r>
            <a:endParaRPr lang="en-US" sz="1400" dirty="0">
              <a:solidFill>
                <a:schemeClr val="bg1"/>
              </a:solidFill>
            </a:endParaRPr>
          </a:p>
        </p:txBody>
      </p:sp>
      <p:sp>
        <p:nvSpPr>
          <p:cNvPr id="17468" name="Rectangle 60"/>
          <p:cNvSpPr>
            <a:spLocks noChangeArrowheads="1"/>
          </p:cNvSpPr>
          <p:nvPr/>
        </p:nvSpPr>
        <p:spPr bwMode="auto">
          <a:xfrm>
            <a:off x="1143000" y="4409043"/>
            <a:ext cx="2026488" cy="428625"/>
          </a:xfrm>
          <a:prstGeom prst="rect">
            <a:avLst/>
          </a:prstGeom>
          <a:solidFill>
            <a:schemeClr val="bg1">
              <a:lumMod val="65000"/>
            </a:schemeClr>
          </a:solidFill>
          <a:ln>
            <a:noFill/>
          </a:ln>
          <a:effectLs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smtClean="0">
                <a:solidFill>
                  <a:schemeClr val="bg1"/>
                </a:solidFill>
              </a:rPr>
              <a:t>Survival</a:t>
            </a:r>
            <a:endParaRPr lang="en-US" sz="1400" dirty="0">
              <a:solidFill>
                <a:schemeClr val="bg1"/>
              </a:solidFill>
            </a:endParaRPr>
          </a:p>
        </p:txBody>
      </p:sp>
      <p:sp>
        <p:nvSpPr>
          <p:cNvPr id="17469" name="Text Box 61"/>
          <p:cNvSpPr txBox="1">
            <a:spLocks noChangeArrowheads="1"/>
          </p:cNvSpPr>
          <p:nvPr/>
        </p:nvSpPr>
        <p:spPr bwMode="auto">
          <a:xfrm>
            <a:off x="6324600" y="5850692"/>
            <a:ext cx="913007" cy="430887"/>
          </a:xfrm>
          <a:prstGeom prst="rect">
            <a:avLst/>
          </a:prstGeom>
          <a:noFill/>
          <a:ln w="19050" algn="ctr">
            <a:solidFill>
              <a:srgbClr val="000000"/>
            </a:solidFill>
            <a:miter lim="800000"/>
            <a:headEnd/>
            <a:tailEnd/>
          </a:ln>
          <a:effectLs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t>Earth Less</a:t>
            </a:r>
          </a:p>
          <a:p>
            <a:pPr algn="ctr" eaLnBrk="1" hangingPunct="1">
              <a:spcBef>
                <a:spcPct val="0"/>
              </a:spcBef>
              <a:buFontTx/>
              <a:buNone/>
            </a:pPr>
            <a:r>
              <a:rPr lang="en-US" sz="1400" dirty="0"/>
              <a:t>Endangered</a:t>
            </a:r>
          </a:p>
        </p:txBody>
      </p:sp>
      <p:sp>
        <p:nvSpPr>
          <p:cNvPr id="63" name="Rectangle 54"/>
          <p:cNvSpPr>
            <a:spLocks noChangeArrowheads="1"/>
          </p:cNvSpPr>
          <p:nvPr/>
        </p:nvSpPr>
        <p:spPr bwMode="auto">
          <a:xfrm>
            <a:off x="3975469" y="3570069"/>
            <a:ext cx="1433143" cy="356632"/>
          </a:xfrm>
          <a:prstGeom prst="rect">
            <a:avLst/>
          </a:prstGeom>
          <a:solidFill>
            <a:schemeClr val="bg1"/>
          </a:solidFill>
          <a:ln>
            <a:solidFill>
              <a:schemeClr val="tx1"/>
            </a:solidFill>
          </a:ln>
          <a:effectLst/>
          <a:extLst/>
        </p:spPr>
        <p:txBody>
          <a:bodyPr wrap="square" lIns="18288" rIns="18288" anchor="ctr">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smtClean="0"/>
              <a:t>Partial </a:t>
            </a:r>
            <a:r>
              <a:rPr lang="en-US" sz="1400" dirty="0"/>
              <a:t>thriving</a:t>
            </a:r>
          </a:p>
        </p:txBody>
      </p:sp>
      <p:sp>
        <p:nvSpPr>
          <p:cNvPr id="64" name="Rectangle 55"/>
          <p:cNvSpPr>
            <a:spLocks noChangeArrowheads="1"/>
          </p:cNvSpPr>
          <p:nvPr/>
        </p:nvSpPr>
        <p:spPr bwMode="auto">
          <a:xfrm>
            <a:off x="3995738" y="4724400"/>
            <a:ext cx="3916362" cy="332163"/>
          </a:xfrm>
          <a:prstGeom prst="rect">
            <a:avLst/>
          </a:prstGeom>
          <a:solidFill>
            <a:schemeClr val="bg1"/>
          </a:solidFill>
          <a:ln>
            <a:solidFill>
              <a:schemeClr val="tx1"/>
            </a:solidFill>
          </a:ln>
          <a:effectLs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smtClean="0"/>
              <a:t>Full Thriving</a:t>
            </a:r>
            <a:r>
              <a:rPr lang="en-US" sz="1400" dirty="0"/>
              <a:t>.  </a:t>
            </a:r>
            <a:r>
              <a:rPr lang="en-US" sz="1400" dirty="0" smtClean="0"/>
              <a:t> </a:t>
            </a:r>
            <a:endParaRPr lang="en-US" sz="1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4250" y="169871"/>
            <a:ext cx="839563" cy="598479"/>
          </a:xfrm>
          <a:prstGeom prst="rect">
            <a:avLst/>
          </a:prstGeom>
        </p:spPr>
      </p:pic>
    </p:spTree>
    <p:extLst>
      <p:ext uri="{BB962C8B-B14F-4D97-AF65-F5344CB8AC3E}">
        <p14:creationId xmlns:p14="http://schemas.microsoft.com/office/powerpoint/2010/main" val="2987186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4102100"/>
            <a:ext cx="9144000" cy="823912"/>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400"/>
          </a:p>
          <a:p>
            <a:pPr lvl="1">
              <a:spcBef>
                <a:spcPct val="0"/>
              </a:spcBef>
              <a:buFontTx/>
              <a:buNone/>
            </a:pPr>
            <a:endParaRPr lang="en-US" sz="2400"/>
          </a:p>
        </p:txBody>
      </p:sp>
      <p:pic>
        <p:nvPicPr>
          <p:cNvPr id="473091" name="Picture 3"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381000"/>
            <a:ext cx="706755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73091"/>
                                        </p:tgtEl>
                                        <p:attrNameLst>
                                          <p:attrName>style.visibility</p:attrName>
                                        </p:attrNameLst>
                                      </p:cBhvr>
                                      <p:to>
                                        <p:strVal val="visible"/>
                                      </p:to>
                                    </p:set>
                                    <p:animEffect transition="in" filter="fade">
                                      <p:cBhvr>
                                        <p:cTn id="7" dur="2000"/>
                                        <p:tgtEl>
                                          <p:spTgt spid="473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52400" y="838200"/>
            <a:ext cx="6019800" cy="960120"/>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7411" name="Rectangle 3"/>
          <p:cNvSpPr>
            <a:spLocks noChangeArrowheads="1"/>
          </p:cNvSpPr>
          <p:nvPr/>
        </p:nvSpPr>
        <p:spPr bwMode="auto">
          <a:xfrm>
            <a:off x="150813" y="1900793"/>
            <a:ext cx="6019800" cy="955675"/>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7412" name="Rectangle 4"/>
          <p:cNvSpPr>
            <a:spLocks noChangeArrowheads="1"/>
          </p:cNvSpPr>
          <p:nvPr/>
        </p:nvSpPr>
        <p:spPr bwMode="auto">
          <a:xfrm>
            <a:off x="152400" y="3008868"/>
            <a:ext cx="6248400" cy="995363"/>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7413" name="Rectangle 5"/>
          <p:cNvSpPr>
            <a:spLocks noChangeArrowheads="1"/>
          </p:cNvSpPr>
          <p:nvPr/>
        </p:nvSpPr>
        <p:spPr bwMode="auto">
          <a:xfrm>
            <a:off x="150813" y="4151868"/>
            <a:ext cx="8839200" cy="995363"/>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rgbClr val="66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7414" name="Rectangle 6"/>
          <p:cNvSpPr>
            <a:spLocks noChangeArrowheads="1"/>
          </p:cNvSpPr>
          <p:nvPr/>
        </p:nvSpPr>
        <p:spPr bwMode="auto">
          <a:xfrm>
            <a:off x="169347" y="152400"/>
            <a:ext cx="8820666" cy="615950"/>
          </a:xfrm>
          <a:prstGeom prst="rect">
            <a:avLst/>
          </a:prstGeom>
          <a:solidFill>
            <a:schemeClr val="tx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2600" dirty="0" smtClean="0">
                <a:solidFill>
                  <a:schemeClr val="bg1"/>
                </a:solidFill>
              </a:rPr>
              <a:t>Thrive! - Future for Community’s Thriving and Surviving</a:t>
            </a:r>
            <a:endParaRPr lang="en-US" sz="2600" dirty="0">
              <a:solidFill>
                <a:schemeClr val="bg1"/>
              </a:solidFill>
            </a:endParaRPr>
          </a:p>
        </p:txBody>
      </p:sp>
      <p:sp>
        <p:nvSpPr>
          <p:cNvPr id="17416" name="Text Box 8"/>
          <p:cNvSpPr txBox="1">
            <a:spLocks noChangeArrowheads="1"/>
          </p:cNvSpPr>
          <p:nvPr/>
        </p:nvSpPr>
        <p:spPr bwMode="auto">
          <a:xfrm>
            <a:off x="1049973" y="5371981"/>
            <a:ext cx="80178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800" dirty="0" smtClean="0"/>
              <a:t>Today                               Near Future           Long Term Future</a:t>
            </a:r>
            <a:endParaRPr lang="en-US" sz="1800" baseline="-25000" dirty="0"/>
          </a:p>
        </p:txBody>
      </p:sp>
      <p:sp>
        <p:nvSpPr>
          <p:cNvPr id="17417" name="Line 9"/>
          <p:cNvSpPr>
            <a:spLocks noChangeShapeType="1"/>
          </p:cNvSpPr>
          <p:nvPr/>
        </p:nvSpPr>
        <p:spPr bwMode="auto">
          <a:xfrm flipV="1">
            <a:off x="1142999" y="5322332"/>
            <a:ext cx="784701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7420" name="Text Box 12"/>
          <p:cNvSpPr txBox="1">
            <a:spLocks noChangeArrowheads="1"/>
          </p:cNvSpPr>
          <p:nvPr/>
        </p:nvSpPr>
        <p:spPr bwMode="auto">
          <a:xfrm>
            <a:off x="3169489" y="3210580"/>
            <a:ext cx="8262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smtClean="0"/>
              <a:t>Thriving</a:t>
            </a:r>
            <a:endParaRPr lang="en-US" sz="1400" dirty="0"/>
          </a:p>
          <a:p>
            <a:pPr algn="ctr" eaLnBrk="1" hangingPunct="1">
              <a:spcBef>
                <a:spcPct val="0"/>
              </a:spcBef>
              <a:buFontTx/>
              <a:buNone/>
            </a:pPr>
            <a:r>
              <a:rPr lang="en-US" sz="1400" dirty="0"/>
              <a:t>Begins</a:t>
            </a:r>
          </a:p>
        </p:txBody>
      </p:sp>
      <p:sp>
        <p:nvSpPr>
          <p:cNvPr id="17429" name="Line 21"/>
          <p:cNvSpPr>
            <a:spLocks noChangeShapeType="1"/>
          </p:cNvSpPr>
          <p:nvPr/>
        </p:nvSpPr>
        <p:spPr bwMode="auto">
          <a:xfrm flipV="1">
            <a:off x="1153296" y="933150"/>
            <a:ext cx="2743201" cy="8413"/>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3200"/>
          </a:p>
        </p:txBody>
      </p:sp>
      <p:sp>
        <p:nvSpPr>
          <p:cNvPr id="17431" name="Text Box 23"/>
          <p:cNvSpPr txBox="1">
            <a:spLocks noChangeArrowheads="1"/>
          </p:cNvSpPr>
          <p:nvPr/>
        </p:nvSpPr>
        <p:spPr bwMode="auto">
          <a:xfrm>
            <a:off x="3167111" y="1066800"/>
            <a:ext cx="8584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smtClean="0"/>
              <a:t>Survival </a:t>
            </a:r>
            <a:r>
              <a:rPr lang="en-US" sz="1400" dirty="0"/>
              <a:t>Ends</a:t>
            </a:r>
            <a:r>
              <a:rPr lang="en-US" sz="1400" dirty="0" smtClean="0"/>
              <a:t>?</a:t>
            </a:r>
            <a:endParaRPr lang="en-US" sz="1400" dirty="0"/>
          </a:p>
        </p:txBody>
      </p:sp>
      <p:sp>
        <p:nvSpPr>
          <p:cNvPr id="17433" name="Text Box 25"/>
          <p:cNvSpPr txBox="1">
            <a:spLocks noChangeArrowheads="1"/>
          </p:cNvSpPr>
          <p:nvPr/>
        </p:nvSpPr>
        <p:spPr bwMode="auto">
          <a:xfrm>
            <a:off x="3169489" y="4353580"/>
            <a:ext cx="8262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smtClean="0"/>
              <a:t>Thriving</a:t>
            </a:r>
            <a:endParaRPr lang="en-US" sz="1400" dirty="0"/>
          </a:p>
          <a:p>
            <a:pPr algn="ctr" eaLnBrk="1" hangingPunct="1">
              <a:spcBef>
                <a:spcPct val="0"/>
              </a:spcBef>
              <a:buFontTx/>
              <a:buNone/>
            </a:pPr>
            <a:r>
              <a:rPr lang="en-US" sz="1400" dirty="0"/>
              <a:t>Begins</a:t>
            </a:r>
          </a:p>
        </p:txBody>
      </p:sp>
      <p:sp>
        <p:nvSpPr>
          <p:cNvPr id="17435" name="Text Box 27"/>
          <p:cNvSpPr txBox="1">
            <a:spLocks noChangeArrowheads="1"/>
          </p:cNvSpPr>
          <p:nvPr/>
        </p:nvSpPr>
        <p:spPr bwMode="auto">
          <a:xfrm>
            <a:off x="7924800" y="4366736"/>
            <a:ext cx="90011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400" dirty="0" smtClean="0"/>
              <a:t>Survival</a:t>
            </a:r>
            <a:r>
              <a:rPr lang="en-US" sz="1400" dirty="0"/>
              <a:t>/</a:t>
            </a:r>
          </a:p>
          <a:p>
            <a:pPr algn="r" eaLnBrk="1" hangingPunct="1">
              <a:spcBef>
                <a:spcPct val="0"/>
              </a:spcBef>
              <a:buFontTx/>
              <a:buNone/>
            </a:pPr>
            <a:r>
              <a:rPr lang="en-US" sz="1400" dirty="0"/>
              <a:t>Thriving Ends?</a:t>
            </a:r>
          </a:p>
        </p:txBody>
      </p:sp>
      <p:sp>
        <p:nvSpPr>
          <p:cNvPr id="17437" name="Text Box 29"/>
          <p:cNvSpPr txBox="1">
            <a:spLocks noChangeArrowheads="1"/>
          </p:cNvSpPr>
          <p:nvPr/>
        </p:nvSpPr>
        <p:spPr bwMode="auto">
          <a:xfrm>
            <a:off x="5227595" y="2094468"/>
            <a:ext cx="79220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400" dirty="0" smtClean="0"/>
              <a:t>Survival</a:t>
            </a:r>
            <a:endParaRPr lang="en-US" sz="1400" dirty="0"/>
          </a:p>
          <a:p>
            <a:pPr algn="r" eaLnBrk="1" hangingPunct="1">
              <a:spcBef>
                <a:spcPct val="0"/>
              </a:spcBef>
              <a:buFontTx/>
              <a:buNone/>
            </a:pPr>
            <a:r>
              <a:rPr lang="en-US" sz="1400" dirty="0" smtClean="0"/>
              <a:t>Ends?</a:t>
            </a:r>
            <a:endParaRPr lang="en-US" sz="1400" dirty="0"/>
          </a:p>
        </p:txBody>
      </p:sp>
      <p:sp>
        <p:nvSpPr>
          <p:cNvPr id="17438" name="Text Box 30"/>
          <p:cNvSpPr txBox="1">
            <a:spLocks noChangeArrowheads="1"/>
          </p:cNvSpPr>
          <p:nvPr/>
        </p:nvSpPr>
        <p:spPr bwMode="auto">
          <a:xfrm>
            <a:off x="5486400" y="3223736"/>
            <a:ext cx="8382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400" dirty="0" smtClean="0"/>
              <a:t>Survival</a:t>
            </a:r>
            <a:r>
              <a:rPr lang="en-US" sz="1400" dirty="0"/>
              <a:t>/</a:t>
            </a:r>
          </a:p>
          <a:p>
            <a:pPr algn="r" eaLnBrk="1" hangingPunct="1">
              <a:spcBef>
                <a:spcPct val="0"/>
              </a:spcBef>
              <a:buFontTx/>
              <a:buNone/>
            </a:pPr>
            <a:r>
              <a:rPr lang="en-US" sz="1400" dirty="0"/>
              <a:t>Thriving </a:t>
            </a:r>
            <a:r>
              <a:rPr lang="en-US" sz="1400" dirty="0" smtClean="0"/>
              <a:t>Ends?</a:t>
            </a:r>
            <a:endParaRPr lang="en-US" sz="1400" dirty="0"/>
          </a:p>
        </p:txBody>
      </p:sp>
      <p:sp>
        <p:nvSpPr>
          <p:cNvPr id="17448" name="Line 40"/>
          <p:cNvSpPr>
            <a:spLocks noChangeShapeType="1"/>
          </p:cNvSpPr>
          <p:nvPr/>
        </p:nvSpPr>
        <p:spPr bwMode="auto">
          <a:xfrm>
            <a:off x="1142999" y="1989653"/>
            <a:ext cx="4265613" cy="4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3200"/>
          </a:p>
        </p:txBody>
      </p:sp>
      <p:sp>
        <p:nvSpPr>
          <p:cNvPr id="17449" name="Line 41"/>
          <p:cNvSpPr>
            <a:spLocks noChangeShapeType="1"/>
          </p:cNvSpPr>
          <p:nvPr/>
        </p:nvSpPr>
        <p:spPr bwMode="auto">
          <a:xfrm>
            <a:off x="1142999" y="3085067"/>
            <a:ext cx="4495801" cy="5239"/>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3200"/>
          </a:p>
        </p:txBody>
      </p:sp>
      <p:sp>
        <p:nvSpPr>
          <p:cNvPr id="17450" name="Line 42"/>
          <p:cNvSpPr>
            <a:spLocks noChangeShapeType="1"/>
          </p:cNvSpPr>
          <p:nvPr/>
        </p:nvSpPr>
        <p:spPr bwMode="auto">
          <a:xfrm>
            <a:off x="1142999" y="4228068"/>
            <a:ext cx="7694614" cy="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3200"/>
          </a:p>
        </p:txBody>
      </p:sp>
      <p:sp>
        <p:nvSpPr>
          <p:cNvPr id="17454" name="Text Box 46"/>
          <p:cNvSpPr txBox="1">
            <a:spLocks noChangeArrowheads="1"/>
          </p:cNvSpPr>
          <p:nvPr/>
        </p:nvSpPr>
        <p:spPr bwMode="auto">
          <a:xfrm>
            <a:off x="227013" y="4349988"/>
            <a:ext cx="823239" cy="640080"/>
          </a:xfrm>
          <a:prstGeom prst="rect">
            <a:avLst/>
          </a:prstGeom>
          <a:noFill/>
          <a:ln>
            <a:solidFill>
              <a:schemeClr val="tx1"/>
            </a:solidFill>
          </a:ln>
          <a:effectLst/>
          <a:extLst/>
        </p:spPr>
        <p:txBody>
          <a:bodyPr wrap="none" lIns="27432" rIns="27432">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000" dirty="0" smtClean="0">
                <a:solidFill>
                  <a:srgbClr val="000000"/>
                </a:solidFill>
              </a:rPr>
              <a:t>Full </a:t>
            </a:r>
          </a:p>
          <a:p>
            <a:pPr algn="ctr" eaLnBrk="1" hangingPunct="1">
              <a:lnSpc>
                <a:spcPct val="85000"/>
              </a:lnSpc>
              <a:spcBef>
                <a:spcPct val="0"/>
              </a:spcBef>
              <a:buFontTx/>
              <a:buNone/>
            </a:pPr>
            <a:r>
              <a:rPr lang="en-US" sz="2000" dirty="0" smtClean="0">
                <a:solidFill>
                  <a:srgbClr val="000000"/>
                </a:solidFill>
              </a:rPr>
              <a:t>Thrive!</a:t>
            </a:r>
            <a:endParaRPr lang="en-US" sz="2000" dirty="0">
              <a:solidFill>
                <a:srgbClr val="000000"/>
              </a:solidFill>
            </a:endParaRPr>
          </a:p>
        </p:txBody>
      </p:sp>
      <p:sp>
        <p:nvSpPr>
          <p:cNvPr id="17455" name="Text Box 47"/>
          <p:cNvSpPr txBox="1">
            <a:spLocks noChangeArrowheads="1"/>
          </p:cNvSpPr>
          <p:nvPr/>
        </p:nvSpPr>
        <p:spPr bwMode="auto">
          <a:xfrm>
            <a:off x="227013" y="1085665"/>
            <a:ext cx="822960" cy="510909"/>
          </a:xfrm>
          <a:prstGeom prst="rect">
            <a:avLst/>
          </a:prstGeom>
          <a:solidFill>
            <a:schemeClr val="tx1"/>
          </a:solidFill>
          <a:ln>
            <a:noFill/>
          </a:ln>
          <a:effectLst/>
          <a:extLst/>
        </p:spPr>
        <p:txBody>
          <a:bodyPr wrap="square" lIns="27432" rIns="27432" anchor="ctr" anchorCtr="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600" dirty="0">
                <a:solidFill>
                  <a:schemeClr val="bg1"/>
                </a:solidFill>
              </a:rPr>
              <a:t>Current</a:t>
            </a:r>
          </a:p>
          <a:p>
            <a:pPr algn="ctr" eaLnBrk="1" hangingPunct="1">
              <a:lnSpc>
                <a:spcPct val="85000"/>
              </a:lnSpc>
              <a:spcBef>
                <a:spcPct val="0"/>
              </a:spcBef>
              <a:buFontTx/>
              <a:buNone/>
            </a:pPr>
            <a:r>
              <a:rPr lang="en-US" sz="1600" dirty="0" smtClean="0">
                <a:solidFill>
                  <a:schemeClr val="bg1"/>
                </a:solidFill>
              </a:rPr>
              <a:t>Path</a:t>
            </a:r>
            <a:endParaRPr lang="en-US" sz="1600" dirty="0">
              <a:solidFill>
                <a:schemeClr val="bg1"/>
              </a:solidFill>
            </a:endParaRPr>
          </a:p>
        </p:txBody>
      </p:sp>
      <p:sp>
        <p:nvSpPr>
          <p:cNvPr id="17459" name="Text Box 51"/>
          <p:cNvSpPr txBox="1">
            <a:spLocks noChangeArrowheads="1"/>
          </p:cNvSpPr>
          <p:nvPr/>
        </p:nvSpPr>
        <p:spPr bwMode="auto">
          <a:xfrm>
            <a:off x="227013" y="3200400"/>
            <a:ext cx="822960" cy="548640"/>
          </a:xfrm>
          <a:prstGeom prst="rect">
            <a:avLst/>
          </a:prstGeom>
          <a:solidFill>
            <a:schemeClr val="bg1">
              <a:lumMod val="85000"/>
            </a:schemeClr>
          </a:solidFill>
          <a:ln>
            <a:noFill/>
          </a:ln>
          <a:effectLst/>
          <a:extLst/>
        </p:spPr>
        <p:txBody>
          <a:bodyPr wrap="none" lIns="27432" rIns="27432" anchor="ctr" anchorCtr="0">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600" dirty="0" smtClean="0">
                <a:solidFill>
                  <a:srgbClr val="000000"/>
                </a:solidFill>
              </a:rPr>
              <a:t>Partial</a:t>
            </a:r>
          </a:p>
          <a:p>
            <a:pPr algn="ctr" eaLnBrk="1" hangingPunct="1">
              <a:lnSpc>
                <a:spcPct val="85000"/>
              </a:lnSpc>
              <a:spcBef>
                <a:spcPct val="0"/>
              </a:spcBef>
              <a:buFontTx/>
              <a:buNone/>
            </a:pPr>
            <a:r>
              <a:rPr lang="en-US" sz="1600" dirty="0" smtClean="0">
                <a:solidFill>
                  <a:srgbClr val="000000"/>
                </a:solidFill>
              </a:rPr>
              <a:t>Thrive!</a:t>
            </a:r>
            <a:endParaRPr lang="en-US" sz="1600" dirty="0">
              <a:solidFill>
                <a:srgbClr val="000000"/>
              </a:solidFill>
            </a:endParaRPr>
          </a:p>
        </p:txBody>
      </p:sp>
      <p:sp>
        <p:nvSpPr>
          <p:cNvPr id="17460" name="Text Box 52"/>
          <p:cNvSpPr txBox="1">
            <a:spLocks noChangeArrowheads="1"/>
          </p:cNvSpPr>
          <p:nvPr/>
        </p:nvSpPr>
        <p:spPr bwMode="auto">
          <a:xfrm>
            <a:off x="228600" y="2094468"/>
            <a:ext cx="822960" cy="548640"/>
          </a:xfrm>
          <a:prstGeom prst="rect">
            <a:avLst/>
          </a:prstGeom>
          <a:solidFill>
            <a:schemeClr val="bg1">
              <a:lumMod val="65000"/>
            </a:schemeClr>
          </a:solidFill>
          <a:ln>
            <a:noFill/>
          </a:ln>
          <a:effectLst/>
          <a:extLst/>
        </p:spPr>
        <p:txBody>
          <a:bodyPr wrap="none" lIns="27432" rIns="27432" anchor="ctr" anchorCtr="0">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600" dirty="0" smtClean="0">
                <a:solidFill>
                  <a:schemeClr val="bg1"/>
                </a:solidFill>
              </a:rPr>
              <a:t>Survive</a:t>
            </a:r>
            <a:endParaRPr lang="en-US" sz="1600" dirty="0">
              <a:solidFill>
                <a:schemeClr val="bg1"/>
              </a:solidFill>
            </a:endParaRPr>
          </a:p>
        </p:txBody>
      </p:sp>
      <p:sp>
        <p:nvSpPr>
          <p:cNvPr id="17461" name="Rectangle 53"/>
          <p:cNvSpPr>
            <a:spLocks noChangeArrowheads="1"/>
          </p:cNvSpPr>
          <p:nvPr/>
        </p:nvSpPr>
        <p:spPr bwMode="auto">
          <a:xfrm>
            <a:off x="3995738" y="2168407"/>
            <a:ext cx="1212850" cy="430885"/>
          </a:xfrm>
          <a:prstGeom prst="rect">
            <a:avLst/>
          </a:prstGeom>
          <a:solidFill>
            <a:schemeClr val="bg1">
              <a:lumMod val="85000"/>
            </a:schemeClr>
          </a:solidFill>
          <a:ln>
            <a:noFill/>
          </a:ln>
          <a:effectLst/>
          <a:extLst/>
        </p:spPr>
        <p:txBody>
          <a:bodyPr wrap="square" lIns="18288" rIns="18288" anchor="ctr">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t>Extend </a:t>
            </a:r>
            <a:r>
              <a:rPr lang="en-US" sz="1400" dirty="0" smtClean="0"/>
              <a:t>survival</a:t>
            </a:r>
            <a:endParaRPr lang="en-US" sz="1400" dirty="0"/>
          </a:p>
        </p:txBody>
      </p:sp>
      <p:sp>
        <p:nvSpPr>
          <p:cNvPr id="17462" name="Rectangle 54"/>
          <p:cNvSpPr>
            <a:spLocks noChangeArrowheads="1"/>
          </p:cNvSpPr>
          <p:nvPr/>
        </p:nvSpPr>
        <p:spPr bwMode="auto">
          <a:xfrm>
            <a:off x="3975469" y="3184862"/>
            <a:ext cx="1433143" cy="353287"/>
          </a:xfrm>
          <a:prstGeom prst="rect">
            <a:avLst/>
          </a:prstGeom>
          <a:solidFill>
            <a:schemeClr val="bg1">
              <a:lumMod val="85000"/>
            </a:schemeClr>
          </a:solidFill>
          <a:ln>
            <a:noFill/>
          </a:ln>
          <a:effectLst/>
          <a:extLst/>
        </p:spPr>
        <p:txBody>
          <a:bodyPr wrap="square" lIns="18288" rIns="18288" anchor="ctr">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t>Extend </a:t>
            </a:r>
            <a:r>
              <a:rPr lang="en-US" sz="1400" dirty="0" smtClean="0"/>
              <a:t>survival</a:t>
            </a:r>
            <a:endParaRPr lang="en-US" sz="1400" dirty="0"/>
          </a:p>
        </p:txBody>
      </p:sp>
      <p:sp>
        <p:nvSpPr>
          <p:cNvPr id="17463" name="Rectangle 55"/>
          <p:cNvSpPr>
            <a:spLocks noChangeArrowheads="1"/>
          </p:cNvSpPr>
          <p:nvPr/>
        </p:nvSpPr>
        <p:spPr bwMode="auto">
          <a:xfrm>
            <a:off x="3995738" y="4350086"/>
            <a:ext cx="3916362" cy="329287"/>
          </a:xfrm>
          <a:prstGeom prst="rect">
            <a:avLst/>
          </a:prstGeom>
          <a:solidFill>
            <a:schemeClr val="bg1"/>
          </a:solidFill>
          <a:ln>
            <a:solidFill>
              <a:schemeClr val="tx1"/>
            </a:solidFill>
          </a:ln>
          <a:effectLs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a:t>Extend </a:t>
            </a:r>
            <a:r>
              <a:rPr lang="en-US" sz="1400" dirty="0" smtClean="0"/>
              <a:t>survival to maximum.  </a:t>
            </a:r>
          </a:p>
        </p:txBody>
      </p:sp>
      <p:sp>
        <p:nvSpPr>
          <p:cNvPr id="17464" name="Text Box 56"/>
          <p:cNvSpPr txBox="1">
            <a:spLocks noChangeArrowheads="1"/>
          </p:cNvSpPr>
          <p:nvPr/>
        </p:nvSpPr>
        <p:spPr bwMode="auto">
          <a:xfrm>
            <a:off x="6553200" y="832987"/>
            <a:ext cx="2438400" cy="3194721"/>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ts val="300"/>
              </a:spcBef>
              <a:buFontTx/>
              <a:buNone/>
            </a:pPr>
            <a:r>
              <a:rPr lang="en-US" sz="2000" dirty="0" smtClean="0"/>
              <a:t>Alternative Futures:</a:t>
            </a:r>
          </a:p>
          <a:p>
            <a:pPr marL="228600" indent="-228600" eaLnBrk="1" hangingPunct="1">
              <a:lnSpc>
                <a:spcPct val="85000"/>
              </a:lnSpc>
              <a:spcBef>
                <a:spcPts val="0"/>
              </a:spcBef>
              <a:buFont typeface="+mj-lt"/>
              <a:buAutoNum type="arabicPeriod"/>
            </a:pPr>
            <a:r>
              <a:rPr lang="en-US" sz="1500" dirty="0" smtClean="0"/>
              <a:t>Current Path – Too little thriving. Survival ends much too soon.</a:t>
            </a:r>
          </a:p>
          <a:p>
            <a:pPr marL="228600" indent="-228600" eaLnBrk="1" hangingPunct="1">
              <a:lnSpc>
                <a:spcPct val="85000"/>
              </a:lnSpc>
              <a:spcBef>
                <a:spcPts val="0"/>
              </a:spcBef>
              <a:buFont typeface="+mj-lt"/>
              <a:buAutoNum type="arabicPeriod"/>
            </a:pPr>
            <a:r>
              <a:rPr lang="en-US" sz="1500" dirty="0" smtClean="0"/>
              <a:t>Survive. Too little thriving. Survival extended but still ends too soon.</a:t>
            </a:r>
          </a:p>
          <a:p>
            <a:pPr marL="228600" indent="-228600" eaLnBrk="1" hangingPunct="1">
              <a:lnSpc>
                <a:spcPct val="85000"/>
              </a:lnSpc>
              <a:spcBef>
                <a:spcPts val="0"/>
              </a:spcBef>
              <a:buFont typeface="+mj-lt"/>
              <a:buAutoNum type="arabicPeriod"/>
            </a:pPr>
            <a:r>
              <a:rPr lang="en-US" sz="1500" dirty="0" smtClean="0"/>
              <a:t>Partial Thrive! More thriving. </a:t>
            </a:r>
            <a:r>
              <a:rPr lang="en-US" sz="1500" dirty="0"/>
              <a:t>Survival </a:t>
            </a:r>
            <a:r>
              <a:rPr lang="en-US" sz="1500" dirty="0" smtClean="0"/>
              <a:t>extended more </a:t>
            </a:r>
            <a:r>
              <a:rPr lang="en-US" sz="1500" dirty="0"/>
              <a:t>but still ends too soon</a:t>
            </a:r>
            <a:r>
              <a:rPr lang="en-US" sz="1500" dirty="0" smtClean="0"/>
              <a:t>.</a:t>
            </a:r>
          </a:p>
          <a:p>
            <a:pPr marL="228600" indent="-228600" eaLnBrk="1" hangingPunct="1">
              <a:lnSpc>
                <a:spcPct val="85000"/>
              </a:lnSpc>
              <a:spcBef>
                <a:spcPts val="0"/>
              </a:spcBef>
              <a:buFont typeface="+mj-lt"/>
              <a:buAutoNum type="arabicPeriod"/>
            </a:pPr>
            <a:r>
              <a:rPr lang="en-US" sz="1700" u="sng" dirty="0" smtClean="0"/>
              <a:t>Full Thrive! High thriving. Survival extended to maximum.</a:t>
            </a:r>
          </a:p>
        </p:txBody>
      </p:sp>
      <p:sp>
        <p:nvSpPr>
          <p:cNvPr id="17465" name="Rectangle 57"/>
          <p:cNvSpPr>
            <a:spLocks noChangeArrowheads="1"/>
          </p:cNvSpPr>
          <p:nvPr/>
        </p:nvSpPr>
        <p:spPr bwMode="auto">
          <a:xfrm>
            <a:off x="1143000" y="2170668"/>
            <a:ext cx="2026488" cy="428625"/>
          </a:xfrm>
          <a:prstGeom prst="rect">
            <a:avLst/>
          </a:prstGeom>
          <a:solidFill>
            <a:schemeClr val="bg1">
              <a:lumMod val="65000"/>
            </a:schemeClr>
          </a:solidFill>
          <a:ln>
            <a:noFill/>
          </a:ln>
          <a:effectLs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a:solidFill>
                  <a:schemeClr val="bg1"/>
                </a:solidFill>
              </a:rPr>
              <a:t>Survival </a:t>
            </a:r>
          </a:p>
        </p:txBody>
      </p:sp>
      <p:sp>
        <p:nvSpPr>
          <p:cNvPr id="17466" name="Rectangle 58"/>
          <p:cNvSpPr>
            <a:spLocks noChangeArrowheads="1"/>
          </p:cNvSpPr>
          <p:nvPr/>
        </p:nvSpPr>
        <p:spPr bwMode="auto">
          <a:xfrm>
            <a:off x="1143000" y="1143000"/>
            <a:ext cx="2026488" cy="428625"/>
          </a:xfrm>
          <a:prstGeom prst="rect">
            <a:avLst/>
          </a:prstGeom>
          <a:solidFill>
            <a:schemeClr val="bg1">
              <a:lumMod val="65000"/>
            </a:schemeClr>
          </a:solidFill>
          <a:ln>
            <a:noFill/>
          </a:ln>
          <a:effectLs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smtClean="0">
                <a:solidFill>
                  <a:schemeClr val="bg1"/>
                </a:solidFill>
              </a:rPr>
              <a:t>Survival</a:t>
            </a:r>
            <a:endParaRPr lang="en-US" sz="1400" dirty="0">
              <a:solidFill>
                <a:schemeClr val="bg1"/>
              </a:solidFill>
            </a:endParaRPr>
          </a:p>
        </p:txBody>
      </p:sp>
      <p:sp>
        <p:nvSpPr>
          <p:cNvPr id="17467" name="Rectangle 59"/>
          <p:cNvSpPr>
            <a:spLocks noChangeArrowheads="1"/>
          </p:cNvSpPr>
          <p:nvPr/>
        </p:nvSpPr>
        <p:spPr bwMode="auto">
          <a:xfrm>
            <a:off x="1143000" y="3266043"/>
            <a:ext cx="2026488" cy="428625"/>
          </a:xfrm>
          <a:prstGeom prst="rect">
            <a:avLst/>
          </a:prstGeom>
          <a:solidFill>
            <a:schemeClr val="bg1">
              <a:lumMod val="65000"/>
            </a:schemeClr>
          </a:solidFill>
          <a:ln>
            <a:noFill/>
          </a:ln>
          <a:effectLs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smtClean="0">
                <a:solidFill>
                  <a:schemeClr val="bg1"/>
                </a:solidFill>
              </a:rPr>
              <a:t>Survival</a:t>
            </a:r>
            <a:endParaRPr lang="en-US" sz="1400" dirty="0">
              <a:solidFill>
                <a:schemeClr val="bg1"/>
              </a:solidFill>
            </a:endParaRPr>
          </a:p>
        </p:txBody>
      </p:sp>
      <p:sp>
        <p:nvSpPr>
          <p:cNvPr id="17468" name="Rectangle 60"/>
          <p:cNvSpPr>
            <a:spLocks noChangeArrowheads="1"/>
          </p:cNvSpPr>
          <p:nvPr/>
        </p:nvSpPr>
        <p:spPr bwMode="auto">
          <a:xfrm>
            <a:off x="1143000" y="4409043"/>
            <a:ext cx="2026488" cy="428625"/>
          </a:xfrm>
          <a:prstGeom prst="rect">
            <a:avLst/>
          </a:prstGeom>
          <a:solidFill>
            <a:schemeClr val="bg1">
              <a:lumMod val="65000"/>
            </a:schemeClr>
          </a:solidFill>
          <a:ln>
            <a:noFill/>
          </a:ln>
          <a:effectLs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smtClean="0">
                <a:solidFill>
                  <a:schemeClr val="bg1"/>
                </a:solidFill>
              </a:rPr>
              <a:t>Survival</a:t>
            </a:r>
            <a:endParaRPr lang="en-US" sz="1400" dirty="0">
              <a:solidFill>
                <a:schemeClr val="bg1"/>
              </a:solidFill>
            </a:endParaRPr>
          </a:p>
        </p:txBody>
      </p:sp>
      <p:sp>
        <p:nvSpPr>
          <p:cNvPr id="63" name="Rectangle 54"/>
          <p:cNvSpPr>
            <a:spLocks noChangeArrowheads="1"/>
          </p:cNvSpPr>
          <p:nvPr/>
        </p:nvSpPr>
        <p:spPr bwMode="auto">
          <a:xfrm>
            <a:off x="3975469" y="3570069"/>
            <a:ext cx="1433143" cy="356632"/>
          </a:xfrm>
          <a:prstGeom prst="rect">
            <a:avLst/>
          </a:prstGeom>
          <a:solidFill>
            <a:schemeClr val="bg1"/>
          </a:solidFill>
          <a:ln>
            <a:solidFill>
              <a:schemeClr val="tx1"/>
            </a:solidFill>
          </a:ln>
          <a:effectLst/>
          <a:extLst/>
        </p:spPr>
        <p:txBody>
          <a:bodyPr wrap="square" lIns="18288" rIns="18288" anchor="ctr">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smtClean="0"/>
              <a:t>Partial </a:t>
            </a:r>
            <a:r>
              <a:rPr lang="en-US" sz="1400" dirty="0"/>
              <a:t>thriving</a:t>
            </a:r>
          </a:p>
        </p:txBody>
      </p:sp>
      <p:sp>
        <p:nvSpPr>
          <p:cNvPr id="64" name="Rectangle 55"/>
          <p:cNvSpPr>
            <a:spLocks noChangeArrowheads="1"/>
          </p:cNvSpPr>
          <p:nvPr/>
        </p:nvSpPr>
        <p:spPr bwMode="auto">
          <a:xfrm>
            <a:off x="3995738" y="4724400"/>
            <a:ext cx="3916362" cy="332163"/>
          </a:xfrm>
          <a:prstGeom prst="rect">
            <a:avLst/>
          </a:prstGeom>
          <a:solidFill>
            <a:schemeClr val="bg1"/>
          </a:solidFill>
          <a:ln>
            <a:solidFill>
              <a:schemeClr val="tx1"/>
            </a:solidFill>
          </a:ln>
          <a:effectLs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smtClean="0"/>
              <a:t>Full Thriving</a:t>
            </a:r>
            <a:r>
              <a:rPr lang="en-US" sz="1400" dirty="0"/>
              <a:t>.  </a:t>
            </a:r>
            <a:r>
              <a:rPr lang="en-US" sz="1400" dirty="0" smtClean="0"/>
              <a:t> </a:t>
            </a:r>
            <a:endParaRPr lang="en-US" sz="1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4250" y="169871"/>
            <a:ext cx="839563" cy="598479"/>
          </a:xfrm>
          <a:prstGeom prst="rect">
            <a:avLst/>
          </a:prstGeom>
        </p:spPr>
      </p:pic>
    </p:spTree>
    <p:extLst>
      <p:ext uri="{BB962C8B-B14F-4D97-AF65-F5344CB8AC3E}">
        <p14:creationId xmlns:p14="http://schemas.microsoft.com/office/powerpoint/2010/main" val="26842627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52400" y="838200"/>
            <a:ext cx="6019800" cy="960120"/>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7411" name="Rectangle 3"/>
          <p:cNvSpPr>
            <a:spLocks noChangeArrowheads="1"/>
          </p:cNvSpPr>
          <p:nvPr/>
        </p:nvSpPr>
        <p:spPr bwMode="auto">
          <a:xfrm>
            <a:off x="150813" y="1900793"/>
            <a:ext cx="6019800" cy="955675"/>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7412" name="Rectangle 4"/>
          <p:cNvSpPr>
            <a:spLocks noChangeArrowheads="1"/>
          </p:cNvSpPr>
          <p:nvPr/>
        </p:nvSpPr>
        <p:spPr bwMode="auto">
          <a:xfrm>
            <a:off x="152400" y="3008868"/>
            <a:ext cx="6248400" cy="995363"/>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7413" name="Rectangle 5"/>
          <p:cNvSpPr>
            <a:spLocks noChangeArrowheads="1"/>
          </p:cNvSpPr>
          <p:nvPr/>
        </p:nvSpPr>
        <p:spPr bwMode="auto">
          <a:xfrm>
            <a:off x="150813" y="4151868"/>
            <a:ext cx="8839200" cy="995363"/>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rgbClr val="66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7414" name="Rectangle 6"/>
          <p:cNvSpPr>
            <a:spLocks noChangeArrowheads="1"/>
          </p:cNvSpPr>
          <p:nvPr/>
        </p:nvSpPr>
        <p:spPr bwMode="auto">
          <a:xfrm>
            <a:off x="169347" y="152400"/>
            <a:ext cx="8820666" cy="615950"/>
          </a:xfrm>
          <a:prstGeom prst="rect">
            <a:avLst/>
          </a:prstGeom>
          <a:solidFill>
            <a:schemeClr val="tx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2800" dirty="0" smtClean="0">
                <a:solidFill>
                  <a:schemeClr val="bg1"/>
                </a:solidFill>
              </a:rPr>
              <a:t>Thrive! - Future for Thriving and Surviving</a:t>
            </a:r>
            <a:endParaRPr lang="en-US" sz="2800" dirty="0">
              <a:solidFill>
                <a:schemeClr val="bg1"/>
              </a:solidFill>
            </a:endParaRPr>
          </a:p>
        </p:txBody>
      </p:sp>
      <p:sp>
        <p:nvSpPr>
          <p:cNvPr id="17416" name="Text Box 8"/>
          <p:cNvSpPr txBox="1">
            <a:spLocks noChangeArrowheads="1"/>
          </p:cNvSpPr>
          <p:nvPr/>
        </p:nvSpPr>
        <p:spPr bwMode="auto">
          <a:xfrm>
            <a:off x="1049973" y="5371981"/>
            <a:ext cx="80178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800" dirty="0" smtClean="0"/>
              <a:t>Today                               Near Future           Long Term Future</a:t>
            </a:r>
            <a:endParaRPr lang="en-US" sz="1800" baseline="-25000" dirty="0"/>
          </a:p>
        </p:txBody>
      </p:sp>
      <p:sp>
        <p:nvSpPr>
          <p:cNvPr id="17417" name="Line 9"/>
          <p:cNvSpPr>
            <a:spLocks noChangeShapeType="1"/>
          </p:cNvSpPr>
          <p:nvPr/>
        </p:nvSpPr>
        <p:spPr bwMode="auto">
          <a:xfrm flipV="1">
            <a:off x="1142999" y="5322332"/>
            <a:ext cx="784701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7420" name="Text Box 12"/>
          <p:cNvSpPr txBox="1">
            <a:spLocks noChangeArrowheads="1"/>
          </p:cNvSpPr>
          <p:nvPr/>
        </p:nvSpPr>
        <p:spPr bwMode="auto">
          <a:xfrm>
            <a:off x="3169489" y="3210580"/>
            <a:ext cx="8262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smtClean="0"/>
              <a:t>Thriving</a:t>
            </a:r>
            <a:endParaRPr lang="en-US" sz="1400" dirty="0"/>
          </a:p>
          <a:p>
            <a:pPr algn="ctr" eaLnBrk="1" hangingPunct="1">
              <a:spcBef>
                <a:spcPct val="0"/>
              </a:spcBef>
              <a:buFontTx/>
              <a:buNone/>
            </a:pPr>
            <a:r>
              <a:rPr lang="en-US" sz="1400" dirty="0"/>
              <a:t>Begins</a:t>
            </a:r>
          </a:p>
        </p:txBody>
      </p:sp>
      <p:sp>
        <p:nvSpPr>
          <p:cNvPr id="17429" name="Line 21"/>
          <p:cNvSpPr>
            <a:spLocks noChangeShapeType="1"/>
          </p:cNvSpPr>
          <p:nvPr/>
        </p:nvSpPr>
        <p:spPr bwMode="auto">
          <a:xfrm flipV="1">
            <a:off x="1153296" y="933150"/>
            <a:ext cx="2743201" cy="8413"/>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3200"/>
          </a:p>
        </p:txBody>
      </p:sp>
      <p:sp>
        <p:nvSpPr>
          <p:cNvPr id="17431" name="Text Box 23"/>
          <p:cNvSpPr txBox="1">
            <a:spLocks noChangeArrowheads="1"/>
          </p:cNvSpPr>
          <p:nvPr/>
        </p:nvSpPr>
        <p:spPr bwMode="auto">
          <a:xfrm>
            <a:off x="3167111" y="1066800"/>
            <a:ext cx="8584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smtClean="0"/>
              <a:t>Survival </a:t>
            </a:r>
            <a:r>
              <a:rPr lang="en-US" sz="1400" dirty="0"/>
              <a:t>Ends</a:t>
            </a:r>
            <a:r>
              <a:rPr lang="en-US" sz="1400" dirty="0" smtClean="0"/>
              <a:t>?</a:t>
            </a:r>
            <a:endParaRPr lang="en-US" sz="1400" dirty="0"/>
          </a:p>
        </p:txBody>
      </p:sp>
      <p:sp>
        <p:nvSpPr>
          <p:cNvPr id="17433" name="Text Box 25"/>
          <p:cNvSpPr txBox="1">
            <a:spLocks noChangeArrowheads="1"/>
          </p:cNvSpPr>
          <p:nvPr/>
        </p:nvSpPr>
        <p:spPr bwMode="auto">
          <a:xfrm>
            <a:off x="3169489" y="4353580"/>
            <a:ext cx="8262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smtClean="0"/>
              <a:t>Thriving</a:t>
            </a:r>
            <a:endParaRPr lang="en-US" sz="1400" dirty="0"/>
          </a:p>
          <a:p>
            <a:pPr algn="ctr" eaLnBrk="1" hangingPunct="1">
              <a:spcBef>
                <a:spcPct val="0"/>
              </a:spcBef>
              <a:buFontTx/>
              <a:buNone/>
            </a:pPr>
            <a:r>
              <a:rPr lang="en-US" sz="1400" dirty="0"/>
              <a:t>Begins</a:t>
            </a:r>
          </a:p>
        </p:txBody>
      </p:sp>
      <p:sp>
        <p:nvSpPr>
          <p:cNvPr id="17435" name="Text Box 27"/>
          <p:cNvSpPr txBox="1">
            <a:spLocks noChangeArrowheads="1"/>
          </p:cNvSpPr>
          <p:nvPr/>
        </p:nvSpPr>
        <p:spPr bwMode="auto">
          <a:xfrm>
            <a:off x="7924800" y="4366736"/>
            <a:ext cx="90011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400" dirty="0" smtClean="0"/>
              <a:t>Survival</a:t>
            </a:r>
            <a:r>
              <a:rPr lang="en-US" sz="1400" dirty="0"/>
              <a:t>/</a:t>
            </a:r>
          </a:p>
          <a:p>
            <a:pPr algn="r" eaLnBrk="1" hangingPunct="1">
              <a:spcBef>
                <a:spcPct val="0"/>
              </a:spcBef>
              <a:buFontTx/>
              <a:buNone/>
            </a:pPr>
            <a:r>
              <a:rPr lang="en-US" sz="1400" dirty="0"/>
              <a:t>Thriving Ends?</a:t>
            </a:r>
          </a:p>
        </p:txBody>
      </p:sp>
      <p:sp>
        <p:nvSpPr>
          <p:cNvPr id="17437" name="Text Box 29"/>
          <p:cNvSpPr txBox="1">
            <a:spLocks noChangeArrowheads="1"/>
          </p:cNvSpPr>
          <p:nvPr/>
        </p:nvSpPr>
        <p:spPr bwMode="auto">
          <a:xfrm>
            <a:off x="5227595" y="2094468"/>
            <a:ext cx="79220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400" dirty="0" smtClean="0"/>
              <a:t>Survival</a:t>
            </a:r>
            <a:endParaRPr lang="en-US" sz="1400" dirty="0"/>
          </a:p>
          <a:p>
            <a:pPr algn="r" eaLnBrk="1" hangingPunct="1">
              <a:spcBef>
                <a:spcPct val="0"/>
              </a:spcBef>
              <a:buFontTx/>
              <a:buNone/>
            </a:pPr>
            <a:r>
              <a:rPr lang="en-US" sz="1400" dirty="0" smtClean="0"/>
              <a:t>Ends?</a:t>
            </a:r>
            <a:endParaRPr lang="en-US" sz="1400" dirty="0"/>
          </a:p>
        </p:txBody>
      </p:sp>
      <p:sp>
        <p:nvSpPr>
          <p:cNvPr id="17438" name="Text Box 30"/>
          <p:cNvSpPr txBox="1">
            <a:spLocks noChangeArrowheads="1"/>
          </p:cNvSpPr>
          <p:nvPr/>
        </p:nvSpPr>
        <p:spPr bwMode="auto">
          <a:xfrm>
            <a:off x="5486400" y="3223736"/>
            <a:ext cx="8382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400" dirty="0" smtClean="0"/>
              <a:t>Survival</a:t>
            </a:r>
            <a:r>
              <a:rPr lang="en-US" sz="1400" dirty="0"/>
              <a:t>/</a:t>
            </a:r>
          </a:p>
          <a:p>
            <a:pPr algn="r" eaLnBrk="1" hangingPunct="1">
              <a:spcBef>
                <a:spcPct val="0"/>
              </a:spcBef>
              <a:buFontTx/>
              <a:buNone/>
            </a:pPr>
            <a:r>
              <a:rPr lang="en-US" sz="1400" dirty="0"/>
              <a:t>Thriving </a:t>
            </a:r>
            <a:r>
              <a:rPr lang="en-US" sz="1400" dirty="0" smtClean="0"/>
              <a:t>Ends?</a:t>
            </a:r>
            <a:endParaRPr lang="en-US" sz="1400" dirty="0"/>
          </a:p>
        </p:txBody>
      </p:sp>
      <p:sp>
        <p:nvSpPr>
          <p:cNvPr id="17448" name="Line 40"/>
          <p:cNvSpPr>
            <a:spLocks noChangeShapeType="1"/>
          </p:cNvSpPr>
          <p:nvPr/>
        </p:nvSpPr>
        <p:spPr bwMode="auto">
          <a:xfrm>
            <a:off x="1142999" y="1989653"/>
            <a:ext cx="4265613" cy="4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3200"/>
          </a:p>
        </p:txBody>
      </p:sp>
      <p:sp>
        <p:nvSpPr>
          <p:cNvPr id="17449" name="Line 41"/>
          <p:cNvSpPr>
            <a:spLocks noChangeShapeType="1"/>
          </p:cNvSpPr>
          <p:nvPr/>
        </p:nvSpPr>
        <p:spPr bwMode="auto">
          <a:xfrm>
            <a:off x="1142999" y="3085067"/>
            <a:ext cx="4495801" cy="5239"/>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3200"/>
          </a:p>
        </p:txBody>
      </p:sp>
      <p:sp>
        <p:nvSpPr>
          <p:cNvPr id="17450" name="Line 42"/>
          <p:cNvSpPr>
            <a:spLocks noChangeShapeType="1"/>
          </p:cNvSpPr>
          <p:nvPr/>
        </p:nvSpPr>
        <p:spPr bwMode="auto">
          <a:xfrm>
            <a:off x="1142999" y="4228068"/>
            <a:ext cx="7694614" cy="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3200"/>
          </a:p>
        </p:txBody>
      </p:sp>
      <p:sp>
        <p:nvSpPr>
          <p:cNvPr id="17454" name="Text Box 46"/>
          <p:cNvSpPr txBox="1">
            <a:spLocks noChangeArrowheads="1"/>
          </p:cNvSpPr>
          <p:nvPr/>
        </p:nvSpPr>
        <p:spPr bwMode="auto">
          <a:xfrm>
            <a:off x="227013" y="4349988"/>
            <a:ext cx="823239" cy="640080"/>
          </a:xfrm>
          <a:prstGeom prst="rect">
            <a:avLst/>
          </a:prstGeom>
          <a:noFill/>
          <a:ln>
            <a:solidFill>
              <a:schemeClr val="tx1"/>
            </a:solidFill>
          </a:ln>
          <a:effectLst/>
          <a:extLst/>
        </p:spPr>
        <p:txBody>
          <a:bodyPr wrap="none" lIns="27432" rIns="27432">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000" dirty="0" smtClean="0">
                <a:solidFill>
                  <a:srgbClr val="000000"/>
                </a:solidFill>
              </a:rPr>
              <a:t>Full </a:t>
            </a:r>
          </a:p>
          <a:p>
            <a:pPr algn="ctr" eaLnBrk="1" hangingPunct="1">
              <a:lnSpc>
                <a:spcPct val="85000"/>
              </a:lnSpc>
              <a:spcBef>
                <a:spcPct val="0"/>
              </a:spcBef>
              <a:buFontTx/>
              <a:buNone/>
            </a:pPr>
            <a:r>
              <a:rPr lang="en-US" sz="2000" dirty="0" smtClean="0">
                <a:solidFill>
                  <a:srgbClr val="000000"/>
                </a:solidFill>
              </a:rPr>
              <a:t>Thrive!</a:t>
            </a:r>
            <a:endParaRPr lang="en-US" sz="2000" dirty="0">
              <a:solidFill>
                <a:srgbClr val="000000"/>
              </a:solidFill>
            </a:endParaRPr>
          </a:p>
        </p:txBody>
      </p:sp>
      <p:sp>
        <p:nvSpPr>
          <p:cNvPr id="17455" name="Text Box 47"/>
          <p:cNvSpPr txBox="1">
            <a:spLocks noChangeArrowheads="1"/>
          </p:cNvSpPr>
          <p:nvPr/>
        </p:nvSpPr>
        <p:spPr bwMode="auto">
          <a:xfrm>
            <a:off x="227013" y="1085665"/>
            <a:ext cx="822960" cy="510909"/>
          </a:xfrm>
          <a:prstGeom prst="rect">
            <a:avLst/>
          </a:prstGeom>
          <a:solidFill>
            <a:schemeClr val="tx1"/>
          </a:solidFill>
          <a:ln>
            <a:noFill/>
          </a:ln>
          <a:effectLst/>
          <a:extLst/>
        </p:spPr>
        <p:txBody>
          <a:bodyPr wrap="square" lIns="27432" rIns="27432" anchor="ctr" anchorCtr="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600" dirty="0">
                <a:solidFill>
                  <a:schemeClr val="bg1"/>
                </a:solidFill>
              </a:rPr>
              <a:t>Current</a:t>
            </a:r>
          </a:p>
          <a:p>
            <a:pPr algn="ctr" eaLnBrk="1" hangingPunct="1">
              <a:lnSpc>
                <a:spcPct val="85000"/>
              </a:lnSpc>
              <a:spcBef>
                <a:spcPct val="0"/>
              </a:spcBef>
              <a:buFontTx/>
              <a:buNone/>
            </a:pPr>
            <a:r>
              <a:rPr lang="en-US" sz="1600" dirty="0" smtClean="0">
                <a:solidFill>
                  <a:schemeClr val="bg1"/>
                </a:solidFill>
              </a:rPr>
              <a:t>Path</a:t>
            </a:r>
            <a:endParaRPr lang="en-US" sz="1600" dirty="0">
              <a:solidFill>
                <a:schemeClr val="bg1"/>
              </a:solidFill>
            </a:endParaRPr>
          </a:p>
        </p:txBody>
      </p:sp>
      <p:sp>
        <p:nvSpPr>
          <p:cNvPr id="17459" name="Text Box 51"/>
          <p:cNvSpPr txBox="1">
            <a:spLocks noChangeArrowheads="1"/>
          </p:cNvSpPr>
          <p:nvPr/>
        </p:nvSpPr>
        <p:spPr bwMode="auto">
          <a:xfrm>
            <a:off x="227013" y="3200400"/>
            <a:ext cx="822960" cy="548640"/>
          </a:xfrm>
          <a:prstGeom prst="rect">
            <a:avLst/>
          </a:prstGeom>
          <a:solidFill>
            <a:schemeClr val="bg1">
              <a:lumMod val="85000"/>
            </a:schemeClr>
          </a:solidFill>
          <a:ln>
            <a:noFill/>
          </a:ln>
          <a:effectLst/>
          <a:extLst/>
        </p:spPr>
        <p:txBody>
          <a:bodyPr wrap="none" lIns="27432" rIns="27432" anchor="ctr" anchorCtr="0">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600" dirty="0" smtClean="0">
                <a:solidFill>
                  <a:srgbClr val="000000"/>
                </a:solidFill>
              </a:rPr>
              <a:t>Partial</a:t>
            </a:r>
          </a:p>
          <a:p>
            <a:pPr algn="ctr" eaLnBrk="1" hangingPunct="1">
              <a:lnSpc>
                <a:spcPct val="85000"/>
              </a:lnSpc>
              <a:spcBef>
                <a:spcPct val="0"/>
              </a:spcBef>
              <a:buFontTx/>
              <a:buNone/>
            </a:pPr>
            <a:r>
              <a:rPr lang="en-US" sz="1600" dirty="0" smtClean="0">
                <a:solidFill>
                  <a:srgbClr val="000000"/>
                </a:solidFill>
              </a:rPr>
              <a:t>Thrive!</a:t>
            </a:r>
            <a:endParaRPr lang="en-US" sz="1600" dirty="0">
              <a:solidFill>
                <a:srgbClr val="000000"/>
              </a:solidFill>
            </a:endParaRPr>
          </a:p>
        </p:txBody>
      </p:sp>
      <p:sp>
        <p:nvSpPr>
          <p:cNvPr id="17460" name="Text Box 52"/>
          <p:cNvSpPr txBox="1">
            <a:spLocks noChangeArrowheads="1"/>
          </p:cNvSpPr>
          <p:nvPr/>
        </p:nvSpPr>
        <p:spPr bwMode="auto">
          <a:xfrm>
            <a:off x="228600" y="2094468"/>
            <a:ext cx="822960" cy="548640"/>
          </a:xfrm>
          <a:prstGeom prst="rect">
            <a:avLst/>
          </a:prstGeom>
          <a:solidFill>
            <a:schemeClr val="bg1">
              <a:lumMod val="65000"/>
            </a:schemeClr>
          </a:solidFill>
          <a:ln>
            <a:noFill/>
          </a:ln>
          <a:effectLst/>
          <a:extLst/>
        </p:spPr>
        <p:txBody>
          <a:bodyPr wrap="none" lIns="27432" rIns="27432" anchor="ctr" anchorCtr="0">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600" dirty="0" smtClean="0">
                <a:solidFill>
                  <a:schemeClr val="bg1"/>
                </a:solidFill>
              </a:rPr>
              <a:t>Survive</a:t>
            </a:r>
            <a:endParaRPr lang="en-US" sz="1600" dirty="0">
              <a:solidFill>
                <a:schemeClr val="bg1"/>
              </a:solidFill>
            </a:endParaRPr>
          </a:p>
        </p:txBody>
      </p:sp>
      <p:sp>
        <p:nvSpPr>
          <p:cNvPr id="17461" name="Rectangle 53"/>
          <p:cNvSpPr>
            <a:spLocks noChangeArrowheads="1"/>
          </p:cNvSpPr>
          <p:nvPr/>
        </p:nvSpPr>
        <p:spPr bwMode="auto">
          <a:xfrm>
            <a:off x="3995738" y="2168407"/>
            <a:ext cx="1212850" cy="430885"/>
          </a:xfrm>
          <a:prstGeom prst="rect">
            <a:avLst/>
          </a:prstGeom>
          <a:solidFill>
            <a:schemeClr val="bg1">
              <a:lumMod val="85000"/>
            </a:schemeClr>
          </a:solidFill>
          <a:ln>
            <a:noFill/>
          </a:ln>
          <a:effectLst/>
          <a:extLst/>
        </p:spPr>
        <p:txBody>
          <a:bodyPr wrap="square" lIns="18288" rIns="18288" anchor="ctr">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t>Extend </a:t>
            </a:r>
            <a:r>
              <a:rPr lang="en-US" sz="1400" dirty="0" smtClean="0"/>
              <a:t>survival</a:t>
            </a:r>
            <a:endParaRPr lang="en-US" sz="1400" dirty="0"/>
          </a:p>
        </p:txBody>
      </p:sp>
      <p:sp>
        <p:nvSpPr>
          <p:cNvPr id="17462" name="Rectangle 54"/>
          <p:cNvSpPr>
            <a:spLocks noChangeArrowheads="1"/>
          </p:cNvSpPr>
          <p:nvPr/>
        </p:nvSpPr>
        <p:spPr bwMode="auto">
          <a:xfrm>
            <a:off x="3975469" y="3184862"/>
            <a:ext cx="1433143" cy="353287"/>
          </a:xfrm>
          <a:prstGeom prst="rect">
            <a:avLst/>
          </a:prstGeom>
          <a:solidFill>
            <a:schemeClr val="bg1">
              <a:lumMod val="85000"/>
            </a:schemeClr>
          </a:solidFill>
          <a:ln>
            <a:noFill/>
          </a:ln>
          <a:effectLst/>
          <a:extLst/>
        </p:spPr>
        <p:txBody>
          <a:bodyPr wrap="square" lIns="18288" rIns="18288" anchor="ctr">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t>Extend </a:t>
            </a:r>
            <a:r>
              <a:rPr lang="en-US" sz="1400" dirty="0" smtClean="0"/>
              <a:t>survival</a:t>
            </a:r>
            <a:endParaRPr lang="en-US" sz="1400" dirty="0"/>
          </a:p>
        </p:txBody>
      </p:sp>
      <p:sp>
        <p:nvSpPr>
          <p:cNvPr id="17463" name="Rectangle 55"/>
          <p:cNvSpPr>
            <a:spLocks noChangeArrowheads="1"/>
          </p:cNvSpPr>
          <p:nvPr/>
        </p:nvSpPr>
        <p:spPr bwMode="auto">
          <a:xfrm>
            <a:off x="3995738" y="4350086"/>
            <a:ext cx="3916362" cy="329287"/>
          </a:xfrm>
          <a:prstGeom prst="rect">
            <a:avLst/>
          </a:prstGeom>
          <a:solidFill>
            <a:schemeClr val="bg1"/>
          </a:solidFill>
          <a:ln>
            <a:solidFill>
              <a:schemeClr val="tx1"/>
            </a:solidFill>
          </a:ln>
          <a:effectLs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a:t>Extend </a:t>
            </a:r>
            <a:r>
              <a:rPr lang="en-US" sz="1400" dirty="0" smtClean="0"/>
              <a:t>survival to maximum.  </a:t>
            </a:r>
          </a:p>
        </p:txBody>
      </p:sp>
      <p:sp>
        <p:nvSpPr>
          <p:cNvPr id="17464" name="Text Box 56"/>
          <p:cNvSpPr txBox="1">
            <a:spLocks noChangeArrowheads="1"/>
          </p:cNvSpPr>
          <p:nvPr/>
        </p:nvSpPr>
        <p:spPr bwMode="auto">
          <a:xfrm>
            <a:off x="6553200" y="832987"/>
            <a:ext cx="2438400" cy="3194721"/>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ts val="300"/>
              </a:spcBef>
              <a:buFontTx/>
              <a:buNone/>
            </a:pPr>
            <a:r>
              <a:rPr lang="en-US" sz="2000" dirty="0" smtClean="0"/>
              <a:t>Alternative Futures:</a:t>
            </a:r>
          </a:p>
          <a:p>
            <a:pPr marL="228600" indent="-228600" eaLnBrk="1" hangingPunct="1">
              <a:lnSpc>
                <a:spcPct val="85000"/>
              </a:lnSpc>
              <a:spcBef>
                <a:spcPts val="0"/>
              </a:spcBef>
              <a:buFont typeface="+mj-lt"/>
              <a:buAutoNum type="arabicPeriod"/>
            </a:pPr>
            <a:r>
              <a:rPr lang="en-US" sz="1500" dirty="0" smtClean="0"/>
              <a:t>Current Path – Too little thriving. Survival ends much too soon.</a:t>
            </a:r>
          </a:p>
          <a:p>
            <a:pPr marL="228600" indent="-228600" eaLnBrk="1" hangingPunct="1">
              <a:lnSpc>
                <a:spcPct val="85000"/>
              </a:lnSpc>
              <a:spcBef>
                <a:spcPts val="0"/>
              </a:spcBef>
              <a:buFont typeface="+mj-lt"/>
              <a:buAutoNum type="arabicPeriod"/>
            </a:pPr>
            <a:r>
              <a:rPr lang="en-US" sz="1500" dirty="0" smtClean="0"/>
              <a:t>Survive. Too little thriving. Survival extended but still ends too soon.</a:t>
            </a:r>
          </a:p>
          <a:p>
            <a:pPr marL="228600" indent="-228600" eaLnBrk="1" hangingPunct="1">
              <a:lnSpc>
                <a:spcPct val="85000"/>
              </a:lnSpc>
              <a:spcBef>
                <a:spcPts val="0"/>
              </a:spcBef>
              <a:buFont typeface="+mj-lt"/>
              <a:buAutoNum type="arabicPeriod"/>
            </a:pPr>
            <a:r>
              <a:rPr lang="en-US" sz="1500" dirty="0" smtClean="0"/>
              <a:t>Partial Thrive! More thriving. </a:t>
            </a:r>
            <a:r>
              <a:rPr lang="en-US" sz="1500" dirty="0"/>
              <a:t>Survival </a:t>
            </a:r>
            <a:r>
              <a:rPr lang="en-US" sz="1500" dirty="0" smtClean="0"/>
              <a:t>extended more </a:t>
            </a:r>
            <a:r>
              <a:rPr lang="en-US" sz="1500" dirty="0"/>
              <a:t>but still ends too soon</a:t>
            </a:r>
            <a:r>
              <a:rPr lang="en-US" sz="1500" dirty="0" smtClean="0"/>
              <a:t>.</a:t>
            </a:r>
          </a:p>
          <a:p>
            <a:pPr marL="228600" indent="-228600" eaLnBrk="1" hangingPunct="1">
              <a:lnSpc>
                <a:spcPct val="85000"/>
              </a:lnSpc>
              <a:spcBef>
                <a:spcPts val="0"/>
              </a:spcBef>
              <a:buFont typeface="+mj-lt"/>
              <a:buAutoNum type="arabicPeriod"/>
            </a:pPr>
            <a:r>
              <a:rPr lang="en-US" sz="1700" u="sng" dirty="0" smtClean="0"/>
              <a:t>Full Thrive! High thriving. Survival extended to maximum.</a:t>
            </a:r>
          </a:p>
        </p:txBody>
      </p:sp>
      <p:sp>
        <p:nvSpPr>
          <p:cNvPr id="17465" name="Rectangle 57"/>
          <p:cNvSpPr>
            <a:spLocks noChangeArrowheads="1"/>
          </p:cNvSpPr>
          <p:nvPr/>
        </p:nvSpPr>
        <p:spPr bwMode="auto">
          <a:xfrm>
            <a:off x="1143000" y="2170668"/>
            <a:ext cx="2026488" cy="428625"/>
          </a:xfrm>
          <a:prstGeom prst="rect">
            <a:avLst/>
          </a:prstGeom>
          <a:solidFill>
            <a:schemeClr val="bg1">
              <a:lumMod val="65000"/>
            </a:schemeClr>
          </a:solidFill>
          <a:ln>
            <a:noFill/>
          </a:ln>
          <a:effectLs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a:solidFill>
                  <a:schemeClr val="bg1"/>
                </a:solidFill>
              </a:rPr>
              <a:t>Survival </a:t>
            </a:r>
          </a:p>
        </p:txBody>
      </p:sp>
      <p:sp>
        <p:nvSpPr>
          <p:cNvPr id="17466" name="Rectangle 58"/>
          <p:cNvSpPr>
            <a:spLocks noChangeArrowheads="1"/>
          </p:cNvSpPr>
          <p:nvPr/>
        </p:nvSpPr>
        <p:spPr bwMode="auto">
          <a:xfrm>
            <a:off x="1143000" y="1143000"/>
            <a:ext cx="2026488" cy="428625"/>
          </a:xfrm>
          <a:prstGeom prst="rect">
            <a:avLst/>
          </a:prstGeom>
          <a:solidFill>
            <a:schemeClr val="bg1">
              <a:lumMod val="65000"/>
            </a:schemeClr>
          </a:solidFill>
          <a:ln>
            <a:noFill/>
          </a:ln>
          <a:effectLs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smtClean="0">
                <a:solidFill>
                  <a:schemeClr val="bg1"/>
                </a:solidFill>
              </a:rPr>
              <a:t>Survival</a:t>
            </a:r>
            <a:endParaRPr lang="en-US" sz="1400" dirty="0">
              <a:solidFill>
                <a:schemeClr val="bg1"/>
              </a:solidFill>
            </a:endParaRPr>
          </a:p>
        </p:txBody>
      </p:sp>
      <p:sp>
        <p:nvSpPr>
          <p:cNvPr id="17467" name="Rectangle 59"/>
          <p:cNvSpPr>
            <a:spLocks noChangeArrowheads="1"/>
          </p:cNvSpPr>
          <p:nvPr/>
        </p:nvSpPr>
        <p:spPr bwMode="auto">
          <a:xfrm>
            <a:off x="1143000" y="3266043"/>
            <a:ext cx="2026488" cy="428625"/>
          </a:xfrm>
          <a:prstGeom prst="rect">
            <a:avLst/>
          </a:prstGeom>
          <a:solidFill>
            <a:schemeClr val="bg1">
              <a:lumMod val="65000"/>
            </a:schemeClr>
          </a:solidFill>
          <a:ln>
            <a:noFill/>
          </a:ln>
          <a:effectLs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smtClean="0">
                <a:solidFill>
                  <a:schemeClr val="bg1"/>
                </a:solidFill>
              </a:rPr>
              <a:t>Survival</a:t>
            </a:r>
            <a:endParaRPr lang="en-US" sz="1400" dirty="0">
              <a:solidFill>
                <a:schemeClr val="bg1"/>
              </a:solidFill>
            </a:endParaRPr>
          </a:p>
        </p:txBody>
      </p:sp>
      <p:sp>
        <p:nvSpPr>
          <p:cNvPr id="17468" name="Rectangle 60"/>
          <p:cNvSpPr>
            <a:spLocks noChangeArrowheads="1"/>
          </p:cNvSpPr>
          <p:nvPr/>
        </p:nvSpPr>
        <p:spPr bwMode="auto">
          <a:xfrm>
            <a:off x="1143000" y="4409043"/>
            <a:ext cx="2026488" cy="428625"/>
          </a:xfrm>
          <a:prstGeom prst="rect">
            <a:avLst/>
          </a:prstGeom>
          <a:solidFill>
            <a:schemeClr val="bg1">
              <a:lumMod val="65000"/>
            </a:schemeClr>
          </a:solidFill>
          <a:ln>
            <a:noFill/>
          </a:ln>
          <a:effectLs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smtClean="0">
                <a:solidFill>
                  <a:schemeClr val="bg1"/>
                </a:solidFill>
              </a:rPr>
              <a:t>Survival</a:t>
            </a:r>
            <a:endParaRPr lang="en-US" sz="1400" dirty="0">
              <a:solidFill>
                <a:schemeClr val="bg1"/>
              </a:solidFill>
            </a:endParaRPr>
          </a:p>
        </p:txBody>
      </p:sp>
      <p:sp>
        <p:nvSpPr>
          <p:cNvPr id="63" name="Rectangle 54"/>
          <p:cNvSpPr>
            <a:spLocks noChangeArrowheads="1"/>
          </p:cNvSpPr>
          <p:nvPr/>
        </p:nvSpPr>
        <p:spPr bwMode="auto">
          <a:xfrm>
            <a:off x="3975469" y="3570069"/>
            <a:ext cx="1433143" cy="356632"/>
          </a:xfrm>
          <a:prstGeom prst="rect">
            <a:avLst/>
          </a:prstGeom>
          <a:solidFill>
            <a:schemeClr val="bg1"/>
          </a:solidFill>
          <a:ln>
            <a:solidFill>
              <a:schemeClr val="tx1"/>
            </a:solidFill>
          </a:ln>
          <a:effectLst/>
          <a:extLst/>
        </p:spPr>
        <p:txBody>
          <a:bodyPr wrap="square" lIns="18288" rIns="18288" anchor="ctr">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smtClean="0"/>
              <a:t>Partial </a:t>
            </a:r>
            <a:r>
              <a:rPr lang="en-US" sz="1400" dirty="0"/>
              <a:t>thriving</a:t>
            </a:r>
          </a:p>
        </p:txBody>
      </p:sp>
      <p:sp>
        <p:nvSpPr>
          <p:cNvPr id="64" name="Rectangle 55"/>
          <p:cNvSpPr>
            <a:spLocks noChangeArrowheads="1"/>
          </p:cNvSpPr>
          <p:nvPr/>
        </p:nvSpPr>
        <p:spPr bwMode="auto">
          <a:xfrm>
            <a:off x="3995738" y="4724400"/>
            <a:ext cx="3916362" cy="332163"/>
          </a:xfrm>
          <a:prstGeom prst="rect">
            <a:avLst/>
          </a:prstGeom>
          <a:solidFill>
            <a:schemeClr val="bg1"/>
          </a:solidFill>
          <a:ln>
            <a:solidFill>
              <a:schemeClr val="tx1"/>
            </a:solidFill>
          </a:ln>
          <a:effectLs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smtClean="0"/>
              <a:t>Full Thriving</a:t>
            </a:r>
            <a:r>
              <a:rPr lang="en-US" sz="1400" dirty="0"/>
              <a:t>.  </a:t>
            </a:r>
            <a:r>
              <a:rPr lang="en-US" sz="1400" dirty="0" smtClean="0"/>
              <a:t> </a:t>
            </a:r>
            <a:endParaRPr lang="en-US" sz="1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4250" y="169871"/>
            <a:ext cx="839563" cy="598479"/>
          </a:xfrm>
          <a:prstGeom prst="rect">
            <a:avLst/>
          </a:prstGeom>
        </p:spPr>
      </p:pic>
    </p:spTree>
    <p:extLst>
      <p:ext uri="{BB962C8B-B14F-4D97-AF65-F5344CB8AC3E}">
        <p14:creationId xmlns:p14="http://schemas.microsoft.com/office/powerpoint/2010/main" val="670910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52400" y="838200"/>
            <a:ext cx="6019800" cy="960120"/>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7411" name="Rectangle 3"/>
          <p:cNvSpPr>
            <a:spLocks noChangeArrowheads="1"/>
          </p:cNvSpPr>
          <p:nvPr/>
        </p:nvSpPr>
        <p:spPr bwMode="auto">
          <a:xfrm>
            <a:off x="150813" y="1900793"/>
            <a:ext cx="6019800" cy="955675"/>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7412" name="Rectangle 4"/>
          <p:cNvSpPr>
            <a:spLocks noChangeArrowheads="1"/>
          </p:cNvSpPr>
          <p:nvPr/>
        </p:nvSpPr>
        <p:spPr bwMode="auto">
          <a:xfrm>
            <a:off x="152400" y="3008868"/>
            <a:ext cx="6248400" cy="995363"/>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7413" name="Rectangle 5"/>
          <p:cNvSpPr>
            <a:spLocks noChangeArrowheads="1"/>
          </p:cNvSpPr>
          <p:nvPr/>
        </p:nvSpPr>
        <p:spPr bwMode="auto">
          <a:xfrm>
            <a:off x="150813" y="4151868"/>
            <a:ext cx="8839200" cy="995363"/>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rgbClr val="66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7414" name="Rectangle 6"/>
          <p:cNvSpPr>
            <a:spLocks noChangeArrowheads="1"/>
          </p:cNvSpPr>
          <p:nvPr/>
        </p:nvSpPr>
        <p:spPr bwMode="auto">
          <a:xfrm>
            <a:off x="169347" y="152400"/>
            <a:ext cx="8820666" cy="615950"/>
          </a:xfrm>
          <a:prstGeom prst="rect">
            <a:avLst/>
          </a:prstGeom>
          <a:solidFill>
            <a:schemeClr val="tx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2800" dirty="0" smtClean="0">
                <a:solidFill>
                  <a:schemeClr val="bg1"/>
                </a:solidFill>
              </a:rPr>
              <a:t>Thrive! - Future for Person’s Thriving and Surviving</a:t>
            </a:r>
            <a:endParaRPr lang="en-US" sz="2800" dirty="0">
              <a:solidFill>
                <a:schemeClr val="bg1"/>
              </a:solidFill>
            </a:endParaRPr>
          </a:p>
        </p:txBody>
      </p:sp>
      <p:sp>
        <p:nvSpPr>
          <p:cNvPr id="17416" name="Text Box 8"/>
          <p:cNvSpPr txBox="1">
            <a:spLocks noChangeArrowheads="1"/>
          </p:cNvSpPr>
          <p:nvPr/>
        </p:nvSpPr>
        <p:spPr bwMode="auto">
          <a:xfrm>
            <a:off x="1049973" y="5371981"/>
            <a:ext cx="80178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800" dirty="0" smtClean="0"/>
              <a:t>Today                               Near Future           Long Term Future</a:t>
            </a:r>
            <a:endParaRPr lang="en-US" sz="1800" baseline="-25000" dirty="0"/>
          </a:p>
        </p:txBody>
      </p:sp>
      <p:sp>
        <p:nvSpPr>
          <p:cNvPr id="17417" name="Line 9"/>
          <p:cNvSpPr>
            <a:spLocks noChangeShapeType="1"/>
          </p:cNvSpPr>
          <p:nvPr/>
        </p:nvSpPr>
        <p:spPr bwMode="auto">
          <a:xfrm flipV="1">
            <a:off x="1142999" y="5322332"/>
            <a:ext cx="784701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7420" name="Text Box 12"/>
          <p:cNvSpPr txBox="1">
            <a:spLocks noChangeArrowheads="1"/>
          </p:cNvSpPr>
          <p:nvPr/>
        </p:nvSpPr>
        <p:spPr bwMode="auto">
          <a:xfrm>
            <a:off x="3169489" y="3210580"/>
            <a:ext cx="8262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smtClean="0"/>
              <a:t>Thriving</a:t>
            </a:r>
            <a:endParaRPr lang="en-US" sz="1400" dirty="0"/>
          </a:p>
          <a:p>
            <a:pPr algn="ctr" eaLnBrk="1" hangingPunct="1">
              <a:spcBef>
                <a:spcPct val="0"/>
              </a:spcBef>
              <a:buFontTx/>
              <a:buNone/>
            </a:pPr>
            <a:r>
              <a:rPr lang="en-US" sz="1400" dirty="0"/>
              <a:t>Begins</a:t>
            </a:r>
          </a:p>
        </p:txBody>
      </p:sp>
      <p:sp>
        <p:nvSpPr>
          <p:cNvPr id="17429" name="Line 21"/>
          <p:cNvSpPr>
            <a:spLocks noChangeShapeType="1"/>
          </p:cNvSpPr>
          <p:nvPr/>
        </p:nvSpPr>
        <p:spPr bwMode="auto">
          <a:xfrm flipV="1">
            <a:off x="1153296" y="933150"/>
            <a:ext cx="2743201" cy="8413"/>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3200"/>
          </a:p>
        </p:txBody>
      </p:sp>
      <p:sp>
        <p:nvSpPr>
          <p:cNvPr id="17431" name="Text Box 23"/>
          <p:cNvSpPr txBox="1">
            <a:spLocks noChangeArrowheads="1"/>
          </p:cNvSpPr>
          <p:nvPr/>
        </p:nvSpPr>
        <p:spPr bwMode="auto">
          <a:xfrm>
            <a:off x="3167111" y="1066800"/>
            <a:ext cx="8584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smtClean="0"/>
              <a:t>Survival </a:t>
            </a:r>
            <a:r>
              <a:rPr lang="en-US" sz="1400" dirty="0"/>
              <a:t>Ends</a:t>
            </a:r>
            <a:r>
              <a:rPr lang="en-US" sz="1400" dirty="0" smtClean="0"/>
              <a:t>?</a:t>
            </a:r>
            <a:endParaRPr lang="en-US" sz="1400" dirty="0"/>
          </a:p>
        </p:txBody>
      </p:sp>
      <p:sp>
        <p:nvSpPr>
          <p:cNvPr id="17433" name="Text Box 25"/>
          <p:cNvSpPr txBox="1">
            <a:spLocks noChangeArrowheads="1"/>
          </p:cNvSpPr>
          <p:nvPr/>
        </p:nvSpPr>
        <p:spPr bwMode="auto">
          <a:xfrm>
            <a:off x="3169489" y="4353580"/>
            <a:ext cx="8262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smtClean="0"/>
              <a:t>Thriving</a:t>
            </a:r>
            <a:endParaRPr lang="en-US" sz="1400" dirty="0"/>
          </a:p>
          <a:p>
            <a:pPr algn="ctr" eaLnBrk="1" hangingPunct="1">
              <a:spcBef>
                <a:spcPct val="0"/>
              </a:spcBef>
              <a:buFontTx/>
              <a:buNone/>
            </a:pPr>
            <a:r>
              <a:rPr lang="en-US" sz="1400" dirty="0"/>
              <a:t>Begins</a:t>
            </a:r>
          </a:p>
        </p:txBody>
      </p:sp>
      <p:sp>
        <p:nvSpPr>
          <p:cNvPr id="17435" name="Text Box 27"/>
          <p:cNvSpPr txBox="1">
            <a:spLocks noChangeArrowheads="1"/>
          </p:cNvSpPr>
          <p:nvPr/>
        </p:nvSpPr>
        <p:spPr bwMode="auto">
          <a:xfrm>
            <a:off x="7924800" y="4366736"/>
            <a:ext cx="90011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400" dirty="0" smtClean="0"/>
              <a:t>Survival</a:t>
            </a:r>
            <a:r>
              <a:rPr lang="en-US" sz="1400" dirty="0"/>
              <a:t>/</a:t>
            </a:r>
          </a:p>
          <a:p>
            <a:pPr algn="r" eaLnBrk="1" hangingPunct="1">
              <a:spcBef>
                <a:spcPct val="0"/>
              </a:spcBef>
              <a:buFontTx/>
              <a:buNone/>
            </a:pPr>
            <a:r>
              <a:rPr lang="en-US" sz="1400" dirty="0"/>
              <a:t>Thriving Ends?</a:t>
            </a:r>
          </a:p>
        </p:txBody>
      </p:sp>
      <p:sp>
        <p:nvSpPr>
          <p:cNvPr id="17437" name="Text Box 29"/>
          <p:cNvSpPr txBox="1">
            <a:spLocks noChangeArrowheads="1"/>
          </p:cNvSpPr>
          <p:nvPr/>
        </p:nvSpPr>
        <p:spPr bwMode="auto">
          <a:xfrm>
            <a:off x="5227595" y="2094468"/>
            <a:ext cx="79220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400" dirty="0" smtClean="0"/>
              <a:t>Survival</a:t>
            </a:r>
            <a:endParaRPr lang="en-US" sz="1400" dirty="0"/>
          </a:p>
          <a:p>
            <a:pPr algn="r" eaLnBrk="1" hangingPunct="1">
              <a:spcBef>
                <a:spcPct val="0"/>
              </a:spcBef>
              <a:buFontTx/>
              <a:buNone/>
            </a:pPr>
            <a:r>
              <a:rPr lang="en-US" sz="1400" dirty="0" smtClean="0"/>
              <a:t>Ends?</a:t>
            </a:r>
            <a:endParaRPr lang="en-US" sz="1400" dirty="0"/>
          </a:p>
        </p:txBody>
      </p:sp>
      <p:sp>
        <p:nvSpPr>
          <p:cNvPr id="17438" name="Text Box 30"/>
          <p:cNvSpPr txBox="1">
            <a:spLocks noChangeArrowheads="1"/>
          </p:cNvSpPr>
          <p:nvPr/>
        </p:nvSpPr>
        <p:spPr bwMode="auto">
          <a:xfrm>
            <a:off x="5486400" y="3223736"/>
            <a:ext cx="8382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400" dirty="0" smtClean="0"/>
              <a:t>Survival</a:t>
            </a:r>
            <a:r>
              <a:rPr lang="en-US" sz="1400" dirty="0"/>
              <a:t>/</a:t>
            </a:r>
          </a:p>
          <a:p>
            <a:pPr algn="r" eaLnBrk="1" hangingPunct="1">
              <a:spcBef>
                <a:spcPct val="0"/>
              </a:spcBef>
              <a:buFontTx/>
              <a:buNone/>
            </a:pPr>
            <a:r>
              <a:rPr lang="en-US" sz="1400" dirty="0"/>
              <a:t>Thriving </a:t>
            </a:r>
            <a:r>
              <a:rPr lang="en-US" sz="1400" dirty="0" smtClean="0"/>
              <a:t>Ends?</a:t>
            </a:r>
            <a:endParaRPr lang="en-US" sz="1400" dirty="0"/>
          </a:p>
        </p:txBody>
      </p:sp>
      <p:sp>
        <p:nvSpPr>
          <p:cNvPr id="17448" name="Line 40"/>
          <p:cNvSpPr>
            <a:spLocks noChangeShapeType="1"/>
          </p:cNvSpPr>
          <p:nvPr/>
        </p:nvSpPr>
        <p:spPr bwMode="auto">
          <a:xfrm>
            <a:off x="1142999" y="1989653"/>
            <a:ext cx="4265613" cy="4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3200"/>
          </a:p>
        </p:txBody>
      </p:sp>
      <p:sp>
        <p:nvSpPr>
          <p:cNvPr id="17449" name="Line 41"/>
          <p:cNvSpPr>
            <a:spLocks noChangeShapeType="1"/>
          </p:cNvSpPr>
          <p:nvPr/>
        </p:nvSpPr>
        <p:spPr bwMode="auto">
          <a:xfrm>
            <a:off x="1142999" y="3085067"/>
            <a:ext cx="4495801" cy="5239"/>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3200"/>
          </a:p>
        </p:txBody>
      </p:sp>
      <p:sp>
        <p:nvSpPr>
          <p:cNvPr id="17450" name="Line 42"/>
          <p:cNvSpPr>
            <a:spLocks noChangeShapeType="1"/>
          </p:cNvSpPr>
          <p:nvPr/>
        </p:nvSpPr>
        <p:spPr bwMode="auto">
          <a:xfrm>
            <a:off x="1142999" y="4228068"/>
            <a:ext cx="7694614" cy="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3200"/>
          </a:p>
        </p:txBody>
      </p:sp>
      <p:sp>
        <p:nvSpPr>
          <p:cNvPr id="17454" name="Text Box 46"/>
          <p:cNvSpPr txBox="1">
            <a:spLocks noChangeArrowheads="1"/>
          </p:cNvSpPr>
          <p:nvPr/>
        </p:nvSpPr>
        <p:spPr bwMode="auto">
          <a:xfrm>
            <a:off x="227013" y="4349988"/>
            <a:ext cx="823239" cy="640080"/>
          </a:xfrm>
          <a:prstGeom prst="rect">
            <a:avLst/>
          </a:prstGeom>
          <a:noFill/>
          <a:ln>
            <a:solidFill>
              <a:schemeClr val="tx1"/>
            </a:solidFill>
          </a:ln>
          <a:effectLst/>
          <a:extLst/>
        </p:spPr>
        <p:txBody>
          <a:bodyPr wrap="none" lIns="27432" rIns="27432">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000" dirty="0" smtClean="0">
                <a:solidFill>
                  <a:srgbClr val="000000"/>
                </a:solidFill>
              </a:rPr>
              <a:t>Full </a:t>
            </a:r>
          </a:p>
          <a:p>
            <a:pPr algn="ctr" eaLnBrk="1" hangingPunct="1">
              <a:lnSpc>
                <a:spcPct val="85000"/>
              </a:lnSpc>
              <a:spcBef>
                <a:spcPct val="0"/>
              </a:spcBef>
              <a:buFontTx/>
              <a:buNone/>
            </a:pPr>
            <a:r>
              <a:rPr lang="en-US" sz="2000" dirty="0" smtClean="0">
                <a:solidFill>
                  <a:srgbClr val="000000"/>
                </a:solidFill>
              </a:rPr>
              <a:t>Thrive!</a:t>
            </a:r>
            <a:endParaRPr lang="en-US" sz="2000" dirty="0">
              <a:solidFill>
                <a:srgbClr val="000000"/>
              </a:solidFill>
            </a:endParaRPr>
          </a:p>
        </p:txBody>
      </p:sp>
      <p:sp>
        <p:nvSpPr>
          <p:cNvPr id="17455" name="Text Box 47"/>
          <p:cNvSpPr txBox="1">
            <a:spLocks noChangeArrowheads="1"/>
          </p:cNvSpPr>
          <p:nvPr/>
        </p:nvSpPr>
        <p:spPr bwMode="auto">
          <a:xfrm>
            <a:off x="227013" y="1085665"/>
            <a:ext cx="822960" cy="510909"/>
          </a:xfrm>
          <a:prstGeom prst="rect">
            <a:avLst/>
          </a:prstGeom>
          <a:solidFill>
            <a:schemeClr val="tx1"/>
          </a:solidFill>
          <a:ln>
            <a:noFill/>
          </a:ln>
          <a:effectLst/>
          <a:extLst/>
        </p:spPr>
        <p:txBody>
          <a:bodyPr wrap="square" lIns="27432" rIns="27432" anchor="ctr" anchorCtr="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600" dirty="0">
                <a:solidFill>
                  <a:schemeClr val="bg1"/>
                </a:solidFill>
              </a:rPr>
              <a:t>Current</a:t>
            </a:r>
          </a:p>
          <a:p>
            <a:pPr algn="ctr" eaLnBrk="1" hangingPunct="1">
              <a:lnSpc>
                <a:spcPct val="85000"/>
              </a:lnSpc>
              <a:spcBef>
                <a:spcPct val="0"/>
              </a:spcBef>
              <a:buFontTx/>
              <a:buNone/>
            </a:pPr>
            <a:r>
              <a:rPr lang="en-US" sz="1600" dirty="0" smtClean="0">
                <a:solidFill>
                  <a:schemeClr val="bg1"/>
                </a:solidFill>
              </a:rPr>
              <a:t>Path</a:t>
            </a:r>
            <a:endParaRPr lang="en-US" sz="1600" dirty="0">
              <a:solidFill>
                <a:schemeClr val="bg1"/>
              </a:solidFill>
            </a:endParaRPr>
          </a:p>
        </p:txBody>
      </p:sp>
      <p:sp>
        <p:nvSpPr>
          <p:cNvPr id="17459" name="Text Box 51"/>
          <p:cNvSpPr txBox="1">
            <a:spLocks noChangeArrowheads="1"/>
          </p:cNvSpPr>
          <p:nvPr/>
        </p:nvSpPr>
        <p:spPr bwMode="auto">
          <a:xfrm>
            <a:off x="227013" y="3200400"/>
            <a:ext cx="822960" cy="548640"/>
          </a:xfrm>
          <a:prstGeom prst="rect">
            <a:avLst/>
          </a:prstGeom>
          <a:solidFill>
            <a:schemeClr val="bg1">
              <a:lumMod val="85000"/>
            </a:schemeClr>
          </a:solidFill>
          <a:ln>
            <a:noFill/>
          </a:ln>
          <a:effectLst/>
          <a:extLst/>
        </p:spPr>
        <p:txBody>
          <a:bodyPr wrap="none" lIns="27432" rIns="27432" anchor="ctr" anchorCtr="0">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600" dirty="0" smtClean="0">
                <a:solidFill>
                  <a:srgbClr val="000000"/>
                </a:solidFill>
              </a:rPr>
              <a:t>Partial</a:t>
            </a:r>
          </a:p>
          <a:p>
            <a:pPr algn="ctr" eaLnBrk="1" hangingPunct="1">
              <a:lnSpc>
                <a:spcPct val="85000"/>
              </a:lnSpc>
              <a:spcBef>
                <a:spcPct val="0"/>
              </a:spcBef>
              <a:buFontTx/>
              <a:buNone/>
            </a:pPr>
            <a:r>
              <a:rPr lang="en-US" sz="1600" dirty="0" smtClean="0">
                <a:solidFill>
                  <a:srgbClr val="000000"/>
                </a:solidFill>
              </a:rPr>
              <a:t>Thrive!</a:t>
            </a:r>
            <a:endParaRPr lang="en-US" sz="1600" dirty="0">
              <a:solidFill>
                <a:srgbClr val="000000"/>
              </a:solidFill>
            </a:endParaRPr>
          </a:p>
        </p:txBody>
      </p:sp>
      <p:sp>
        <p:nvSpPr>
          <p:cNvPr id="17460" name="Text Box 52"/>
          <p:cNvSpPr txBox="1">
            <a:spLocks noChangeArrowheads="1"/>
          </p:cNvSpPr>
          <p:nvPr/>
        </p:nvSpPr>
        <p:spPr bwMode="auto">
          <a:xfrm>
            <a:off x="228600" y="2094468"/>
            <a:ext cx="822960" cy="548640"/>
          </a:xfrm>
          <a:prstGeom prst="rect">
            <a:avLst/>
          </a:prstGeom>
          <a:solidFill>
            <a:schemeClr val="bg1">
              <a:lumMod val="65000"/>
            </a:schemeClr>
          </a:solidFill>
          <a:ln>
            <a:noFill/>
          </a:ln>
          <a:effectLst/>
          <a:extLst/>
        </p:spPr>
        <p:txBody>
          <a:bodyPr wrap="none" lIns="27432" rIns="27432" anchor="ctr" anchorCtr="0">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600" dirty="0" smtClean="0">
                <a:solidFill>
                  <a:schemeClr val="bg1"/>
                </a:solidFill>
              </a:rPr>
              <a:t>Survive</a:t>
            </a:r>
            <a:endParaRPr lang="en-US" sz="1600" dirty="0">
              <a:solidFill>
                <a:schemeClr val="bg1"/>
              </a:solidFill>
            </a:endParaRPr>
          </a:p>
        </p:txBody>
      </p:sp>
      <p:sp>
        <p:nvSpPr>
          <p:cNvPr id="17461" name="Rectangle 53"/>
          <p:cNvSpPr>
            <a:spLocks noChangeArrowheads="1"/>
          </p:cNvSpPr>
          <p:nvPr/>
        </p:nvSpPr>
        <p:spPr bwMode="auto">
          <a:xfrm>
            <a:off x="3995738" y="2168407"/>
            <a:ext cx="1212850" cy="430885"/>
          </a:xfrm>
          <a:prstGeom prst="rect">
            <a:avLst/>
          </a:prstGeom>
          <a:solidFill>
            <a:schemeClr val="bg1">
              <a:lumMod val="85000"/>
            </a:schemeClr>
          </a:solidFill>
          <a:ln>
            <a:noFill/>
          </a:ln>
          <a:effectLst/>
          <a:extLst/>
        </p:spPr>
        <p:txBody>
          <a:bodyPr wrap="square" lIns="18288" rIns="18288" anchor="ctr">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t>Extend </a:t>
            </a:r>
            <a:r>
              <a:rPr lang="en-US" sz="1400" dirty="0" smtClean="0"/>
              <a:t>survival</a:t>
            </a:r>
            <a:endParaRPr lang="en-US" sz="1400" dirty="0"/>
          </a:p>
        </p:txBody>
      </p:sp>
      <p:sp>
        <p:nvSpPr>
          <p:cNvPr id="17462" name="Rectangle 54"/>
          <p:cNvSpPr>
            <a:spLocks noChangeArrowheads="1"/>
          </p:cNvSpPr>
          <p:nvPr/>
        </p:nvSpPr>
        <p:spPr bwMode="auto">
          <a:xfrm>
            <a:off x="3975469" y="3184862"/>
            <a:ext cx="1433143" cy="353287"/>
          </a:xfrm>
          <a:prstGeom prst="rect">
            <a:avLst/>
          </a:prstGeom>
          <a:solidFill>
            <a:schemeClr val="bg1">
              <a:lumMod val="85000"/>
            </a:schemeClr>
          </a:solidFill>
          <a:ln>
            <a:noFill/>
          </a:ln>
          <a:effectLst/>
          <a:extLst/>
        </p:spPr>
        <p:txBody>
          <a:bodyPr wrap="square" lIns="18288" rIns="18288" anchor="ctr">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a:t>Extend </a:t>
            </a:r>
            <a:r>
              <a:rPr lang="en-US" sz="1400" dirty="0" smtClean="0"/>
              <a:t>survival</a:t>
            </a:r>
            <a:endParaRPr lang="en-US" sz="1400" dirty="0"/>
          </a:p>
        </p:txBody>
      </p:sp>
      <p:sp>
        <p:nvSpPr>
          <p:cNvPr id="17463" name="Rectangle 55"/>
          <p:cNvSpPr>
            <a:spLocks noChangeArrowheads="1"/>
          </p:cNvSpPr>
          <p:nvPr/>
        </p:nvSpPr>
        <p:spPr bwMode="auto">
          <a:xfrm>
            <a:off x="3995738" y="4350086"/>
            <a:ext cx="3916362" cy="329287"/>
          </a:xfrm>
          <a:prstGeom prst="rect">
            <a:avLst/>
          </a:prstGeom>
          <a:solidFill>
            <a:schemeClr val="bg1"/>
          </a:solidFill>
          <a:ln>
            <a:solidFill>
              <a:schemeClr val="tx1"/>
            </a:solidFill>
          </a:ln>
          <a:effectLs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a:t>Extend </a:t>
            </a:r>
            <a:r>
              <a:rPr lang="en-US" sz="1400" dirty="0" smtClean="0"/>
              <a:t>survival to maximum.  </a:t>
            </a:r>
          </a:p>
        </p:txBody>
      </p:sp>
      <p:sp>
        <p:nvSpPr>
          <p:cNvPr id="17464" name="Text Box 56"/>
          <p:cNvSpPr txBox="1">
            <a:spLocks noChangeArrowheads="1"/>
          </p:cNvSpPr>
          <p:nvPr/>
        </p:nvSpPr>
        <p:spPr bwMode="auto">
          <a:xfrm>
            <a:off x="6553200" y="832987"/>
            <a:ext cx="2438400" cy="3194721"/>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ts val="300"/>
              </a:spcBef>
              <a:buFontTx/>
              <a:buNone/>
            </a:pPr>
            <a:r>
              <a:rPr lang="en-US" sz="2000" dirty="0" smtClean="0"/>
              <a:t>Alternative Futures:</a:t>
            </a:r>
          </a:p>
          <a:p>
            <a:pPr marL="228600" indent="-228600" eaLnBrk="1" hangingPunct="1">
              <a:lnSpc>
                <a:spcPct val="85000"/>
              </a:lnSpc>
              <a:spcBef>
                <a:spcPts val="0"/>
              </a:spcBef>
              <a:buFont typeface="+mj-lt"/>
              <a:buAutoNum type="arabicPeriod"/>
            </a:pPr>
            <a:r>
              <a:rPr lang="en-US" sz="1500" dirty="0" smtClean="0"/>
              <a:t>Current Path – Too little thriving. Survival ends too soon.</a:t>
            </a:r>
          </a:p>
          <a:p>
            <a:pPr marL="228600" indent="-228600" eaLnBrk="1" hangingPunct="1">
              <a:lnSpc>
                <a:spcPct val="85000"/>
              </a:lnSpc>
              <a:spcBef>
                <a:spcPts val="0"/>
              </a:spcBef>
              <a:buFont typeface="+mj-lt"/>
              <a:buAutoNum type="arabicPeriod"/>
            </a:pPr>
            <a:r>
              <a:rPr lang="en-US" sz="1500" dirty="0" smtClean="0"/>
              <a:t>Survive. Too little thriving. Survival extended but still ends too soon.</a:t>
            </a:r>
          </a:p>
          <a:p>
            <a:pPr marL="228600" indent="-228600" eaLnBrk="1" hangingPunct="1">
              <a:lnSpc>
                <a:spcPct val="85000"/>
              </a:lnSpc>
              <a:spcBef>
                <a:spcPts val="0"/>
              </a:spcBef>
              <a:buFont typeface="+mj-lt"/>
              <a:buAutoNum type="arabicPeriod"/>
            </a:pPr>
            <a:r>
              <a:rPr lang="en-US" sz="1500" dirty="0" smtClean="0"/>
              <a:t>Partial Thrive! More thriving. </a:t>
            </a:r>
            <a:r>
              <a:rPr lang="en-US" sz="1500" dirty="0"/>
              <a:t>Survival </a:t>
            </a:r>
            <a:r>
              <a:rPr lang="en-US" sz="1500" dirty="0" smtClean="0"/>
              <a:t>extended more </a:t>
            </a:r>
            <a:r>
              <a:rPr lang="en-US" sz="1500" dirty="0"/>
              <a:t>but </a:t>
            </a:r>
            <a:r>
              <a:rPr lang="en-US" sz="1500" dirty="0" smtClean="0"/>
              <a:t>still ends </a:t>
            </a:r>
            <a:r>
              <a:rPr lang="en-US" sz="1500" dirty="0"/>
              <a:t>too soon</a:t>
            </a:r>
            <a:r>
              <a:rPr lang="en-US" sz="1500" dirty="0" smtClean="0"/>
              <a:t>.</a:t>
            </a:r>
          </a:p>
          <a:p>
            <a:pPr marL="228600" indent="-228600" eaLnBrk="1" hangingPunct="1">
              <a:lnSpc>
                <a:spcPct val="85000"/>
              </a:lnSpc>
              <a:spcBef>
                <a:spcPts val="0"/>
              </a:spcBef>
              <a:buFont typeface="+mj-lt"/>
              <a:buAutoNum type="arabicPeriod"/>
            </a:pPr>
            <a:r>
              <a:rPr lang="en-US" sz="1700" u="sng" dirty="0" smtClean="0"/>
              <a:t>Full Thrive! High thriving. Survival extended to maximum.</a:t>
            </a:r>
          </a:p>
        </p:txBody>
      </p:sp>
      <p:sp>
        <p:nvSpPr>
          <p:cNvPr id="17465" name="Rectangle 57"/>
          <p:cNvSpPr>
            <a:spLocks noChangeArrowheads="1"/>
          </p:cNvSpPr>
          <p:nvPr/>
        </p:nvSpPr>
        <p:spPr bwMode="auto">
          <a:xfrm>
            <a:off x="1143000" y="2170668"/>
            <a:ext cx="2026488" cy="428625"/>
          </a:xfrm>
          <a:prstGeom prst="rect">
            <a:avLst/>
          </a:prstGeom>
          <a:solidFill>
            <a:schemeClr val="bg1">
              <a:lumMod val="65000"/>
            </a:schemeClr>
          </a:solidFill>
          <a:ln>
            <a:noFill/>
          </a:ln>
          <a:effectLs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a:solidFill>
                  <a:schemeClr val="bg1"/>
                </a:solidFill>
              </a:rPr>
              <a:t>Survival </a:t>
            </a:r>
          </a:p>
        </p:txBody>
      </p:sp>
      <p:sp>
        <p:nvSpPr>
          <p:cNvPr id="17466" name="Rectangle 58"/>
          <p:cNvSpPr>
            <a:spLocks noChangeArrowheads="1"/>
          </p:cNvSpPr>
          <p:nvPr/>
        </p:nvSpPr>
        <p:spPr bwMode="auto">
          <a:xfrm>
            <a:off x="1143000" y="1143000"/>
            <a:ext cx="2026488" cy="428625"/>
          </a:xfrm>
          <a:prstGeom prst="rect">
            <a:avLst/>
          </a:prstGeom>
          <a:solidFill>
            <a:schemeClr val="bg1">
              <a:lumMod val="65000"/>
            </a:schemeClr>
          </a:solidFill>
          <a:ln>
            <a:noFill/>
          </a:ln>
          <a:effectLs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smtClean="0">
                <a:solidFill>
                  <a:schemeClr val="bg1"/>
                </a:solidFill>
              </a:rPr>
              <a:t>Survival</a:t>
            </a:r>
            <a:endParaRPr lang="en-US" sz="1400" dirty="0">
              <a:solidFill>
                <a:schemeClr val="bg1"/>
              </a:solidFill>
            </a:endParaRPr>
          </a:p>
        </p:txBody>
      </p:sp>
      <p:sp>
        <p:nvSpPr>
          <p:cNvPr id="17467" name="Rectangle 59"/>
          <p:cNvSpPr>
            <a:spLocks noChangeArrowheads="1"/>
          </p:cNvSpPr>
          <p:nvPr/>
        </p:nvSpPr>
        <p:spPr bwMode="auto">
          <a:xfrm>
            <a:off x="1143000" y="3266043"/>
            <a:ext cx="2026488" cy="428625"/>
          </a:xfrm>
          <a:prstGeom prst="rect">
            <a:avLst/>
          </a:prstGeom>
          <a:solidFill>
            <a:schemeClr val="bg1">
              <a:lumMod val="65000"/>
            </a:schemeClr>
          </a:solidFill>
          <a:ln>
            <a:noFill/>
          </a:ln>
          <a:effectLs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smtClean="0">
                <a:solidFill>
                  <a:schemeClr val="bg1"/>
                </a:solidFill>
              </a:rPr>
              <a:t>Survival</a:t>
            </a:r>
            <a:endParaRPr lang="en-US" sz="1400" dirty="0">
              <a:solidFill>
                <a:schemeClr val="bg1"/>
              </a:solidFill>
            </a:endParaRPr>
          </a:p>
        </p:txBody>
      </p:sp>
      <p:sp>
        <p:nvSpPr>
          <p:cNvPr id="17468" name="Rectangle 60"/>
          <p:cNvSpPr>
            <a:spLocks noChangeArrowheads="1"/>
          </p:cNvSpPr>
          <p:nvPr/>
        </p:nvSpPr>
        <p:spPr bwMode="auto">
          <a:xfrm>
            <a:off x="1143000" y="4409043"/>
            <a:ext cx="2026488" cy="428625"/>
          </a:xfrm>
          <a:prstGeom prst="rect">
            <a:avLst/>
          </a:prstGeom>
          <a:solidFill>
            <a:schemeClr val="bg1">
              <a:lumMod val="65000"/>
            </a:schemeClr>
          </a:solidFill>
          <a:ln>
            <a:noFill/>
          </a:ln>
          <a:effectLs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smtClean="0">
                <a:solidFill>
                  <a:schemeClr val="bg1"/>
                </a:solidFill>
              </a:rPr>
              <a:t>Survival</a:t>
            </a:r>
            <a:endParaRPr lang="en-US" sz="1400" dirty="0">
              <a:solidFill>
                <a:schemeClr val="bg1"/>
              </a:solidFill>
            </a:endParaRPr>
          </a:p>
        </p:txBody>
      </p:sp>
      <p:sp>
        <p:nvSpPr>
          <p:cNvPr id="63" name="Rectangle 54"/>
          <p:cNvSpPr>
            <a:spLocks noChangeArrowheads="1"/>
          </p:cNvSpPr>
          <p:nvPr/>
        </p:nvSpPr>
        <p:spPr bwMode="auto">
          <a:xfrm>
            <a:off x="3975469" y="3570069"/>
            <a:ext cx="1433143" cy="356632"/>
          </a:xfrm>
          <a:prstGeom prst="rect">
            <a:avLst/>
          </a:prstGeom>
          <a:solidFill>
            <a:schemeClr val="bg1"/>
          </a:solidFill>
          <a:ln>
            <a:solidFill>
              <a:schemeClr val="tx1"/>
            </a:solidFill>
          </a:ln>
          <a:effectLst/>
          <a:extLst/>
        </p:spPr>
        <p:txBody>
          <a:bodyPr wrap="square" lIns="18288" rIns="18288" anchor="ctr">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400" dirty="0" smtClean="0"/>
              <a:t>Partial </a:t>
            </a:r>
            <a:r>
              <a:rPr lang="en-US" sz="1400" dirty="0"/>
              <a:t>thriving</a:t>
            </a:r>
          </a:p>
        </p:txBody>
      </p:sp>
      <p:sp>
        <p:nvSpPr>
          <p:cNvPr id="64" name="Rectangle 55"/>
          <p:cNvSpPr>
            <a:spLocks noChangeArrowheads="1"/>
          </p:cNvSpPr>
          <p:nvPr/>
        </p:nvSpPr>
        <p:spPr bwMode="auto">
          <a:xfrm>
            <a:off x="3995738" y="4724400"/>
            <a:ext cx="3916362" cy="332163"/>
          </a:xfrm>
          <a:prstGeom prst="rect">
            <a:avLst/>
          </a:prstGeom>
          <a:solidFill>
            <a:schemeClr val="bg1"/>
          </a:solidFill>
          <a:ln>
            <a:solidFill>
              <a:schemeClr val="tx1"/>
            </a:solidFill>
          </a:ln>
          <a:effectLs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dirty="0" smtClean="0"/>
              <a:t>Full Thriving</a:t>
            </a:r>
            <a:r>
              <a:rPr lang="en-US" sz="1400" dirty="0"/>
              <a:t>.  </a:t>
            </a:r>
            <a:r>
              <a:rPr lang="en-US" sz="1400" dirty="0" smtClean="0"/>
              <a:t> </a:t>
            </a:r>
            <a:endParaRPr lang="en-US" sz="1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4250" y="169871"/>
            <a:ext cx="839563" cy="598479"/>
          </a:xfrm>
          <a:prstGeom prst="rect">
            <a:avLst/>
          </a:prstGeom>
        </p:spPr>
      </p:pic>
    </p:spTree>
    <p:extLst>
      <p:ext uri="{BB962C8B-B14F-4D97-AF65-F5344CB8AC3E}">
        <p14:creationId xmlns:p14="http://schemas.microsoft.com/office/powerpoint/2010/main" val="33199925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04800" y="192088"/>
            <a:ext cx="8459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9459" name="Rectangle 3"/>
          <p:cNvSpPr>
            <a:spLocks noChangeArrowheads="1"/>
          </p:cNvSpPr>
          <p:nvPr/>
        </p:nvSpPr>
        <p:spPr bwMode="auto">
          <a:xfrm>
            <a:off x="152400" y="152400"/>
            <a:ext cx="7315200" cy="685800"/>
          </a:xfrm>
          <a:prstGeom prst="rect">
            <a:avLst/>
          </a:prstGeom>
          <a:solidFill>
            <a:srgbClr val="003300"/>
          </a:solidFill>
          <a:ln w="12700">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b="1" i="1">
                <a:solidFill>
                  <a:schemeClr val="bg1"/>
                </a:solidFill>
              </a:rPr>
              <a:t>Thrive!</a:t>
            </a:r>
            <a:r>
              <a:rPr lang="en-US" sz="3000">
                <a:solidFill>
                  <a:schemeClr val="bg1"/>
                </a:solidFill>
              </a:rPr>
              <a:t> - Building a Thriving Future</a:t>
            </a:r>
          </a:p>
        </p:txBody>
      </p:sp>
      <p:sp>
        <p:nvSpPr>
          <p:cNvPr id="19460" name="Rectangle 4"/>
          <p:cNvSpPr>
            <a:spLocks noChangeArrowheads="1"/>
          </p:cNvSpPr>
          <p:nvPr/>
        </p:nvSpPr>
        <p:spPr bwMode="auto">
          <a:xfrm>
            <a:off x="1752600" y="990600"/>
            <a:ext cx="5410200" cy="4814888"/>
          </a:xfrm>
          <a:prstGeom prst="rect">
            <a:avLst/>
          </a:prstGeom>
          <a:gradFill rotWithShape="0">
            <a:gsLst>
              <a:gs pos="0">
                <a:srgbClr val="009900"/>
              </a:gs>
              <a:gs pos="100000">
                <a:srgbClr val="CC0000"/>
              </a:gs>
            </a:gsLst>
            <a:lin ang="5400000" scaled="1"/>
          </a:gra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19461" name="Text Box 5"/>
          <p:cNvSpPr txBox="1">
            <a:spLocks noChangeArrowheads="1"/>
          </p:cNvSpPr>
          <p:nvPr/>
        </p:nvSpPr>
        <p:spPr bwMode="auto">
          <a:xfrm>
            <a:off x="1828800" y="5257800"/>
            <a:ext cx="5257800" cy="45561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800">
                <a:solidFill>
                  <a:schemeClr val="bg1"/>
                </a:solidFill>
              </a:rPr>
              <a:t>highly vulnerable</a:t>
            </a:r>
          </a:p>
        </p:txBody>
      </p:sp>
      <p:sp>
        <p:nvSpPr>
          <p:cNvPr id="19462" name="Text Box 6"/>
          <p:cNvSpPr txBox="1">
            <a:spLocks noChangeArrowheads="1"/>
          </p:cNvSpPr>
          <p:nvPr/>
        </p:nvSpPr>
        <p:spPr bwMode="auto">
          <a:xfrm>
            <a:off x="1828800" y="1066800"/>
            <a:ext cx="5105400" cy="45561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800">
                <a:solidFill>
                  <a:schemeClr val="bg1"/>
                </a:solidFill>
              </a:rPr>
              <a:t>highly thriving</a:t>
            </a:r>
          </a:p>
        </p:txBody>
      </p:sp>
      <p:sp>
        <p:nvSpPr>
          <p:cNvPr id="19463" name="Line 7"/>
          <p:cNvSpPr>
            <a:spLocks noChangeShapeType="1"/>
          </p:cNvSpPr>
          <p:nvPr/>
        </p:nvSpPr>
        <p:spPr bwMode="auto">
          <a:xfrm flipV="1">
            <a:off x="1524000" y="3429000"/>
            <a:ext cx="5867400" cy="0"/>
          </a:xfrm>
          <a:prstGeom prst="line">
            <a:avLst/>
          </a:prstGeom>
          <a:noFill/>
          <a:ln w="38100">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79240" name="Group 8"/>
          <p:cNvGrpSpPr>
            <a:grpSpLocks/>
          </p:cNvGrpSpPr>
          <p:nvPr/>
        </p:nvGrpSpPr>
        <p:grpSpPr bwMode="auto">
          <a:xfrm>
            <a:off x="7315200" y="1143000"/>
            <a:ext cx="1752600" cy="4906963"/>
            <a:chOff x="4608" y="720"/>
            <a:chExt cx="1104" cy="3091"/>
          </a:xfrm>
        </p:grpSpPr>
        <p:sp>
          <p:nvSpPr>
            <p:cNvPr id="19481" name="Text Box 9"/>
            <p:cNvSpPr txBox="1">
              <a:spLocks noChangeArrowheads="1"/>
            </p:cNvSpPr>
            <p:nvPr/>
          </p:nvSpPr>
          <p:spPr bwMode="auto">
            <a:xfrm>
              <a:off x="4608" y="3264"/>
              <a:ext cx="1104" cy="547"/>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85000"/>
                </a:lnSpc>
                <a:spcBef>
                  <a:spcPct val="0"/>
                </a:spcBef>
                <a:buFontTx/>
                <a:buNone/>
              </a:pPr>
              <a:r>
                <a:rPr lang="en-US" sz="2000">
                  <a:solidFill>
                    <a:schemeClr val="bg1"/>
                  </a:solidFill>
                </a:rPr>
                <a:t>Status </a:t>
              </a:r>
            </a:p>
            <a:p>
              <a:pPr algn="r" eaLnBrk="1" hangingPunct="1">
                <a:lnSpc>
                  <a:spcPct val="85000"/>
                </a:lnSpc>
                <a:spcBef>
                  <a:spcPct val="0"/>
                </a:spcBef>
                <a:buFontTx/>
                <a:buNone/>
              </a:pPr>
              <a:r>
                <a:rPr lang="en-US" sz="2000">
                  <a:solidFill>
                    <a:schemeClr val="bg1"/>
                  </a:solidFill>
                </a:rPr>
                <a:t>indicators</a:t>
              </a:r>
            </a:p>
            <a:p>
              <a:pPr algn="r" eaLnBrk="1" hangingPunct="1">
                <a:lnSpc>
                  <a:spcPct val="85000"/>
                </a:lnSpc>
                <a:spcBef>
                  <a:spcPct val="0"/>
                </a:spcBef>
                <a:buFontTx/>
                <a:buNone/>
              </a:pPr>
              <a:r>
                <a:rPr lang="en-US" sz="2000">
                  <a:solidFill>
                    <a:schemeClr val="bg1"/>
                  </a:solidFill>
                </a:rPr>
                <a:t>(tStatus)</a:t>
              </a:r>
            </a:p>
          </p:txBody>
        </p:sp>
        <p:sp>
          <p:nvSpPr>
            <p:cNvPr id="19482" name="Rectangle 10"/>
            <p:cNvSpPr>
              <a:spLocks noChangeArrowheads="1"/>
            </p:cNvSpPr>
            <p:nvPr/>
          </p:nvSpPr>
          <p:spPr bwMode="auto">
            <a:xfrm>
              <a:off x="4944" y="720"/>
              <a:ext cx="96" cy="2448"/>
            </a:xfrm>
            <a:prstGeom prst="rect">
              <a:avLst/>
            </a:prstGeom>
            <a:gradFill rotWithShape="0">
              <a:gsLst>
                <a:gs pos="0">
                  <a:srgbClr val="009900"/>
                </a:gs>
                <a:gs pos="100000">
                  <a:srgbClr val="A50021"/>
                </a:gs>
              </a:gsLst>
              <a:lin ang="5400000" scaled="1"/>
            </a:gra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19483" name="Rectangle 11"/>
            <p:cNvSpPr>
              <a:spLocks noChangeArrowheads="1"/>
            </p:cNvSpPr>
            <p:nvPr/>
          </p:nvSpPr>
          <p:spPr bwMode="auto">
            <a:xfrm>
              <a:off x="5088" y="720"/>
              <a:ext cx="96" cy="2448"/>
            </a:xfrm>
            <a:prstGeom prst="rect">
              <a:avLst/>
            </a:prstGeom>
            <a:gradFill rotWithShape="0">
              <a:gsLst>
                <a:gs pos="0">
                  <a:srgbClr val="009900"/>
                </a:gs>
                <a:gs pos="100000">
                  <a:srgbClr val="A50021"/>
                </a:gs>
              </a:gsLst>
              <a:lin ang="5400000" scaled="1"/>
            </a:gra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19484" name="Rectangle 12"/>
            <p:cNvSpPr>
              <a:spLocks noChangeArrowheads="1"/>
            </p:cNvSpPr>
            <p:nvPr/>
          </p:nvSpPr>
          <p:spPr bwMode="auto">
            <a:xfrm>
              <a:off x="5232" y="720"/>
              <a:ext cx="96" cy="2448"/>
            </a:xfrm>
            <a:prstGeom prst="rect">
              <a:avLst/>
            </a:prstGeom>
            <a:gradFill rotWithShape="0">
              <a:gsLst>
                <a:gs pos="0">
                  <a:srgbClr val="009900"/>
                </a:gs>
                <a:gs pos="100000">
                  <a:srgbClr val="A50021"/>
                </a:gs>
              </a:gsLst>
              <a:lin ang="5400000" scaled="1"/>
            </a:gra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19485" name="Rectangle 13"/>
            <p:cNvSpPr>
              <a:spLocks noChangeArrowheads="1"/>
            </p:cNvSpPr>
            <p:nvPr/>
          </p:nvSpPr>
          <p:spPr bwMode="auto">
            <a:xfrm>
              <a:off x="5376" y="720"/>
              <a:ext cx="96" cy="2448"/>
            </a:xfrm>
            <a:prstGeom prst="rect">
              <a:avLst/>
            </a:prstGeom>
            <a:gradFill rotWithShape="0">
              <a:gsLst>
                <a:gs pos="0">
                  <a:srgbClr val="009900"/>
                </a:gs>
                <a:gs pos="100000">
                  <a:srgbClr val="A50021"/>
                </a:gs>
              </a:gsLst>
              <a:lin ang="5400000" scaled="1"/>
            </a:gra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19486" name="Rectangle 14"/>
            <p:cNvSpPr>
              <a:spLocks noChangeArrowheads="1"/>
            </p:cNvSpPr>
            <p:nvPr/>
          </p:nvSpPr>
          <p:spPr bwMode="auto">
            <a:xfrm>
              <a:off x="5520" y="720"/>
              <a:ext cx="96" cy="2448"/>
            </a:xfrm>
            <a:prstGeom prst="rect">
              <a:avLst/>
            </a:prstGeom>
            <a:gradFill rotWithShape="0">
              <a:gsLst>
                <a:gs pos="0">
                  <a:srgbClr val="009900"/>
                </a:gs>
                <a:gs pos="100000">
                  <a:srgbClr val="A50021"/>
                </a:gs>
              </a:gsLst>
              <a:lin ang="5400000" scaled="1"/>
            </a:gra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19487" name="Line 15"/>
            <p:cNvSpPr>
              <a:spLocks noChangeShapeType="1"/>
            </p:cNvSpPr>
            <p:nvPr/>
          </p:nvSpPr>
          <p:spPr bwMode="auto">
            <a:xfrm flipH="1">
              <a:off x="4896" y="3216"/>
              <a:ext cx="768"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8" name="Line 16"/>
            <p:cNvSpPr>
              <a:spLocks noChangeShapeType="1"/>
            </p:cNvSpPr>
            <p:nvPr/>
          </p:nvSpPr>
          <p:spPr bwMode="auto">
            <a:xfrm flipH="1">
              <a:off x="4896" y="722"/>
              <a:ext cx="1" cy="244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79249" name="Group 17"/>
          <p:cNvGrpSpPr>
            <a:grpSpLocks/>
          </p:cNvGrpSpPr>
          <p:nvPr/>
        </p:nvGrpSpPr>
        <p:grpSpPr bwMode="auto">
          <a:xfrm>
            <a:off x="76200" y="914400"/>
            <a:ext cx="7010400" cy="5821363"/>
            <a:chOff x="0" y="576"/>
            <a:chExt cx="4416" cy="3667"/>
          </a:xfrm>
        </p:grpSpPr>
        <p:sp>
          <p:nvSpPr>
            <p:cNvPr id="19475" name="Text Box 18"/>
            <p:cNvSpPr txBox="1">
              <a:spLocks noChangeArrowheads="1"/>
            </p:cNvSpPr>
            <p:nvPr/>
          </p:nvSpPr>
          <p:spPr bwMode="auto">
            <a:xfrm>
              <a:off x="2016" y="3696"/>
              <a:ext cx="1440" cy="547"/>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000">
                  <a:solidFill>
                    <a:schemeClr val="bg1"/>
                  </a:solidFill>
                </a:rPr>
                <a:t>Do interventions that move up from vulnerability</a:t>
              </a:r>
            </a:p>
          </p:txBody>
        </p:sp>
        <p:sp>
          <p:nvSpPr>
            <p:cNvPr id="19476" name="Text Box 19"/>
            <p:cNvSpPr txBox="1">
              <a:spLocks noChangeArrowheads="1"/>
            </p:cNvSpPr>
            <p:nvPr/>
          </p:nvSpPr>
          <p:spPr bwMode="auto">
            <a:xfrm>
              <a:off x="1584" y="2880"/>
              <a:ext cx="1824" cy="384"/>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000">
                  <a:solidFill>
                    <a:schemeClr val="bg1"/>
                  </a:solidFill>
                </a:rPr>
                <a:t>Support actions that reduce vulnerability</a:t>
              </a:r>
            </a:p>
          </p:txBody>
        </p:sp>
        <p:sp>
          <p:nvSpPr>
            <p:cNvPr id="19477" name="Text Box 20"/>
            <p:cNvSpPr txBox="1">
              <a:spLocks noChangeArrowheads="1"/>
            </p:cNvSpPr>
            <p:nvPr/>
          </p:nvSpPr>
          <p:spPr bwMode="auto">
            <a:xfrm>
              <a:off x="2" y="2496"/>
              <a:ext cx="970" cy="87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2000">
                  <a:solidFill>
                    <a:schemeClr val="bg1"/>
                  </a:solidFill>
                </a:rPr>
                <a:t>Do interventions that prevent more vulnerability</a:t>
              </a:r>
            </a:p>
          </p:txBody>
        </p:sp>
        <p:sp>
          <p:nvSpPr>
            <p:cNvPr id="19478" name="Text Box 21"/>
            <p:cNvSpPr txBox="1">
              <a:spLocks noChangeArrowheads="1"/>
            </p:cNvSpPr>
            <p:nvPr/>
          </p:nvSpPr>
          <p:spPr bwMode="auto">
            <a:xfrm>
              <a:off x="3216" y="1152"/>
              <a:ext cx="1200" cy="547"/>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000">
                  <a:solidFill>
                    <a:schemeClr val="bg1"/>
                  </a:solidFill>
                </a:rPr>
                <a:t>Stop actions that increase vulnerability</a:t>
              </a:r>
            </a:p>
          </p:txBody>
        </p:sp>
        <p:sp>
          <p:nvSpPr>
            <p:cNvPr id="19479" name="Text Box 22"/>
            <p:cNvSpPr txBox="1">
              <a:spLocks noChangeArrowheads="1"/>
            </p:cNvSpPr>
            <p:nvPr/>
          </p:nvSpPr>
          <p:spPr bwMode="auto">
            <a:xfrm>
              <a:off x="0" y="576"/>
              <a:ext cx="970" cy="1036"/>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2000">
                  <a:solidFill>
                    <a:schemeClr val="bg1"/>
                  </a:solidFill>
                </a:rPr>
                <a:t>Do interventions that </a:t>
              </a:r>
            </a:p>
            <a:p>
              <a:pPr eaLnBrk="1" hangingPunct="1">
                <a:lnSpc>
                  <a:spcPct val="85000"/>
                </a:lnSpc>
                <a:spcBef>
                  <a:spcPct val="0"/>
                </a:spcBef>
                <a:buFontTx/>
                <a:buNone/>
              </a:pPr>
              <a:r>
                <a:rPr lang="en-US" sz="2000">
                  <a:solidFill>
                    <a:schemeClr val="bg1"/>
                  </a:solidFill>
                </a:rPr>
                <a:t>achieve highest thriving</a:t>
              </a:r>
            </a:p>
          </p:txBody>
        </p:sp>
        <p:sp>
          <p:nvSpPr>
            <p:cNvPr id="19480" name="Text Box 23"/>
            <p:cNvSpPr txBox="1">
              <a:spLocks noChangeArrowheads="1"/>
            </p:cNvSpPr>
            <p:nvPr/>
          </p:nvSpPr>
          <p:spPr bwMode="auto">
            <a:xfrm>
              <a:off x="1776" y="1776"/>
              <a:ext cx="1488" cy="384"/>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000">
                  <a:solidFill>
                    <a:schemeClr val="bg1"/>
                  </a:solidFill>
                </a:rPr>
                <a:t>Support actions that increase thriving</a:t>
              </a:r>
            </a:p>
          </p:txBody>
        </p:sp>
      </p:grpSp>
      <p:pic>
        <p:nvPicPr>
          <p:cNvPr id="19466" name="Picture 24"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109538"/>
            <a:ext cx="11255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AutoShape 26"/>
          <p:cNvSpPr>
            <a:spLocks noChangeArrowheads="1"/>
          </p:cNvSpPr>
          <p:nvPr/>
        </p:nvSpPr>
        <p:spPr bwMode="auto">
          <a:xfrm rot="9771731">
            <a:off x="5867400" y="5773738"/>
            <a:ext cx="1924050" cy="812800"/>
          </a:xfrm>
          <a:prstGeom prst="curvedDownArrow">
            <a:avLst>
              <a:gd name="adj1" fmla="val 47344"/>
              <a:gd name="adj2" fmla="val 94688"/>
              <a:gd name="adj3" fmla="val 33333"/>
            </a:avLst>
          </a:prstGeom>
          <a:gradFill rotWithShape="0">
            <a:gsLst>
              <a:gs pos="0">
                <a:srgbClr val="00CC00"/>
              </a:gs>
              <a:gs pos="100000">
                <a:srgbClr val="006600"/>
              </a:gs>
            </a:gsLst>
            <a:path path="rect">
              <a:fillToRect l="50000" t="50000" r="50000" b="50000"/>
            </a:path>
          </a:gradFill>
          <a:ln w="28575">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9468" name="AutoShape 28"/>
          <p:cNvSpPr>
            <a:spLocks noChangeArrowheads="1"/>
          </p:cNvSpPr>
          <p:nvPr/>
        </p:nvSpPr>
        <p:spPr bwMode="auto">
          <a:xfrm rot="1101305">
            <a:off x="1120775" y="5711825"/>
            <a:ext cx="1849438" cy="792163"/>
          </a:xfrm>
          <a:prstGeom prst="curvedUpArrow">
            <a:avLst>
              <a:gd name="adj1" fmla="val 47482"/>
              <a:gd name="adj2" fmla="val 93268"/>
              <a:gd name="adj3" fmla="val 33681"/>
            </a:avLst>
          </a:prstGeom>
          <a:gradFill rotWithShape="0">
            <a:gsLst>
              <a:gs pos="0">
                <a:srgbClr val="00CC00"/>
              </a:gs>
              <a:gs pos="100000">
                <a:srgbClr val="006600"/>
              </a:gs>
            </a:gsLst>
            <a:path path="rect">
              <a:fillToRect l="50000" t="50000" r="50000" b="50000"/>
            </a:path>
          </a:gradFill>
          <a:ln w="28575">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9469" name="AutoShape 29"/>
          <p:cNvSpPr>
            <a:spLocks noChangeArrowheads="1"/>
          </p:cNvSpPr>
          <p:nvPr/>
        </p:nvSpPr>
        <p:spPr bwMode="auto">
          <a:xfrm>
            <a:off x="3581400" y="3429000"/>
            <a:ext cx="990600" cy="1066800"/>
          </a:xfrm>
          <a:prstGeom prst="upArrow">
            <a:avLst>
              <a:gd name="adj1" fmla="val 55130"/>
              <a:gd name="adj2" fmla="val 29037"/>
            </a:avLst>
          </a:prstGeom>
          <a:gradFill rotWithShape="0">
            <a:gsLst>
              <a:gs pos="0">
                <a:srgbClr val="00CC00"/>
              </a:gs>
              <a:gs pos="100000">
                <a:srgbClr val="006600"/>
              </a:gs>
            </a:gsLst>
            <a:lin ang="5400000" scaled="1"/>
          </a:gradFill>
          <a:ln w="28575">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rgbClr val="00CC00"/>
              </a:solidFill>
            </a:endParaRPr>
          </a:p>
        </p:txBody>
      </p:sp>
      <p:sp>
        <p:nvSpPr>
          <p:cNvPr id="19470" name="AutoShape 30"/>
          <p:cNvSpPr>
            <a:spLocks noChangeArrowheads="1"/>
          </p:cNvSpPr>
          <p:nvPr/>
        </p:nvSpPr>
        <p:spPr bwMode="auto">
          <a:xfrm rot="1101305">
            <a:off x="914400" y="3276600"/>
            <a:ext cx="1849438" cy="931863"/>
          </a:xfrm>
          <a:prstGeom prst="curvedUpArrow">
            <a:avLst>
              <a:gd name="adj1" fmla="val 40364"/>
              <a:gd name="adj2" fmla="val 79286"/>
              <a:gd name="adj3" fmla="val 33681"/>
            </a:avLst>
          </a:prstGeom>
          <a:gradFill rotWithShape="0">
            <a:gsLst>
              <a:gs pos="0">
                <a:srgbClr val="00CC00"/>
              </a:gs>
              <a:gs pos="100000">
                <a:srgbClr val="006600"/>
              </a:gs>
            </a:gsLst>
            <a:path path="rect">
              <a:fillToRect l="50000" t="50000" r="50000" b="50000"/>
            </a:path>
          </a:gradFill>
          <a:ln w="28575">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9471" name="AutoShape 31"/>
          <p:cNvSpPr>
            <a:spLocks noChangeArrowheads="1"/>
          </p:cNvSpPr>
          <p:nvPr/>
        </p:nvSpPr>
        <p:spPr bwMode="auto">
          <a:xfrm rot="1101305">
            <a:off x="1143000" y="1828800"/>
            <a:ext cx="1849438" cy="931863"/>
          </a:xfrm>
          <a:prstGeom prst="curvedUpArrow">
            <a:avLst>
              <a:gd name="adj1" fmla="val 40364"/>
              <a:gd name="adj2" fmla="val 79286"/>
              <a:gd name="adj3" fmla="val 33681"/>
            </a:avLst>
          </a:prstGeom>
          <a:gradFill rotWithShape="0">
            <a:gsLst>
              <a:gs pos="0">
                <a:srgbClr val="00CC00"/>
              </a:gs>
              <a:gs pos="100000">
                <a:srgbClr val="006600"/>
              </a:gs>
            </a:gsLst>
            <a:path path="rect">
              <a:fillToRect l="50000" t="50000" r="50000" b="50000"/>
            </a:path>
          </a:gradFill>
          <a:ln w="28575">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9472" name="AutoShape 32"/>
          <p:cNvSpPr>
            <a:spLocks noChangeArrowheads="1"/>
          </p:cNvSpPr>
          <p:nvPr/>
        </p:nvSpPr>
        <p:spPr bwMode="auto">
          <a:xfrm>
            <a:off x="3581400" y="1600200"/>
            <a:ext cx="990600" cy="1066800"/>
          </a:xfrm>
          <a:prstGeom prst="upArrow">
            <a:avLst>
              <a:gd name="adj1" fmla="val 55130"/>
              <a:gd name="adj2" fmla="val 29037"/>
            </a:avLst>
          </a:prstGeom>
          <a:gradFill rotWithShape="0">
            <a:gsLst>
              <a:gs pos="0">
                <a:srgbClr val="00CC00"/>
              </a:gs>
              <a:gs pos="100000">
                <a:srgbClr val="006600"/>
              </a:gs>
            </a:gsLst>
            <a:lin ang="5400000" scaled="1"/>
          </a:gradFill>
          <a:ln w="28575">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rgbClr val="00CC00"/>
              </a:solidFill>
            </a:endParaRPr>
          </a:p>
        </p:txBody>
      </p:sp>
      <p:sp>
        <p:nvSpPr>
          <p:cNvPr id="19473" name="AutoShape 34"/>
          <p:cNvSpPr>
            <a:spLocks noChangeArrowheads="1"/>
          </p:cNvSpPr>
          <p:nvPr/>
        </p:nvSpPr>
        <p:spPr bwMode="auto">
          <a:xfrm>
            <a:off x="5486400" y="2743200"/>
            <a:ext cx="1066800" cy="1447800"/>
          </a:xfrm>
          <a:prstGeom prst="downArrow">
            <a:avLst>
              <a:gd name="adj1" fmla="val 45833"/>
              <a:gd name="adj2" fmla="val 32854"/>
            </a:avLst>
          </a:prstGeom>
          <a:gradFill rotWithShape="0">
            <a:gsLst>
              <a:gs pos="0">
                <a:srgbClr val="FF0000"/>
              </a:gs>
              <a:gs pos="100000">
                <a:srgbClr val="A50021"/>
              </a:gs>
            </a:gsLst>
            <a:lin ang="5400000" scaled="1"/>
          </a:gra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9474" name="AutoShape 35"/>
          <p:cNvSpPr>
            <a:spLocks noChangeArrowheads="1"/>
          </p:cNvSpPr>
          <p:nvPr/>
        </p:nvSpPr>
        <p:spPr bwMode="auto">
          <a:xfrm>
            <a:off x="5562600" y="2895600"/>
            <a:ext cx="914400" cy="9144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A5002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79240"/>
                                        </p:tgtEl>
                                        <p:attrNameLst>
                                          <p:attrName>style.visibility</p:attrName>
                                        </p:attrNameLst>
                                      </p:cBhvr>
                                      <p:to>
                                        <p:strVal val="visible"/>
                                      </p:to>
                                    </p:set>
                                    <p:animEffect transition="in" filter="fade">
                                      <p:cBhvr>
                                        <p:cTn id="7" dur="1000"/>
                                        <p:tgtEl>
                                          <p:spTgt spid="4792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79249"/>
                                        </p:tgtEl>
                                        <p:attrNameLst>
                                          <p:attrName>style.visibility</p:attrName>
                                        </p:attrNameLst>
                                      </p:cBhvr>
                                      <p:to>
                                        <p:strVal val="visible"/>
                                      </p:to>
                                    </p:set>
                                    <p:animEffect transition="in" filter="fade">
                                      <p:cBhvr>
                                        <p:cTn id="12" dur="1000"/>
                                        <p:tgtEl>
                                          <p:spTgt spid="479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4102100"/>
            <a:ext cx="9144000" cy="823912"/>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400"/>
          </a:p>
          <a:p>
            <a:pPr lvl="1">
              <a:spcBef>
                <a:spcPct val="0"/>
              </a:spcBef>
              <a:buFontTx/>
              <a:buNone/>
            </a:pPr>
            <a:endParaRPr lang="en-US" sz="2400"/>
          </a:p>
        </p:txBody>
      </p:sp>
      <p:sp>
        <p:nvSpPr>
          <p:cNvPr id="1217540" name="Rectangle 4"/>
          <p:cNvSpPr>
            <a:spLocks noChangeArrowheads="1"/>
          </p:cNvSpPr>
          <p:nvPr/>
        </p:nvSpPr>
        <p:spPr bwMode="auto">
          <a:xfrm>
            <a:off x="304800" y="558800"/>
            <a:ext cx="8534400" cy="5765800"/>
          </a:xfrm>
          <a:prstGeom prst="rect">
            <a:avLst/>
          </a:prstGeom>
          <a:solidFill>
            <a:srgbClr val="006600"/>
          </a:solidFill>
          <a:ln>
            <a:noFill/>
          </a:ln>
          <a:effectLst/>
          <a:extLs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nchor="ct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5000"/>
              </a:lnSpc>
              <a:spcBef>
                <a:spcPct val="25000"/>
              </a:spcBef>
              <a:spcAft>
                <a:spcPct val="25000"/>
              </a:spcAft>
              <a:defRPr/>
            </a:pPr>
            <a:endParaRPr lang="en-US" sz="4000" b="1" i="1" dirty="0" smtClean="0">
              <a:solidFill>
                <a:schemeClr val="bg1"/>
              </a:solidFill>
              <a:latin typeface="Times New Roman" panose="02020603050405020304" pitchFamily="18" charset="0"/>
            </a:endParaRPr>
          </a:p>
          <a:p>
            <a:pPr eaLnBrk="1" hangingPunct="1">
              <a:lnSpc>
                <a:spcPct val="85000"/>
              </a:lnSpc>
              <a:spcBef>
                <a:spcPct val="25000"/>
              </a:spcBef>
              <a:spcAft>
                <a:spcPct val="25000"/>
              </a:spcAft>
              <a:defRPr/>
            </a:pPr>
            <a:endParaRPr lang="en-US" sz="4000" b="1" i="1" dirty="0" smtClean="0">
              <a:solidFill>
                <a:schemeClr val="bg1"/>
              </a:solidFill>
              <a:latin typeface="Times New Roman" panose="02020603050405020304" pitchFamily="18" charset="0"/>
            </a:endParaRPr>
          </a:p>
          <a:p>
            <a:pPr eaLnBrk="1" hangingPunct="1">
              <a:lnSpc>
                <a:spcPct val="85000"/>
              </a:lnSpc>
              <a:spcBef>
                <a:spcPct val="25000"/>
              </a:spcBef>
              <a:spcAft>
                <a:spcPct val="25000"/>
              </a:spcAft>
              <a:defRPr/>
            </a:pPr>
            <a:r>
              <a:rPr lang="en-US" sz="4000" b="1" i="1" dirty="0" smtClean="0">
                <a:solidFill>
                  <a:schemeClr val="bg1"/>
                </a:solidFill>
                <a:latin typeface="Times New Roman" panose="02020603050405020304" pitchFamily="18" charset="0"/>
              </a:rPr>
              <a:t>Thrive!</a:t>
            </a:r>
            <a:r>
              <a:rPr lang="en-US" sz="4000" b="1" i="1" baseline="30000" dirty="0" smtClean="0">
                <a:solidFill>
                  <a:schemeClr val="bg1"/>
                </a:solidFill>
                <a:latin typeface="Times New Roman" panose="02020603050405020304" pitchFamily="18" charset="0"/>
              </a:rPr>
              <a:t>®</a:t>
            </a:r>
            <a:r>
              <a:rPr lang="en-US" sz="4000" dirty="0" smtClean="0">
                <a:solidFill>
                  <a:schemeClr val="bg1"/>
                </a:solidFill>
                <a:latin typeface="Times New Roman" panose="02020603050405020304" pitchFamily="18" charset="0"/>
              </a:rPr>
              <a:t> - All </a:t>
            </a:r>
            <a:r>
              <a:rPr lang="en-US" sz="4000" b="1" i="1" dirty="0" smtClean="0">
                <a:solidFill>
                  <a:schemeClr val="bg1"/>
                </a:solidFill>
                <a:latin typeface="Times New Roman" panose="02020603050405020304" pitchFamily="18" charset="0"/>
              </a:rPr>
              <a:t>Thrive! </a:t>
            </a:r>
            <a:r>
              <a:rPr lang="en-US" sz="4000" dirty="0" smtClean="0">
                <a:solidFill>
                  <a:schemeClr val="bg1"/>
                </a:solidFill>
                <a:latin typeface="Times New Roman" panose="02020603050405020304" pitchFamily="18" charset="0"/>
              </a:rPr>
              <a:t>Forever</a:t>
            </a:r>
            <a:endParaRPr lang="en-US" sz="4000" dirty="0" smtClean="0">
              <a:solidFill>
                <a:schemeClr val="bg1"/>
              </a:solidFill>
              <a:latin typeface="Times New Roman" panose="02020603050405020304" pitchFamily="18" charset="0"/>
              <a:cs typeface="Times New Roman" panose="02020603050405020304" pitchFamily="18" charset="0"/>
            </a:endParaRPr>
          </a:p>
          <a:p>
            <a:pPr eaLnBrk="1" hangingPunct="1">
              <a:lnSpc>
                <a:spcPct val="85000"/>
              </a:lnSpc>
              <a:spcBef>
                <a:spcPct val="25000"/>
              </a:spcBef>
              <a:defRPr/>
            </a:pPr>
            <a:r>
              <a:rPr lang="en-US" sz="3200" b="1" dirty="0" smtClean="0">
                <a:solidFill>
                  <a:schemeClr val="bg1"/>
                </a:solidFill>
                <a:latin typeface="Times New Roman" panose="02020603050405020304" pitchFamily="18" charset="0"/>
                <a:cs typeface="Times New Roman" panose="02020603050405020304" pitchFamily="18" charset="0"/>
              </a:rPr>
              <a:t>What? - </a:t>
            </a:r>
            <a:r>
              <a:rPr lang="en-US" sz="3200" b="1" i="1" dirty="0" smtClean="0">
                <a:solidFill>
                  <a:schemeClr val="bg1"/>
                </a:solidFill>
                <a:latin typeface="Times New Roman" panose="02020603050405020304" pitchFamily="18" charset="0"/>
                <a:cs typeface="Times New Roman" panose="02020603050405020304" pitchFamily="18" charset="0"/>
              </a:rPr>
              <a:t>Thrive!</a:t>
            </a:r>
            <a:r>
              <a:rPr lang="en-US" sz="3200" dirty="0" smtClean="0">
                <a:solidFill>
                  <a:schemeClr val="bg1"/>
                </a:solidFill>
                <a:latin typeface="Times New Roman" panose="02020603050405020304" pitchFamily="18" charset="0"/>
                <a:cs typeface="Times New Roman" panose="02020603050405020304" pitchFamily="18" charset="0"/>
              </a:rPr>
              <a:t> is building and achieving a thriving and surviving future for all forever.</a:t>
            </a:r>
          </a:p>
          <a:p>
            <a:pPr eaLnBrk="1" hangingPunct="1">
              <a:lnSpc>
                <a:spcPct val="85000"/>
              </a:lnSpc>
              <a:spcBef>
                <a:spcPct val="25000"/>
              </a:spcBef>
              <a:defRPr/>
            </a:pPr>
            <a:r>
              <a:rPr lang="en-US" sz="3200" b="1" dirty="0" smtClean="0">
                <a:solidFill>
                  <a:schemeClr val="bg1"/>
                </a:solidFill>
                <a:latin typeface="Times New Roman" panose="02020603050405020304" pitchFamily="18" charset="0"/>
                <a:cs typeface="Times New Roman" panose="02020603050405020304" pitchFamily="18" charset="0"/>
              </a:rPr>
              <a:t>Why? - </a:t>
            </a:r>
            <a:r>
              <a:rPr lang="en-US" sz="3200" b="1" i="1" dirty="0" smtClean="0">
                <a:solidFill>
                  <a:schemeClr val="bg1"/>
                </a:solidFill>
                <a:latin typeface="Times New Roman" panose="02020603050405020304" pitchFamily="18" charset="0"/>
                <a:cs typeface="Times New Roman" panose="02020603050405020304" pitchFamily="18" charset="0"/>
              </a:rPr>
              <a:t>Thrive!</a:t>
            </a:r>
            <a:r>
              <a:rPr lang="en-US" sz="3200" dirty="0" smtClean="0">
                <a:solidFill>
                  <a:schemeClr val="bg1"/>
                </a:solidFill>
                <a:latin typeface="Times New Roman" panose="02020603050405020304" pitchFamily="18" charset="0"/>
                <a:cs typeface="Times New Roman" panose="02020603050405020304" pitchFamily="18" charset="0"/>
              </a:rPr>
              <a:t> is driven and sustained near and long term by the human need to survive and desire to thrive today and forever.</a:t>
            </a:r>
          </a:p>
          <a:p>
            <a:pPr eaLnBrk="1" hangingPunct="1">
              <a:lnSpc>
                <a:spcPct val="85000"/>
              </a:lnSpc>
              <a:spcBef>
                <a:spcPct val="25000"/>
              </a:spcBef>
              <a:defRPr/>
            </a:pPr>
            <a:r>
              <a:rPr lang="en-US" sz="3200" b="1" dirty="0" smtClean="0">
                <a:solidFill>
                  <a:schemeClr val="bg1"/>
                </a:solidFill>
                <a:latin typeface="Times New Roman" panose="02020603050405020304" pitchFamily="18" charset="0"/>
                <a:cs typeface="Times New Roman" panose="02020603050405020304" pitchFamily="18" charset="0"/>
              </a:rPr>
              <a:t>You? -</a:t>
            </a:r>
            <a:r>
              <a:rPr lang="en-US" sz="3200" dirty="0" smtClean="0">
                <a:solidFill>
                  <a:schemeClr val="bg1"/>
                </a:solidFill>
                <a:latin typeface="Times New Roman" panose="02020603050405020304" pitchFamily="18" charset="0"/>
                <a:cs typeface="Times New Roman" panose="02020603050405020304" pitchFamily="18" charset="0"/>
              </a:rPr>
              <a:t> Join </a:t>
            </a:r>
            <a:r>
              <a:rPr lang="en-US" sz="3200" b="1" i="1" dirty="0" smtClean="0">
                <a:solidFill>
                  <a:schemeClr val="bg1"/>
                </a:solidFill>
                <a:latin typeface="Times New Roman" panose="02020603050405020304" pitchFamily="18" charset="0"/>
                <a:cs typeface="Times New Roman" panose="02020603050405020304" pitchFamily="18" charset="0"/>
              </a:rPr>
              <a:t>Thrive! </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effectLst>
                  <a:outerShdw blurRad="38100" dist="38100" dir="2700000" algn="tl">
                    <a:srgbClr val="000000"/>
                  </a:outerShdw>
                </a:effectLst>
                <a:latin typeface="Times New Roman" panose="02020603050405020304" pitchFamily="18" charset="0"/>
                <a:hlinkClick r:id="rId3"/>
              </a:rPr>
              <a:t>ThrivingFuture.org</a:t>
            </a:r>
            <a:r>
              <a:rPr lang="en-US" sz="3200" dirty="0" smtClean="0">
                <a:solidFill>
                  <a:schemeClr val="bg1"/>
                </a:solidFill>
                <a:latin typeface="Times New Roman" panose="02020603050405020304" pitchFamily="18" charset="0"/>
                <a:cs typeface="Times New Roman" panose="02020603050405020304" pitchFamily="18" charset="0"/>
              </a:rPr>
              <a:t>, a vast human endeavor to build a thriving future.  </a:t>
            </a:r>
            <a:r>
              <a:rPr lang="en-US" sz="3200" dirty="0" smtClean="0">
                <a:solidFill>
                  <a:schemeClr val="bg1"/>
                </a:solidFill>
                <a:latin typeface="Times New Roman" panose="02020603050405020304" pitchFamily="18" charset="0"/>
              </a:rPr>
              <a:t> </a:t>
            </a:r>
          </a:p>
        </p:txBody>
      </p:sp>
      <p:pic>
        <p:nvPicPr>
          <p:cNvPr id="1217539" name="Picture 3" descr="thrive logo 5 08170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3650" y="711200"/>
            <a:ext cx="22669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17539"/>
                                        </p:tgtEl>
                                        <p:attrNameLst>
                                          <p:attrName>style.visibility</p:attrName>
                                        </p:attrNameLst>
                                      </p:cBhvr>
                                      <p:to>
                                        <p:strVal val="visible"/>
                                      </p:to>
                                    </p:set>
                                    <p:animEffect transition="in" filter="fade">
                                      <p:cBhvr>
                                        <p:cTn id="7" dur="2000"/>
                                        <p:tgtEl>
                                          <p:spTgt spid="1217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7186" name="Text Box 2"/>
          <p:cNvSpPr txBox="1">
            <a:spLocks noChangeArrowheads="1"/>
          </p:cNvSpPr>
          <p:nvPr/>
        </p:nvSpPr>
        <p:spPr bwMode="auto">
          <a:xfrm>
            <a:off x="304800" y="838200"/>
            <a:ext cx="8458200" cy="5849938"/>
          </a:xfrm>
          <a:prstGeom prst="rect">
            <a:avLst/>
          </a:prstGeom>
          <a:solidFill>
            <a:srgbClr val="003300"/>
          </a:solidFill>
          <a:ln w="12700" algn="ctr">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228600" rIns="182880" bIns="137160">
            <a:spAutoFit/>
          </a:bodyPr>
          <a:lstStyle>
            <a:lvl1pPr marL="342900" indent="-3429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25000"/>
              </a:spcBef>
            </a:pPr>
            <a:r>
              <a:rPr lang="en-US" sz="2200">
                <a:solidFill>
                  <a:schemeClr val="bg1"/>
                </a:solidFill>
                <a:cs typeface="Times New Roman" panose="02020603050405020304" pitchFamily="18" charset="0"/>
              </a:rPr>
              <a:t>Achieve </a:t>
            </a:r>
            <a:r>
              <a:rPr lang="en-US" sz="2200" b="1" i="1">
                <a:solidFill>
                  <a:schemeClr val="bg1"/>
                </a:solidFill>
                <a:cs typeface="Times New Roman" panose="02020603050405020304" pitchFamily="18" charset="0"/>
              </a:rPr>
              <a:t>Thrive!</a:t>
            </a:r>
            <a:r>
              <a:rPr lang="en-US" sz="2200">
                <a:solidFill>
                  <a:schemeClr val="bg1"/>
                </a:solidFill>
                <a:cs typeface="Times New Roman" panose="02020603050405020304" pitchFamily="18" charset="0"/>
              </a:rPr>
              <a:t> - Thriving Future for All Forever (create &amp; sustain thriving universe forever)</a:t>
            </a:r>
          </a:p>
          <a:p>
            <a:pPr eaLnBrk="1" hangingPunct="1">
              <a:lnSpc>
                <a:spcPct val="85000"/>
              </a:lnSpc>
              <a:spcBef>
                <a:spcPct val="25000"/>
              </a:spcBef>
            </a:pPr>
            <a:r>
              <a:rPr lang="en-US" sz="2200">
                <a:solidFill>
                  <a:schemeClr val="bg1"/>
                </a:solidFill>
              </a:rPr>
              <a:t>Build “vast, sustained human endeavor".  Build to critical mass.  "Force" - survive/thrive forever</a:t>
            </a:r>
          </a:p>
          <a:p>
            <a:pPr eaLnBrk="1" hangingPunct="1">
              <a:lnSpc>
                <a:spcPct val="85000"/>
              </a:lnSpc>
              <a:spcBef>
                <a:spcPct val="25000"/>
              </a:spcBef>
            </a:pPr>
            <a:r>
              <a:rPr lang="en-US" sz="2200" b="1" i="1">
                <a:solidFill>
                  <a:schemeClr val="bg1"/>
                </a:solidFill>
                <a:cs typeface="Times New Roman" panose="02020603050405020304" pitchFamily="18" charset="0"/>
              </a:rPr>
              <a:t>Thrive!</a:t>
            </a:r>
            <a:r>
              <a:rPr lang="en-US" sz="2200">
                <a:solidFill>
                  <a:schemeClr val="bg1"/>
                </a:solidFill>
                <a:cs typeface="Times New Roman" panose="02020603050405020304" pitchFamily="18" charset="0"/>
              </a:rPr>
              <a:t> Drivers - Need to survive &amp; desire to thrive forever.  </a:t>
            </a:r>
          </a:p>
          <a:p>
            <a:pPr eaLnBrk="1" hangingPunct="1">
              <a:lnSpc>
                <a:spcPct val="85000"/>
              </a:lnSpc>
              <a:spcBef>
                <a:spcPct val="25000"/>
              </a:spcBef>
            </a:pPr>
            <a:r>
              <a:rPr lang="en-US" sz="2200">
                <a:solidFill>
                  <a:schemeClr val="bg1"/>
                </a:solidFill>
                <a:cs typeface="Times New Roman" panose="02020603050405020304" pitchFamily="18" charset="0"/>
              </a:rPr>
              <a:t>"Natural Human Force" (large, positive, sustained).  Need to survive; want to thrive.</a:t>
            </a:r>
          </a:p>
          <a:p>
            <a:pPr eaLnBrk="1" hangingPunct="1">
              <a:lnSpc>
                <a:spcPct val="85000"/>
              </a:lnSpc>
              <a:spcBef>
                <a:spcPct val="25000"/>
              </a:spcBef>
            </a:pPr>
            <a:r>
              <a:rPr lang="en-US" sz="2200" b="1" i="1">
                <a:solidFill>
                  <a:schemeClr val="bg1"/>
                </a:solidFill>
                <a:cs typeface="Times New Roman" panose="02020603050405020304" pitchFamily="18" charset="0"/>
              </a:rPr>
              <a:t>Thrive! </a:t>
            </a:r>
            <a:r>
              <a:rPr lang="en-US" sz="2200">
                <a:solidFill>
                  <a:schemeClr val="bg1"/>
                </a:solidFill>
                <a:cs typeface="Times New Roman" panose="02020603050405020304" pitchFamily="18" charset="0"/>
              </a:rPr>
              <a:t> (1000+ year &amp; 50+ generation strategy)</a:t>
            </a:r>
          </a:p>
          <a:p>
            <a:pPr eaLnBrk="1" hangingPunct="1">
              <a:lnSpc>
                <a:spcPct val="85000"/>
              </a:lnSpc>
              <a:spcBef>
                <a:spcPct val="25000"/>
              </a:spcBef>
            </a:pPr>
            <a:r>
              <a:rPr lang="en-US" sz="2200">
                <a:solidFill>
                  <a:schemeClr val="bg1"/>
                </a:solidFill>
                <a:cs typeface="Times New Roman" panose="02020603050405020304" pitchFamily="18" charset="0"/>
              </a:rPr>
              <a:t>Shepherd to thriving future</a:t>
            </a:r>
          </a:p>
          <a:p>
            <a:pPr eaLnBrk="1" hangingPunct="1">
              <a:lnSpc>
                <a:spcPct val="85000"/>
              </a:lnSpc>
              <a:spcBef>
                <a:spcPct val="25000"/>
              </a:spcBef>
            </a:pPr>
            <a:r>
              <a:rPr lang="en-US" sz="2200">
                <a:solidFill>
                  <a:schemeClr val="bg1"/>
                </a:solidFill>
                <a:cs typeface="Times New Roman" panose="02020603050405020304" pitchFamily="18" charset="0"/>
              </a:rPr>
              <a:t>Build and use levers and fulcrums to achieve thriving future</a:t>
            </a:r>
          </a:p>
          <a:p>
            <a:pPr eaLnBrk="1" hangingPunct="1">
              <a:lnSpc>
                <a:spcPct val="85000"/>
              </a:lnSpc>
              <a:spcBef>
                <a:spcPct val="25000"/>
              </a:spcBef>
            </a:pPr>
            <a:r>
              <a:rPr lang="en-US" sz="2200">
                <a:solidFill>
                  <a:schemeClr val="bg1"/>
                </a:solidFill>
                <a:cs typeface="Times New Roman" panose="02020603050405020304" pitchFamily="18" charset="0"/>
              </a:rPr>
              <a:t>Use tipping points to achieve large, positive and timely change</a:t>
            </a:r>
          </a:p>
          <a:p>
            <a:pPr eaLnBrk="1" hangingPunct="1">
              <a:lnSpc>
                <a:spcPct val="85000"/>
              </a:lnSpc>
              <a:spcBef>
                <a:spcPct val="25000"/>
              </a:spcBef>
            </a:pPr>
            <a:r>
              <a:rPr lang="en-US" sz="2200">
                <a:solidFill>
                  <a:schemeClr val="bg1"/>
                </a:solidFill>
                <a:cs typeface="Times New Roman" panose="02020603050405020304" pitchFamily="18" charset="0"/>
              </a:rPr>
              <a:t>Do strategic advocacy for thriving future.  </a:t>
            </a:r>
          </a:p>
          <a:p>
            <a:pPr eaLnBrk="1" hangingPunct="1">
              <a:lnSpc>
                <a:spcPct val="85000"/>
              </a:lnSpc>
              <a:spcBef>
                <a:spcPct val="25000"/>
              </a:spcBef>
            </a:pPr>
            <a:r>
              <a:rPr lang="en-US" sz="2200">
                <a:solidFill>
                  <a:schemeClr val="bg1"/>
                </a:solidFill>
                <a:cs typeface="Times New Roman" panose="02020603050405020304" pitchFamily="18" charset="0"/>
              </a:rPr>
              <a:t>Build thriving future for 1000+ years and 50+ generations. [forever]</a:t>
            </a:r>
          </a:p>
          <a:p>
            <a:pPr eaLnBrk="1" hangingPunct="1">
              <a:lnSpc>
                <a:spcPct val="85000"/>
              </a:lnSpc>
              <a:spcBef>
                <a:spcPct val="25000"/>
              </a:spcBef>
            </a:pPr>
            <a:r>
              <a:rPr lang="en-US" sz="2200">
                <a:solidFill>
                  <a:schemeClr val="bg1"/>
                </a:solidFill>
                <a:cs typeface="Times New Roman" panose="02020603050405020304" pitchFamily="18" charset="0"/>
              </a:rPr>
              <a:t>Use </a:t>
            </a:r>
            <a:r>
              <a:rPr lang="en-US" sz="2200" b="1" i="1">
                <a:solidFill>
                  <a:schemeClr val="bg1"/>
                </a:solidFill>
                <a:cs typeface="Times New Roman" panose="02020603050405020304" pitchFamily="18" charset="0"/>
              </a:rPr>
              <a:t>via</a:t>
            </a:r>
            <a:r>
              <a:rPr lang="en-US" sz="2200" b="1">
                <a:solidFill>
                  <a:schemeClr val="bg1"/>
                </a:solidFill>
                <a:cs typeface="Times New Roman" panose="02020603050405020304" pitchFamily="18" charset="0"/>
              </a:rPr>
              <a:t>Future</a:t>
            </a:r>
            <a:r>
              <a:rPr lang="en-US" sz="2200">
                <a:solidFill>
                  <a:schemeClr val="bg1"/>
                </a:solidFill>
                <a:cs typeface="Times New Roman" panose="02020603050405020304" pitchFamily="18" charset="0"/>
              </a:rPr>
              <a:t> "next generation" strategy, tools, methods</a:t>
            </a:r>
          </a:p>
          <a:p>
            <a:pPr eaLnBrk="1" hangingPunct="1">
              <a:lnSpc>
                <a:spcPct val="85000"/>
              </a:lnSpc>
              <a:spcBef>
                <a:spcPct val="25000"/>
              </a:spcBef>
            </a:pPr>
            <a:r>
              <a:rPr lang="en-US" sz="2200">
                <a:solidFill>
                  <a:schemeClr val="bg1"/>
                </a:solidFill>
                <a:cs typeface="Times New Roman" panose="02020603050405020304" pitchFamily="18" charset="0"/>
              </a:rPr>
              <a:t>Thrive for whole person and whole "community" (family, neighborhood, local, State, region, nation, world)</a:t>
            </a:r>
          </a:p>
        </p:txBody>
      </p:sp>
      <p:sp>
        <p:nvSpPr>
          <p:cNvPr id="52227" name="Rectangle 3"/>
          <p:cNvSpPr>
            <a:spLocks noChangeArrowheads="1"/>
          </p:cNvSpPr>
          <p:nvPr/>
        </p:nvSpPr>
        <p:spPr bwMode="auto">
          <a:xfrm>
            <a:off x="304800" y="152400"/>
            <a:ext cx="7239000" cy="609600"/>
          </a:xfrm>
          <a:prstGeom prst="rect">
            <a:avLst/>
          </a:prstGeom>
          <a:solidFill>
            <a:srgbClr val="003300"/>
          </a:solidFill>
          <a:ln w="12700">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a:solidFill>
                  <a:schemeClr val="bg1"/>
                </a:solidFill>
              </a:rPr>
              <a:t>Achieve </a:t>
            </a:r>
            <a:r>
              <a:rPr lang="en-US" b="1" i="1">
                <a:solidFill>
                  <a:schemeClr val="bg1"/>
                </a:solidFill>
              </a:rPr>
              <a:t>Thrive!</a:t>
            </a:r>
            <a:r>
              <a:rPr lang="en-US">
                <a:solidFill>
                  <a:schemeClr val="bg1"/>
                </a:solidFill>
              </a:rPr>
              <a:t> – A Thriving Future</a:t>
            </a:r>
            <a:endParaRPr lang="en-US" b="1" i="1">
              <a:solidFill>
                <a:schemeClr val="bg1"/>
              </a:solidFill>
            </a:endParaRPr>
          </a:p>
        </p:txBody>
      </p:sp>
      <p:pic>
        <p:nvPicPr>
          <p:cNvPr id="52228" name="Picture 4"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76200"/>
            <a:ext cx="9906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17186">
                                            <p:txEl>
                                              <p:pRg st="0" end="0"/>
                                            </p:txEl>
                                          </p:spTgt>
                                        </p:tgtEl>
                                        <p:attrNameLst>
                                          <p:attrName>style.visibility</p:attrName>
                                        </p:attrNameLst>
                                      </p:cBhvr>
                                      <p:to>
                                        <p:strVal val="visible"/>
                                      </p:to>
                                    </p:set>
                                    <p:animEffect transition="in" filter="fade">
                                      <p:cBhvr>
                                        <p:cTn id="7" dur="500"/>
                                        <p:tgtEl>
                                          <p:spTgt spid="11171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17186">
                                            <p:txEl>
                                              <p:pRg st="2" end="2"/>
                                            </p:txEl>
                                          </p:spTgt>
                                        </p:tgtEl>
                                        <p:attrNameLst>
                                          <p:attrName>style.visibility</p:attrName>
                                        </p:attrNameLst>
                                      </p:cBhvr>
                                      <p:to>
                                        <p:strVal val="visible"/>
                                      </p:to>
                                    </p:set>
                                    <p:animEffect transition="in" filter="fade">
                                      <p:cBhvr>
                                        <p:cTn id="12" dur="500"/>
                                        <p:tgtEl>
                                          <p:spTgt spid="111718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17186">
                                            <p:txEl>
                                              <p:pRg st="1" end="1"/>
                                            </p:txEl>
                                          </p:spTgt>
                                        </p:tgtEl>
                                        <p:attrNameLst>
                                          <p:attrName>style.visibility</p:attrName>
                                        </p:attrNameLst>
                                      </p:cBhvr>
                                      <p:to>
                                        <p:strVal val="visible"/>
                                      </p:to>
                                    </p:set>
                                    <p:animEffect transition="in" filter="fade">
                                      <p:cBhvr>
                                        <p:cTn id="17" dur="500"/>
                                        <p:tgtEl>
                                          <p:spTgt spid="111718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117186">
                                            <p:txEl>
                                              <p:pRg st="3" end="3"/>
                                            </p:txEl>
                                          </p:spTgt>
                                        </p:tgtEl>
                                        <p:attrNameLst>
                                          <p:attrName>style.visibility</p:attrName>
                                        </p:attrNameLst>
                                      </p:cBhvr>
                                      <p:to>
                                        <p:strVal val="visible"/>
                                      </p:to>
                                    </p:set>
                                    <p:animEffect transition="in" filter="fade">
                                      <p:cBhvr>
                                        <p:cTn id="22" dur="500"/>
                                        <p:tgtEl>
                                          <p:spTgt spid="111718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117186">
                                            <p:txEl>
                                              <p:pRg st="4" end="4"/>
                                            </p:txEl>
                                          </p:spTgt>
                                        </p:tgtEl>
                                        <p:attrNameLst>
                                          <p:attrName>style.visibility</p:attrName>
                                        </p:attrNameLst>
                                      </p:cBhvr>
                                      <p:to>
                                        <p:strVal val="visible"/>
                                      </p:to>
                                    </p:set>
                                    <p:animEffect transition="in" filter="fade">
                                      <p:cBhvr>
                                        <p:cTn id="27" dur="500"/>
                                        <p:tgtEl>
                                          <p:spTgt spid="111718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117186">
                                            <p:txEl>
                                              <p:pRg st="5" end="5"/>
                                            </p:txEl>
                                          </p:spTgt>
                                        </p:tgtEl>
                                        <p:attrNameLst>
                                          <p:attrName>style.visibility</p:attrName>
                                        </p:attrNameLst>
                                      </p:cBhvr>
                                      <p:to>
                                        <p:strVal val="visible"/>
                                      </p:to>
                                    </p:set>
                                    <p:animEffect transition="in" filter="fade">
                                      <p:cBhvr>
                                        <p:cTn id="32" dur="500"/>
                                        <p:tgtEl>
                                          <p:spTgt spid="111718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117186">
                                            <p:txEl>
                                              <p:pRg st="6" end="6"/>
                                            </p:txEl>
                                          </p:spTgt>
                                        </p:tgtEl>
                                        <p:attrNameLst>
                                          <p:attrName>style.visibility</p:attrName>
                                        </p:attrNameLst>
                                      </p:cBhvr>
                                      <p:to>
                                        <p:strVal val="visible"/>
                                      </p:to>
                                    </p:set>
                                    <p:animEffect transition="in" filter="fade">
                                      <p:cBhvr>
                                        <p:cTn id="37" dur="500"/>
                                        <p:tgtEl>
                                          <p:spTgt spid="1117186">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117186">
                                            <p:txEl>
                                              <p:pRg st="7" end="7"/>
                                            </p:txEl>
                                          </p:spTgt>
                                        </p:tgtEl>
                                        <p:attrNameLst>
                                          <p:attrName>style.visibility</p:attrName>
                                        </p:attrNameLst>
                                      </p:cBhvr>
                                      <p:to>
                                        <p:strVal val="visible"/>
                                      </p:to>
                                    </p:set>
                                    <p:animEffect transition="in" filter="fade">
                                      <p:cBhvr>
                                        <p:cTn id="42" dur="500"/>
                                        <p:tgtEl>
                                          <p:spTgt spid="1117186">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117186">
                                            <p:txEl>
                                              <p:pRg st="8" end="8"/>
                                            </p:txEl>
                                          </p:spTgt>
                                        </p:tgtEl>
                                        <p:attrNameLst>
                                          <p:attrName>style.visibility</p:attrName>
                                        </p:attrNameLst>
                                      </p:cBhvr>
                                      <p:to>
                                        <p:strVal val="visible"/>
                                      </p:to>
                                    </p:set>
                                    <p:animEffect transition="in" filter="fade">
                                      <p:cBhvr>
                                        <p:cTn id="47" dur="500"/>
                                        <p:tgtEl>
                                          <p:spTgt spid="1117186">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117186">
                                            <p:txEl>
                                              <p:pRg st="9" end="9"/>
                                            </p:txEl>
                                          </p:spTgt>
                                        </p:tgtEl>
                                        <p:attrNameLst>
                                          <p:attrName>style.visibility</p:attrName>
                                        </p:attrNameLst>
                                      </p:cBhvr>
                                      <p:to>
                                        <p:strVal val="visible"/>
                                      </p:to>
                                    </p:set>
                                    <p:animEffect transition="in" filter="fade">
                                      <p:cBhvr>
                                        <p:cTn id="52" dur="500"/>
                                        <p:tgtEl>
                                          <p:spTgt spid="1117186">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1117186">
                                            <p:txEl>
                                              <p:pRg st="10" end="10"/>
                                            </p:txEl>
                                          </p:spTgt>
                                        </p:tgtEl>
                                        <p:attrNameLst>
                                          <p:attrName>style.visibility</p:attrName>
                                        </p:attrNameLst>
                                      </p:cBhvr>
                                      <p:to>
                                        <p:strVal val="visible"/>
                                      </p:to>
                                    </p:set>
                                    <p:animEffect transition="in" filter="fade">
                                      <p:cBhvr>
                                        <p:cTn id="57" dur="500"/>
                                        <p:tgtEl>
                                          <p:spTgt spid="1117186">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1117186">
                                            <p:txEl>
                                              <p:pRg st="11" end="11"/>
                                            </p:txEl>
                                          </p:spTgt>
                                        </p:tgtEl>
                                        <p:attrNameLst>
                                          <p:attrName>style.visibility</p:attrName>
                                        </p:attrNameLst>
                                      </p:cBhvr>
                                      <p:to>
                                        <p:strVal val="visible"/>
                                      </p:to>
                                    </p:set>
                                    <p:animEffect transition="in" filter="fade">
                                      <p:cBhvr>
                                        <p:cTn id="62" dur="500"/>
                                        <p:tgtEl>
                                          <p:spTgt spid="111718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Text Box 2"/>
          <p:cNvSpPr txBox="1">
            <a:spLocks noChangeArrowheads="1"/>
          </p:cNvSpPr>
          <p:nvPr/>
        </p:nvSpPr>
        <p:spPr bwMode="auto">
          <a:xfrm>
            <a:off x="304800" y="1295400"/>
            <a:ext cx="8458200" cy="5287963"/>
          </a:xfrm>
          <a:prstGeom prst="rect">
            <a:avLst/>
          </a:prstGeom>
          <a:solidFill>
            <a:srgbClr val="003300"/>
          </a:solidFill>
          <a:ln w="12700" algn="ctr">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228600" rIns="182880" bIns="137160">
            <a:spAutoFit/>
          </a:bodyPr>
          <a:lstStyle>
            <a:lvl1pPr marL="342900" indent="-3429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855663" indent="-398463">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30000"/>
              </a:spcBef>
            </a:pPr>
            <a:r>
              <a:rPr lang="en-US" sz="2800" b="1">
                <a:solidFill>
                  <a:schemeClr val="bg1"/>
                </a:solidFill>
                <a:cs typeface="Times New Roman" panose="02020603050405020304" pitchFamily="18" charset="0"/>
              </a:rPr>
              <a:t>If all existence is a perfect causal chain,</a:t>
            </a:r>
          </a:p>
          <a:p>
            <a:pPr eaLnBrk="1" hangingPunct="1">
              <a:lnSpc>
                <a:spcPct val="85000"/>
              </a:lnSpc>
              <a:spcBef>
                <a:spcPct val="30000"/>
              </a:spcBef>
            </a:pPr>
            <a:r>
              <a:rPr lang="en-US" sz="2800" b="1">
                <a:solidFill>
                  <a:schemeClr val="bg1"/>
                </a:solidFill>
                <a:cs typeface="Times New Roman" panose="02020603050405020304" pitchFamily="18" charset="0"/>
              </a:rPr>
              <a:t>If all behavior is rational,</a:t>
            </a:r>
          </a:p>
          <a:p>
            <a:pPr eaLnBrk="1" hangingPunct="1">
              <a:lnSpc>
                <a:spcPct val="85000"/>
              </a:lnSpc>
              <a:spcBef>
                <a:spcPct val="30000"/>
              </a:spcBef>
            </a:pPr>
            <a:r>
              <a:rPr lang="en-US" sz="2800" b="1">
                <a:solidFill>
                  <a:schemeClr val="bg1"/>
                </a:solidFill>
                <a:cs typeface="Times New Roman" panose="02020603050405020304" pitchFamily="18" charset="0"/>
              </a:rPr>
              <a:t>If all behavior is determined by motivation and ability,</a:t>
            </a:r>
          </a:p>
          <a:p>
            <a:pPr eaLnBrk="1" hangingPunct="1">
              <a:lnSpc>
                <a:spcPct val="85000"/>
              </a:lnSpc>
              <a:spcBef>
                <a:spcPct val="30000"/>
              </a:spcBef>
            </a:pPr>
            <a:r>
              <a:rPr lang="en-US" sz="2800" b="1">
                <a:solidFill>
                  <a:schemeClr val="bg1"/>
                </a:solidFill>
                <a:cs typeface="Times New Roman" panose="02020603050405020304" pitchFamily="18" charset="0"/>
              </a:rPr>
              <a:t>If the “natural human force” is that people need to survive and desire to thrive forever,</a:t>
            </a:r>
          </a:p>
          <a:p>
            <a:pPr eaLnBrk="1" hangingPunct="1">
              <a:lnSpc>
                <a:spcPct val="85000"/>
              </a:lnSpc>
              <a:spcBef>
                <a:spcPct val="30000"/>
              </a:spcBef>
            </a:pPr>
            <a:r>
              <a:rPr lang="en-US" sz="2800" b="1">
                <a:solidFill>
                  <a:schemeClr val="bg1"/>
                </a:solidFill>
                <a:cs typeface="Times New Roman" panose="02020603050405020304" pitchFamily="18" charset="0"/>
              </a:rPr>
              <a:t>If our communities and world are broken in many ways and our future is endangered,</a:t>
            </a:r>
          </a:p>
          <a:p>
            <a:pPr eaLnBrk="1" hangingPunct="1">
              <a:lnSpc>
                <a:spcPct val="85000"/>
              </a:lnSpc>
              <a:spcBef>
                <a:spcPct val="30000"/>
              </a:spcBef>
            </a:pPr>
            <a:r>
              <a:rPr lang="en-US" sz="2800" b="1">
                <a:solidFill>
                  <a:schemeClr val="bg1"/>
                </a:solidFill>
                <a:cs typeface="Times New Roman" panose="02020603050405020304" pitchFamily="18" charset="0"/>
              </a:rPr>
              <a:t>If the ideal is a person, a people and the world+ surviving and thriving together forever,</a:t>
            </a:r>
          </a:p>
          <a:p>
            <a:pPr eaLnBrk="1" hangingPunct="1">
              <a:lnSpc>
                <a:spcPct val="85000"/>
              </a:lnSpc>
              <a:spcBef>
                <a:spcPct val="30000"/>
              </a:spcBef>
            </a:pPr>
            <a:r>
              <a:rPr lang="en-US" sz="3600" b="1">
                <a:solidFill>
                  <a:schemeClr val="bg1"/>
                </a:solidFill>
                <a:cs typeface="Times New Roman" panose="02020603050405020304" pitchFamily="18" charset="0"/>
              </a:rPr>
              <a:t>Then do </a:t>
            </a:r>
            <a:r>
              <a:rPr lang="en-US" sz="3600" b="1" i="1">
                <a:solidFill>
                  <a:schemeClr val="bg1"/>
                </a:solidFill>
                <a:cs typeface="Times New Roman" panose="02020603050405020304" pitchFamily="18" charset="0"/>
              </a:rPr>
              <a:t>Thrive!</a:t>
            </a:r>
            <a:r>
              <a:rPr lang="en-US" sz="3600" b="1">
                <a:solidFill>
                  <a:schemeClr val="bg1"/>
                </a:solidFill>
                <a:cs typeface="Times New Roman" panose="02020603050405020304" pitchFamily="18" charset="0"/>
              </a:rPr>
              <a:t> [how] ….. </a:t>
            </a:r>
            <a:r>
              <a:rPr lang="en-US" b="1">
                <a:solidFill>
                  <a:schemeClr val="bg1"/>
                </a:solidFill>
                <a:cs typeface="Times New Roman" panose="02020603050405020304" pitchFamily="18" charset="0"/>
              </a:rPr>
              <a:t> </a:t>
            </a:r>
          </a:p>
        </p:txBody>
      </p:sp>
      <p:sp>
        <p:nvSpPr>
          <p:cNvPr id="56323" name="Rectangle 3"/>
          <p:cNvSpPr>
            <a:spLocks noChangeArrowheads="1"/>
          </p:cNvSpPr>
          <p:nvPr/>
        </p:nvSpPr>
        <p:spPr bwMode="auto">
          <a:xfrm>
            <a:off x="304800" y="395288"/>
            <a:ext cx="7239000" cy="762000"/>
          </a:xfrm>
          <a:prstGeom prst="rect">
            <a:avLst/>
          </a:prstGeom>
          <a:solidFill>
            <a:srgbClr val="003300"/>
          </a:solidFill>
          <a:ln w="12700">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3600" b="1" i="1">
                <a:solidFill>
                  <a:schemeClr val="bg1"/>
                </a:solidFill>
              </a:rPr>
              <a:t>Thrive!</a:t>
            </a:r>
            <a:r>
              <a:rPr lang="en-US" sz="3600">
                <a:solidFill>
                  <a:schemeClr val="bg1"/>
                </a:solidFill>
              </a:rPr>
              <a:t> – Assumptions &amp; Conclusion</a:t>
            </a:r>
          </a:p>
        </p:txBody>
      </p:sp>
      <p:pic>
        <p:nvPicPr>
          <p:cNvPr id="56324" name="Picture 4"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319088"/>
            <a:ext cx="1281113"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71778">
                                            <p:txEl>
                                              <p:pRg st="0" end="0"/>
                                            </p:txEl>
                                          </p:spTgt>
                                        </p:tgtEl>
                                        <p:attrNameLst>
                                          <p:attrName>style.visibility</p:attrName>
                                        </p:attrNameLst>
                                      </p:cBhvr>
                                      <p:to>
                                        <p:strVal val="visible"/>
                                      </p:to>
                                    </p:set>
                                    <p:animEffect transition="in" filter="fade">
                                      <p:cBhvr>
                                        <p:cTn id="7" dur="500"/>
                                        <p:tgtEl>
                                          <p:spTgt spid="9717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71778">
                                            <p:txEl>
                                              <p:pRg st="1" end="1"/>
                                            </p:txEl>
                                          </p:spTgt>
                                        </p:tgtEl>
                                        <p:attrNameLst>
                                          <p:attrName>style.visibility</p:attrName>
                                        </p:attrNameLst>
                                      </p:cBhvr>
                                      <p:to>
                                        <p:strVal val="visible"/>
                                      </p:to>
                                    </p:set>
                                    <p:animEffect transition="in" filter="fade">
                                      <p:cBhvr>
                                        <p:cTn id="12" dur="500"/>
                                        <p:tgtEl>
                                          <p:spTgt spid="97177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71778">
                                            <p:txEl>
                                              <p:pRg st="2" end="2"/>
                                            </p:txEl>
                                          </p:spTgt>
                                        </p:tgtEl>
                                        <p:attrNameLst>
                                          <p:attrName>style.visibility</p:attrName>
                                        </p:attrNameLst>
                                      </p:cBhvr>
                                      <p:to>
                                        <p:strVal val="visible"/>
                                      </p:to>
                                    </p:set>
                                    <p:animEffect transition="in" filter="fade">
                                      <p:cBhvr>
                                        <p:cTn id="17" dur="500"/>
                                        <p:tgtEl>
                                          <p:spTgt spid="97177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71778">
                                            <p:txEl>
                                              <p:pRg st="3" end="3"/>
                                            </p:txEl>
                                          </p:spTgt>
                                        </p:tgtEl>
                                        <p:attrNameLst>
                                          <p:attrName>style.visibility</p:attrName>
                                        </p:attrNameLst>
                                      </p:cBhvr>
                                      <p:to>
                                        <p:strVal val="visible"/>
                                      </p:to>
                                    </p:set>
                                    <p:animEffect transition="in" filter="fade">
                                      <p:cBhvr>
                                        <p:cTn id="22" dur="500"/>
                                        <p:tgtEl>
                                          <p:spTgt spid="97177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971778">
                                            <p:txEl>
                                              <p:pRg st="4" end="4"/>
                                            </p:txEl>
                                          </p:spTgt>
                                        </p:tgtEl>
                                        <p:attrNameLst>
                                          <p:attrName>style.visibility</p:attrName>
                                        </p:attrNameLst>
                                      </p:cBhvr>
                                      <p:to>
                                        <p:strVal val="visible"/>
                                      </p:to>
                                    </p:set>
                                    <p:animEffect transition="in" filter="fade">
                                      <p:cBhvr>
                                        <p:cTn id="27" dur="500"/>
                                        <p:tgtEl>
                                          <p:spTgt spid="97177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971778">
                                            <p:txEl>
                                              <p:pRg st="5" end="5"/>
                                            </p:txEl>
                                          </p:spTgt>
                                        </p:tgtEl>
                                        <p:attrNameLst>
                                          <p:attrName>style.visibility</p:attrName>
                                        </p:attrNameLst>
                                      </p:cBhvr>
                                      <p:to>
                                        <p:strVal val="visible"/>
                                      </p:to>
                                    </p:set>
                                    <p:animEffect transition="in" filter="fade">
                                      <p:cBhvr>
                                        <p:cTn id="32" dur="500"/>
                                        <p:tgtEl>
                                          <p:spTgt spid="97177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971778">
                                            <p:txEl>
                                              <p:pRg st="6" end="6"/>
                                            </p:txEl>
                                          </p:spTgt>
                                        </p:tgtEl>
                                        <p:attrNameLst>
                                          <p:attrName>style.visibility</p:attrName>
                                        </p:attrNameLst>
                                      </p:cBhvr>
                                      <p:to>
                                        <p:strVal val="visible"/>
                                      </p:to>
                                    </p:set>
                                    <p:animEffect transition="in" filter="fade">
                                      <p:cBhvr>
                                        <p:cTn id="37" dur="500"/>
                                        <p:tgtEl>
                                          <p:spTgt spid="97177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0" y="-4102100"/>
            <a:ext cx="9144000" cy="823912"/>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400"/>
          </a:p>
          <a:p>
            <a:pPr lvl="1">
              <a:spcBef>
                <a:spcPct val="0"/>
              </a:spcBef>
              <a:buFontTx/>
              <a:buNone/>
            </a:pPr>
            <a:endParaRPr lang="en-US" sz="2400"/>
          </a:p>
        </p:txBody>
      </p:sp>
      <p:sp>
        <p:nvSpPr>
          <p:cNvPr id="68611" name="Rectangle 3"/>
          <p:cNvSpPr>
            <a:spLocks noChangeAspect="1" noChangeArrowheads="1"/>
          </p:cNvSpPr>
          <p:nvPr/>
        </p:nvSpPr>
        <p:spPr bwMode="auto">
          <a:xfrm>
            <a:off x="533400" y="2362200"/>
            <a:ext cx="8164513" cy="2147888"/>
          </a:xfrm>
          <a:prstGeom prst="rect">
            <a:avLst/>
          </a:prstGeom>
          <a:gradFill rotWithShape="1">
            <a:gsLst>
              <a:gs pos="0">
                <a:srgbClr val="CC0000"/>
              </a:gs>
              <a:gs pos="100000">
                <a:srgbClr val="009900"/>
              </a:gs>
            </a:gsLst>
            <a:lin ang="18900000" scaled="1"/>
          </a:gradFill>
          <a:ln w="3175">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4000">
              <a:solidFill>
                <a:schemeClr val="bg1"/>
              </a:solidFill>
            </a:endParaRPr>
          </a:p>
        </p:txBody>
      </p:sp>
      <p:sp>
        <p:nvSpPr>
          <p:cNvPr id="68612" name="Rectangle 4"/>
          <p:cNvSpPr>
            <a:spLocks noChangeArrowheads="1"/>
          </p:cNvSpPr>
          <p:nvPr/>
        </p:nvSpPr>
        <p:spPr bwMode="auto">
          <a:xfrm>
            <a:off x="4572000" y="2438400"/>
            <a:ext cx="4038600" cy="1981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85000"/>
              </a:lnSpc>
              <a:spcBef>
                <a:spcPct val="0"/>
              </a:spcBef>
              <a:buFontTx/>
              <a:buNone/>
            </a:pPr>
            <a:r>
              <a:rPr lang="en-US" sz="4800">
                <a:solidFill>
                  <a:schemeClr val="bg1"/>
                </a:solidFill>
              </a:rPr>
              <a:t>Buil</a:t>
            </a:r>
            <a:r>
              <a:rPr lang="en-US" sz="4800">
                <a:solidFill>
                  <a:schemeClr val="bg1"/>
                </a:solidFill>
                <a:cs typeface="Times New Roman" panose="02020603050405020304" pitchFamily="18" charset="0"/>
              </a:rPr>
              <a:t>ding A </a:t>
            </a:r>
          </a:p>
          <a:p>
            <a:pPr algn="r" eaLnBrk="1" hangingPunct="1">
              <a:lnSpc>
                <a:spcPct val="85000"/>
              </a:lnSpc>
              <a:spcBef>
                <a:spcPct val="0"/>
              </a:spcBef>
              <a:buFontTx/>
              <a:buNone/>
            </a:pPr>
            <a:r>
              <a:rPr lang="en-US" sz="4800">
                <a:solidFill>
                  <a:schemeClr val="bg1"/>
                </a:solidFill>
                <a:cs typeface="Times New Roman" panose="02020603050405020304" pitchFamily="18" charset="0"/>
              </a:rPr>
              <a:t>Th</a:t>
            </a:r>
            <a:r>
              <a:rPr lang="en-US" sz="4800">
                <a:solidFill>
                  <a:schemeClr val="bg1"/>
                </a:solidFill>
              </a:rPr>
              <a:t>riving Future</a:t>
            </a:r>
          </a:p>
          <a:p>
            <a:pPr algn="r" eaLnBrk="1" hangingPunct="1">
              <a:spcBef>
                <a:spcPct val="50000"/>
              </a:spcBef>
              <a:buFontTx/>
              <a:buNone/>
            </a:pPr>
            <a:r>
              <a:rPr lang="en-US">
                <a:solidFill>
                  <a:schemeClr val="bg1"/>
                </a:solidFill>
              </a:rPr>
              <a:t>ThrivingFuture.org</a:t>
            </a:r>
          </a:p>
        </p:txBody>
      </p:sp>
      <p:sp>
        <p:nvSpPr>
          <p:cNvPr id="68613" name="Rectangle 6"/>
          <p:cNvSpPr>
            <a:spLocks noChangeAspect="1" noChangeArrowheads="1"/>
          </p:cNvSpPr>
          <p:nvPr/>
        </p:nvSpPr>
        <p:spPr bwMode="auto">
          <a:xfrm>
            <a:off x="533400" y="4572000"/>
            <a:ext cx="8164513" cy="2147888"/>
          </a:xfrm>
          <a:prstGeom prst="rect">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4000">
              <a:solidFill>
                <a:schemeClr val="bg1"/>
              </a:solidFill>
            </a:endParaRPr>
          </a:p>
        </p:txBody>
      </p:sp>
      <p:sp>
        <p:nvSpPr>
          <p:cNvPr id="68614" name="Rectangle 7"/>
          <p:cNvSpPr>
            <a:spLocks noChangeArrowheads="1"/>
          </p:cNvSpPr>
          <p:nvPr/>
        </p:nvSpPr>
        <p:spPr bwMode="auto">
          <a:xfrm>
            <a:off x="3886200" y="4648200"/>
            <a:ext cx="4648200" cy="1981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85000"/>
              </a:lnSpc>
              <a:spcBef>
                <a:spcPct val="0"/>
              </a:spcBef>
              <a:buFontTx/>
              <a:buNone/>
            </a:pPr>
            <a:r>
              <a:rPr lang="en-US" sz="5400">
                <a:solidFill>
                  <a:schemeClr val="bg1"/>
                </a:solidFill>
              </a:rPr>
              <a:t>Buil</a:t>
            </a:r>
            <a:r>
              <a:rPr lang="en-US" sz="5400">
                <a:solidFill>
                  <a:schemeClr val="bg1"/>
                </a:solidFill>
                <a:cs typeface="Times New Roman" panose="02020603050405020304" pitchFamily="18" charset="0"/>
              </a:rPr>
              <a:t>ding A </a:t>
            </a:r>
          </a:p>
          <a:p>
            <a:pPr algn="r" eaLnBrk="1" hangingPunct="1">
              <a:lnSpc>
                <a:spcPct val="85000"/>
              </a:lnSpc>
              <a:spcBef>
                <a:spcPct val="0"/>
              </a:spcBef>
              <a:buFontTx/>
              <a:buNone/>
            </a:pPr>
            <a:r>
              <a:rPr lang="en-US" sz="5400">
                <a:solidFill>
                  <a:schemeClr val="bg1"/>
                </a:solidFill>
                <a:cs typeface="Times New Roman" panose="02020603050405020304" pitchFamily="18" charset="0"/>
              </a:rPr>
              <a:t>Th</a:t>
            </a:r>
            <a:r>
              <a:rPr lang="en-US" sz="5400">
                <a:solidFill>
                  <a:schemeClr val="bg1"/>
                </a:solidFill>
              </a:rPr>
              <a:t>riving Future</a:t>
            </a:r>
          </a:p>
          <a:p>
            <a:pPr algn="r" eaLnBrk="1" hangingPunct="1">
              <a:spcBef>
                <a:spcPct val="30000"/>
              </a:spcBef>
              <a:buFontTx/>
              <a:buNone/>
            </a:pPr>
            <a:r>
              <a:rPr lang="en-US">
                <a:solidFill>
                  <a:schemeClr val="bg1"/>
                </a:solidFill>
              </a:rPr>
              <a:t>ThrivingFuture.org</a:t>
            </a:r>
          </a:p>
        </p:txBody>
      </p:sp>
      <p:sp>
        <p:nvSpPr>
          <p:cNvPr id="68615" name="Rectangle 9"/>
          <p:cNvSpPr>
            <a:spLocks noChangeAspect="1" noChangeArrowheads="1"/>
          </p:cNvSpPr>
          <p:nvPr/>
        </p:nvSpPr>
        <p:spPr bwMode="auto">
          <a:xfrm>
            <a:off x="533400" y="152400"/>
            <a:ext cx="8164513" cy="214788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4000">
              <a:solidFill>
                <a:schemeClr val="bg1"/>
              </a:solidFill>
            </a:endParaRPr>
          </a:p>
        </p:txBody>
      </p:sp>
      <p:sp>
        <p:nvSpPr>
          <p:cNvPr id="68616" name="Rectangle 10"/>
          <p:cNvSpPr>
            <a:spLocks noChangeArrowheads="1"/>
          </p:cNvSpPr>
          <p:nvPr/>
        </p:nvSpPr>
        <p:spPr bwMode="auto">
          <a:xfrm>
            <a:off x="3886200" y="214313"/>
            <a:ext cx="4648200" cy="1981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85000"/>
              </a:lnSpc>
              <a:spcBef>
                <a:spcPct val="0"/>
              </a:spcBef>
              <a:buFontTx/>
              <a:buNone/>
            </a:pPr>
            <a:r>
              <a:rPr lang="en-US" sz="5400"/>
              <a:t>Buil</a:t>
            </a:r>
            <a:r>
              <a:rPr lang="en-US" sz="5400">
                <a:cs typeface="Times New Roman" panose="02020603050405020304" pitchFamily="18" charset="0"/>
              </a:rPr>
              <a:t>ding A </a:t>
            </a:r>
          </a:p>
          <a:p>
            <a:pPr algn="r" eaLnBrk="1" hangingPunct="1">
              <a:lnSpc>
                <a:spcPct val="85000"/>
              </a:lnSpc>
              <a:spcBef>
                <a:spcPct val="0"/>
              </a:spcBef>
              <a:buFontTx/>
              <a:buNone/>
            </a:pPr>
            <a:r>
              <a:rPr lang="en-US" sz="5400">
                <a:cs typeface="Times New Roman" panose="02020603050405020304" pitchFamily="18" charset="0"/>
              </a:rPr>
              <a:t>Th</a:t>
            </a:r>
            <a:r>
              <a:rPr lang="en-US" sz="5400"/>
              <a:t>riving Future</a:t>
            </a:r>
          </a:p>
          <a:p>
            <a:pPr algn="r" eaLnBrk="1" hangingPunct="1">
              <a:spcBef>
                <a:spcPct val="30000"/>
              </a:spcBef>
              <a:buFontTx/>
              <a:buNone/>
            </a:pPr>
            <a:r>
              <a:rPr lang="en-US"/>
              <a:t>ThrivingFuture.org</a:t>
            </a:r>
          </a:p>
        </p:txBody>
      </p:sp>
      <p:pic>
        <p:nvPicPr>
          <p:cNvPr id="1135627" name="Picture 11"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52400"/>
            <a:ext cx="304800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5628" name="Picture 12"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564063"/>
            <a:ext cx="304800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5629" name="Picture 13"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354263"/>
            <a:ext cx="304800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82574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35627"/>
                                        </p:tgtEl>
                                        <p:attrNameLst>
                                          <p:attrName>style.visibility</p:attrName>
                                        </p:attrNameLst>
                                      </p:cBhvr>
                                      <p:to>
                                        <p:strVal val="visible"/>
                                      </p:to>
                                    </p:set>
                                    <p:animEffect transition="in" filter="fade">
                                      <p:cBhvr>
                                        <p:cTn id="7" dur="2000"/>
                                        <p:tgtEl>
                                          <p:spTgt spid="11356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35628"/>
                                        </p:tgtEl>
                                        <p:attrNameLst>
                                          <p:attrName>style.visibility</p:attrName>
                                        </p:attrNameLst>
                                      </p:cBhvr>
                                      <p:to>
                                        <p:strVal val="visible"/>
                                      </p:to>
                                    </p:set>
                                    <p:animEffect transition="in" filter="fade">
                                      <p:cBhvr>
                                        <p:cTn id="12" dur="2000"/>
                                        <p:tgtEl>
                                          <p:spTgt spid="11356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35629"/>
                                        </p:tgtEl>
                                        <p:attrNameLst>
                                          <p:attrName>style.visibility</p:attrName>
                                        </p:attrNameLst>
                                      </p:cBhvr>
                                      <p:to>
                                        <p:strVal val="visible"/>
                                      </p:to>
                                    </p:set>
                                    <p:animEffect transition="in" filter="fade">
                                      <p:cBhvr>
                                        <p:cTn id="17" dur="2000"/>
                                        <p:tgtEl>
                                          <p:spTgt spid="1135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0" y="-4102100"/>
            <a:ext cx="9144000" cy="823912"/>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400"/>
          </a:p>
          <a:p>
            <a:pPr lvl="1">
              <a:spcBef>
                <a:spcPct val="0"/>
              </a:spcBef>
              <a:buFontTx/>
              <a:buNone/>
            </a:pPr>
            <a:endParaRPr lang="en-US" sz="2400"/>
          </a:p>
        </p:txBody>
      </p:sp>
      <p:sp>
        <p:nvSpPr>
          <p:cNvPr id="70659" name="Rectangle 3"/>
          <p:cNvSpPr>
            <a:spLocks noChangeAspect="1" noChangeArrowheads="1"/>
          </p:cNvSpPr>
          <p:nvPr/>
        </p:nvSpPr>
        <p:spPr bwMode="auto">
          <a:xfrm>
            <a:off x="533400" y="2362200"/>
            <a:ext cx="8164513" cy="2147888"/>
          </a:xfrm>
          <a:prstGeom prst="rect">
            <a:avLst/>
          </a:prstGeom>
          <a:gradFill rotWithShape="1">
            <a:gsLst>
              <a:gs pos="0">
                <a:srgbClr val="CC0000"/>
              </a:gs>
              <a:gs pos="100000">
                <a:srgbClr val="009900"/>
              </a:gs>
            </a:gsLst>
            <a:lin ang="18900000" scaled="1"/>
          </a:gradFill>
          <a:ln w="3175">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4000">
              <a:solidFill>
                <a:schemeClr val="bg1"/>
              </a:solidFill>
            </a:endParaRPr>
          </a:p>
        </p:txBody>
      </p:sp>
      <p:sp>
        <p:nvSpPr>
          <p:cNvPr id="70660" name="Rectangle 5"/>
          <p:cNvSpPr>
            <a:spLocks noChangeAspect="1" noChangeArrowheads="1"/>
          </p:cNvSpPr>
          <p:nvPr/>
        </p:nvSpPr>
        <p:spPr bwMode="auto">
          <a:xfrm>
            <a:off x="533400" y="4572000"/>
            <a:ext cx="8164513" cy="2147888"/>
          </a:xfrm>
          <a:prstGeom prst="rect">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4000">
              <a:solidFill>
                <a:schemeClr val="bg1"/>
              </a:solidFill>
            </a:endParaRPr>
          </a:p>
        </p:txBody>
      </p:sp>
      <p:sp>
        <p:nvSpPr>
          <p:cNvPr id="70661" name="Rectangle 7"/>
          <p:cNvSpPr>
            <a:spLocks noChangeAspect="1" noChangeArrowheads="1"/>
          </p:cNvSpPr>
          <p:nvPr/>
        </p:nvSpPr>
        <p:spPr bwMode="auto">
          <a:xfrm>
            <a:off x="533400" y="152400"/>
            <a:ext cx="8164513" cy="214788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4000">
              <a:solidFill>
                <a:schemeClr val="bg1"/>
              </a:solidFill>
            </a:endParaRPr>
          </a:p>
        </p:txBody>
      </p:sp>
      <p:sp>
        <p:nvSpPr>
          <p:cNvPr id="70662" name="Rectangle 8"/>
          <p:cNvSpPr>
            <a:spLocks noChangeArrowheads="1"/>
          </p:cNvSpPr>
          <p:nvPr/>
        </p:nvSpPr>
        <p:spPr bwMode="auto">
          <a:xfrm>
            <a:off x="3429000" y="214313"/>
            <a:ext cx="5105400" cy="1981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80000"/>
              </a:lnSpc>
              <a:spcBef>
                <a:spcPct val="0"/>
              </a:spcBef>
              <a:buFontTx/>
              <a:buNone/>
            </a:pPr>
            <a:r>
              <a:rPr lang="en-US" sz="5400">
                <a:cs typeface="Times New Roman" panose="02020603050405020304" pitchFamily="18" charset="0"/>
              </a:rPr>
              <a:t>A Thriving Future </a:t>
            </a:r>
          </a:p>
          <a:p>
            <a:pPr algn="r" eaLnBrk="1" hangingPunct="1">
              <a:lnSpc>
                <a:spcPct val="80000"/>
              </a:lnSpc>
              <a:spcBef>
                <a:spcPct val="0"/>
              </a:spcBef>
              <a:buFontTx/>
              <a:buNone/>
            </a:pPr>
            <a:r>
              <a:rPr lang="en-US" sz="5400">
                <a:cs typeface="Times New Roman" panose="02020603050405020304" pitchFamily="18" charset="0"/>
              </a:rPr>
              <a:t>For All Forever</a:t>
            </a:r>
            <a:endParaRPr lang="en-US" sz="5400"/>
          </a:p>
          <a:p>
            <a:pPr algn="r" eaLnBrk="1" hangingPunct="1">
              <a:buFontTx/>
              <a:buNone/>
            </a:pPr>
            <a:r>
              <a:rPr lang="en-US"/>
              <a:t>ThrivingFuture.org</a:t>
            </a:r>
          </a:p>
        </p:txBody>
      </p:sp>
      <p:pic>
        <p:nvPicPr>
          <p:cNvPr id="1141769" name="Picture 9"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52400"/>
            <a:ext cx="304800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1770" name="Picture 10"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564063"/>
            <a:ext cx="304800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1771" name="Picture 11"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354263"/>
            <a:ext cx="304800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6" name="Rectangle 12"/>
          <p:cNvSpPr>
            <a:spLocks noChangeArrowheads="1"/>
          </p:cNvSpPr>
          <p:nvPr/>
        </p:nvSpPr>
        <p:spPr bwMode="auto">
          <a:xfrm>
            <a:off x="3429000" y="4648200"/>
            <a:ext cx="5105400" cy="1981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80000"/>
              </a:lnSpc>
              <a:spcBef>
                <a:spcPct val="0"/>
              </a:spcBef>
              <a:buFontTx/>
              <a:buNone/>
            </a:pPr>
            <a:r>
              <a:rPr lang="en-US" sz="5400">
                <a:solidFill>
                  <a:srgbClr val="FFFFFF"/>
                </a:solidFill>
                <a:cs typeface="Times New Roman" panose="02020603050405020304" pitchFamily="18" charset="0"/>
              </a:rPr>
              <a:t>A Thriving Future </a:t>
            </a:r>
          </a:p>
          <a:p>
            <a:pPr algn="r" eaLnBrk="1" hangingPunct="1">
              <a:lnSpc>
                <a:spcPct val="80000"/>
              </a:lnSpc>
              <a:spcBef>
                <a:spcPct val="0"/>
              </a:spcBef>
              <a:buFontTx/>
              <a:buNone/>
            </a:pPr>
            <a:r>
              <a:rPr lang="en-US" sz="5400">
                <a:solidFill>
                  <a:srgbClr val="FFFFFF"/>
                </a:solidFill>
                <a:cs typeface="Times New Roman" panose="02020603050405020304" pitchFamily="18" charset="0"/>
              </a:rPr>
              <a:t>For All Forever</a:t>
            </a:r>
            <a:endParaRPr lang="en-US" sz="5400">
              <a:solidFill>
                <a:srgbClr val="FFFFFF"/>
              </a:solidFill>
            </a:endParaRPr>
          </a:p>
          <a:p>
            <a:pPr algn="r" eaLnBrk="1" hangingPunct="1">
              <a:buFontTx/>
              <a:buNone/>
            </a:pPr>
            <a:r>
              <a:rPr lang="en-US">
                <a:solidFill>
                  <a:srgbClr val="FFFFFF"/>
                </a:solidFill>
              </a:rPr>
              <a:t>ThrivingFuture.org</a:t>
            </a:r>
          </a:p>
        </p:txBody>
      </p:sp>
      <p:sp>
        <p:nvSpPr>
          <p:cNvPr id="70667" name="Rectangle 13"/>
          <p:cNvSpPr>
            <a:spLocks noChangeArrowheads="1"/>
          </p:cNvSpPr>
          <p:nvPr/>
        </p:nvSpPr>
        <p:spPr bwMode="auto">
          <a:xfrm>
            <a:off x="3429000" y="2438400"/>
            <a:ext cx="5105400" cy="1981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80000"/>
              </a:lnSpc>
              <a:spcBef>
                <a:spcPct val="0"/>
              </a:spcBef>
              <a:buFontTx/>
              <a:buNone/>
            </a:pPr>
            <a:r>
              <a:rPr lang="en-US" sz="5400">
                <a:solidFill>
                  <a:srgbClr val="FFFFFF"/>
                </a:solidFill>
                <a:cs typeface="Times New Roman" panose="02020603050405020304" pitchFamily="18" charset="0"/>
              </a:rPr>
              <a:t>A Thriving Future </a:t>
            </a:r>
          </a:p>
          <a:p>
            <a:pPr algn="r" eaLnBrk="1" hangingPunct="1">
              <a:lnSpc>
                <a:spcPct val="80000"/>
              </a:lnSpc>
              <a:spcBef>
                <a:spcPct val="0"/>
              </a:spcBef>
              <a:buFontTx/>
              <a:buNone/>
            </a:pPr>
            <a:r>
              <a:rPr lang="en-US" sz="5400">
                <a:solidFill>
                  <a:srgbClr val="FFFFFF"/>
                </a:solidFill>
                <a:cs typeface="Times New Roman" panose="02020603050405020304" pitchFamily="18" charset="0"/>
              </a:rPr>
              <a:t>For All Forever</a:t>
            </a:r>
            <a:endParaRPr lang="en-US" sz="5400">
              <a:solidFill>
                <a:srgbClr val="FFFFFF"/>
              </a:solidFill>
            </a:endParaRPr>
          </a:p>
          <a:p>
            <a:pPr algn="r" eaLnBrk="1" hangingPunct="1">
              <a:buFontTx/>
              <a:buNone/>
            </a:pPr>
            <a:r>
              <a:rPr lang="en-US">
                <a:solidFill>
                  <a:srgbClr val="FFFFFF"/>
                </a:solidFill>
              </a:rPr>
              <a:t>ThrivingFuture.org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41769"/>
                                        </p:tgtEl>
                                        <p:attrNameLst>
                                          <p:attrName>style.visibility</p:attrName>
                                        </p:attrNameLst>
                                      </p:cBhvr>
                                      <p:to>
                                        <p:strVal val="visible"/>
                                      </p:to>
                                    </p:set>
                                    <p:animEffect transition="in" filter="fade">
                                      <p:cBhvr>
                                        <p:cTn id="7" dur="2000"/>
                                        <p:tgtEl>
                                          <p:spTgt spid="11417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41770"/>
                                        </p:tgtEl>
                                        <p:attrNameLst>
                                          <p:attrName>style.visibility</p:attrName>
                                        </p:attrNameLst>
                                      </p:cBhvr>
                                      <p:to>
                                        <p:strVal val="visible"/>
                                      </p:to>
                                    </p:set>
                                    <p:animEffect transition="in" filter="fade">
                                      <p:cBhvr>
                                        <p:cTn id="12" dur="2000"/>
                                        <p:tgtEl>
                                          <p:spTgt spid="11417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41771"/>
                                        </p:tgtEl>
                                        <p:attrNameLst>
                                          <p:attrName>style.visibility</p:attrName>
                                        </p:attrNameLst>
                                      </p:cBhvr>
                                      <p:to>
                                        <p:strVal val="visible"/>
                                      </p:to>
                                    </p:set>
                                    <p:animEffect transition="in" filter="fade">
                                      <p:cBhvr>
                                        <p:cTn id="17" dur="2000"/>
                                        <p:tgtEl>
                                          <p:spTgt spid="1141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4102100"/>
            <a:ext cx="9144000" cy="823912"/>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400"/>
          </a:p>
          <a:p>
            <a:pPr lvl="1">
              <a:spcBef>
                <a:spcPct val="0"/>
              </a:spcBef>
              <a:buFontTx/>
              <a:buNone/>
            </a:pPr>
            <a:endParaRPr lang="en-US" sz="2400"/>
          </a:p>
        </p:txBody>
      </p:sp>
      <p:sp>
        <p:nvSpPr>
          <p:cNvPr id="72707" name="Rectangle 3"/>
          <p:cNvSpPr>
            <a:spLocks noChangeAspect="1" noChangeArrowheads="1"/>
          </p:cNvSpPr>
          <p:nvPr/>
        </p:nvSpPr>
        <p:spPr bwMode="auto">
          <a:xfrm>
            <a:off x="533400" y="2362200"/>
            <a:ext cx="8164513" cy="2147888"/>
          </a:xfrm>
          <a:prstGeom prst="rect">
            <a:avLst/>
          </a:prstGeom>
          <a:gradFill rotWithShape="1">
            <a:gsLst>
              <a:gs pos="0">
                <a:srgbClr val="CC0000"/>
              </a:gs>
              <a:gs pos="100000">
                <a:srgbClr val="009900"/>
              </a:gs>
            </a:gsLst>
            <a:lin ang="18900000" scaled="1"/>
          </a:gradFill>
          <a:ln w="3175">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4000">
              <a:solidFill>
                <a:schemeClr val="bg1"/>
              </a:solidFill>
            </a:endParaRPr>
          </a:p>
        </p:txBody>
      </p:sp>
      <p:sp>
        <p:nvSpPr>
          <p:cNvPr id="72708" name="Rectangle 4"/>
          <p:cNvSpPr>
            <a:spLocks noChangeAspect="1" noChangeArrowheads="1"/>
          </p:cNvSpPr>
          <p:nvPr/>
        </p:nvSpPr>
        <p:spPr bwMode="auto">
          <a:xfrm>
            <a:off x="533400" y="4572000"/>
            <a:ext cx="8164513" cy="2147888"/>
          </a:xfrm>
          <a:prstGeom prst="rect">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4000">
              <a:solidFill>
                <a:schemeClr val="bg1"/>
              </a:solidFill>
            </a:endParaRPr>
          </a:p>
        </p:txBody>
      </p:sp>
      <p:sp>
        <p:nvSpPr>
          <p:cNvPr id="72709" name="Rectangle 5"/>
          <p:cNvSpPr>
            <a:spLocks noChangeAspect="1" noChangeArrowheads="1"/>
          </p:cNvSpPr>
          <p:nvPr/>
        </p:nvSpPr>
        <p:spPr bwMode="auto">
          <a:xfrm>
            <a:off x="533400" y="152400"/>
            <a:ext cx="8164513" cy="214788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4000">
              <a:solidFill>
                <a:schemeClr val="bg1"/>
              </a:solidFill>
            </a:endParaRPr>
          </a:p>
        </p:txBody>
      </p:sp>
      <p:sp>
        <p:nvSpPr>
          <p:cNvPr id="72710" name="Rectangle 6"/>
          <p:cNvSpPr>
            <a:spLocks noChangeArrowheads="1"/>
          </p:cNvSpPr>
          <p:nvPr/>
        </p:nvSpPr>
        <p:spPr bwMode="auto">
          <a:xfrm>
            <a:off x="3429000" y="214313"/>
            <a:ext cx="5105400" cy="1981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80000"/>
              </a:lnSpc>
              <a:spcBef>
                <a:spcPct val="0"/>
              </a:spcBef>
              <a:buFontTx/>
              <a:buNone/>
            </a:pPr>
            <a:r>
              <a:rPr lang="en-US" sz="5400">
                <a:cs typeface="Times New Roman" panose="02020603050405020304" pitchFamily="18" charset="0"/>
              </a:rPr>
              <a:t>Thriving For All Forever</a:t>
            </a:r>
            <a:endParaRPr lang="en-US" sz="5400"/>
          </a:p>
          <a:p>
            <a:pPr algn="r" eaLnBrk="1" hangingPunct="1">
              <a:buFontTx/>
              <a:buNone/>
            </a:pPr>
            <a:r>
              <a:rPr lang="en-US"/>
              <a:t>ThrivingFuture.org</a:t>
            </a:r>
          </a:p>
        </p:txBody>
      </p:sp>
      <p:pic>
        <p:nvPicPr>
          <p:cNvPr id="1145863" name="Picture 7"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52400"/>
            <a:ext cx="304800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5864" name="Picture 8"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564063"/>
            <a:ext cx="304800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5865" name="Picture 9"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354263"/>
            <a:ext cx="304800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4" name="Rectangle 10"/>
          <p:cNvSpPr>
            <a:spLocks noChangeArrowheads="1"/>
          </p:cNvSpPr>
          <p:nvPr/>
        </p:nvSpPr>
        <p:spPr bwMode="auto">
          <a:xfrm>
            <a:off x="3429000" y="4648200"/>
            <a:ext cx="5105400" cy="1981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80000"/>
              </a:lnSpc>
              <a:spcBef>
                <a:spcPct val="0"/>
              </a:spcBef>
              <a:buFontTx/>
              <a:buNone/>
            </a:pPr>
            <a:r>
              <a:rPr lang="en-US" sz="5400">
                <a:solidFill>
                  <a:srgbClr val="FFFFFF"/>
                </a:solidFill>
                <a:cs typeface="Times New Roman" panose="02020603050405020304" pitchFamily="18" charset="0"/>
              </a:rPr>
              <a:t>Thriving For All Forever</a:t>
            </a:r>
            <a:endParaRPr lang="en-US" sz="5400">
              <a:solidFill>
                <a:srgbClr val="FFFFFF"/>
              </a:solidFill>
            </a:endParaRPr>
          </a:p>
          <a:p>
            <a:pPr algn="r" eaLnBrk="1" hangingPunct="1">
              <a:buFontTx/>
              <a:buNone/>
            </a:pPr>
            <a:r>
              <a:rPr lang="en-US">
                <a:solidFill>
                  <a:srgbClr val="FFFFFF"/>
                </a:solidFill>
              </a:rPr>
              <a:t>ThrivingFuture.org</a:t>
            </a:r>
          </a:p>
        </p:txBody>
      </p:sp>
      <p:sp>
        <p:nvSpPr>
          <p:cNvPr id="72715" name="Rectangle 11"/>
          <p:cNvSpPr>
            <a:spLocks noChangeArrowheads="1"/>
          </p:cNvSpPr>
          <p:nvPr/>
        </p:nvSpPr>
        <p:spPr bwMode="auto">
          <a:xfrm>
            <a:off x="3429000" y="2438400"/>
            <a:ext cx="5105400" cy="1981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80000"/>
              </a:lnSpc>
              <a:spcBef>
                <a:spcPct val="0"/>
              </a:spcBef>
              <a:buFontTx/>
              <a:buNone/>
            </a:pPr>
            <a:r>
              <a:rPr lang="en-US" sz="5400">
                <a:solidFill>
                  <a:srgbClr val="FFFFFF"/>
                </a:solidFill>
                <a:cs typeface="Times New Roman" panose="02020603050405020304" pitchFamily="18" charset="0"/>
              </a:rPr>
              <a:t>Thriving For All Forever</a:t>
            </a:r>
            <a:endParaRPr lang="en-US" sz="5400">
              <a:solidFill>
                <a:srgbClr val="FFFFFF"/>
              </a:solidFill>
            </a:endParaRPr>
          </a:p>
          <a:p>
            <a:pPr algn="r" eaLnBrk="1" hangingPunct="1">
              <a:buFontTx/>
              <a:buNone/>
            </a:pPr>
            <a:r>
              <a:rPr lang="en-US">
                <a:solidFill>
                  <a:srgbClr val="FFFFFF"/>
                </a:solidFill>
              </a:rPr>
              <a:t>ThrivingFuture.org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45863"/>
                                        </p:tgtEl>
                                        <p:attrNameLst>
                                          <p:attrName>style.visibility</p:attrName>
                                        </p:attrNameLst>
                                      </p:cBhvr>
                                      <p:to>
                                        <p:strVal val="visible"/>
                                      </p:to>
                                    </p:set>
                                    <p:animEffect transition="in" filter="fade">
                                      <p:cBhvr>
                                        <p:cTn id="7" dur="2000"/>
                                        <p:tgtEl>
                                          <p:spTgt spid="11458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45864"/>
                                        </p:tgtEl>
                                        <p:attrNameLst>
                                          <p:attrName>style.visibility</p:attrName>
                                        </p:attrNameLst>
                                      </p:cBhvr>
                                      <p:to>
                                        <p:strVal val="visible"/>
                                      </p:to>
                                    </p:set>
                                    <p:animEffect transition="in" filter="fade">
                                      <p:cBhvr>
                                        <p:cTn id="12" dur="2000"/>
                                        <p:tgtEl>
                                          <p:spTgt spid="11458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45865"/>
                                        </p:tgtEl>
                                        <p:attrNameLst>
                                          <p:attrName>style.visibility</p:attrName>
                                        </p:attrNameLst>
                                      </p:cBhvr>
                                      <p:to>
                                        <p:strVal val="visible"/>
                                      </p:to>
                                    </p:set>
                                    <p:animEffect transition="in" filter="fade">
                                      <p:cBhvr>
                                        <p:cTn id="17" dur="2000"/>
                                        <p:tgtEl>
                                          <p:spTgt spid="1145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p:cNvSpPr/>
          <p:nvPr/>
        </p:nvSpPr>
        <p:spPr bwMode="auto">
          <a:xfrm>
            <a:off x="68654" y="464071"/>
            <a:ext cx="5141745" cy="6310491"/>
          </a:xfrm>
          <a:prstGeom prst="rect">
            <a:avLst/>
          </a:prstGeom>
          <a:solidFill>
            <a:srgbClr val="FF9933"/>
          </a:solidFill>
          <a:ln>
            <a:noFill/>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p:txBody>
      </p:sp>
      <p:sp>
        <p:nvSpPr>
          <p:cNvPr id="2" name="Rectangle 1"/>
          <p:cNvSpPr/>
          <p:nvPr/>
        </p:nvSpPr>
        <p:spPr bwMode="auto">
          <a:xfrm>
            <a:off x="5335450" y="466963"/>
            <a:ext cx="3716801" cy="6310491"/>
          </a:xfrm>
          <a:prstGeom prst="rect">
            <a:avLst/>
          </a:prstGeom>
          <a:solidFill>
            <a:srgbClr val="FF6600"/>
          </a:solidFill>
          <a:ln>
            <a:noFill/>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p:txBody>
      </p:sp>
      <p:sp>
        <p:nvSpPr>
          <p:cNvPr id="9220" name="Rectangle 2"/>
          <p:cNvSpPr>
            <a:spLocks noChangeArrowheads="1"/>
          </p:cNvSpPr>
          <p:nvPr/>
        </p:nvSpPr>
        <p:spPr bwMode="auto">
          <a:xfrm>
            <a:off x="0" y="-4102100"/>
            <a:ext cx="9144000" cy="823912"/>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400"/>
          </a:p>
          <a:p>
            <a:pPr lvl="1">
              <a:spcBef>
                <a:spcPct val="0"/>
              </a:spcBef>
              <a:buFontTx/>
              <a:buNone/>
            </a:pPr>
            <a:endParaRPr lang="en-US" sz="2400"/>
          </a:p>
        </p:txBody>
      </p:sp>
      <p:pic>
        <p:nvPicPr>
          <p:cNvPr id="9221" name="Picture 3"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6360" y="42141"/>
            <a:ext cx="516895" cy="36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4"/>
          <p:cNvSpPr txBox="1">
            <a:spLocks noChangeArrowheads="1"/>
          </p:cNvSpPr>
          <p:nvPr/>
        </p:nvSpPr>
        <p:spPr bwMode="auto">
          <a:xfrm>
            <a:off x="68654" y="36576"/>
            <a:ext cx="8414369" cy="393390"/>
          </a:xfrm>
          <a:prstGeom prst="rect">
            <a:avLst/>
          </a:prstGeom>
          <a:solidFill>
            <a:srgbClr val="006600"/>
          </a:solidFill>
          <a:ln>
            <a:noFill/>
          </a:ln>
          <a:effectLst/>
          <a:extLst/>
        </p:spPr>
        <p:txBody>
          <a:bodyPr wrap="square" tIns="0" bIns="0">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b="1" i="1" dirty="0" smtClean="0">
                <a:solidFill>
                  <a:schemeClr val="bg1"/>
                </a:solidFill>
              </a:rPr>
              <a:t>Thrive</a:t>
            </a:r>
            <a:r>
              <a:rPr lang="en-US" b="1" i="1" dirty="0">
                <a:solidFill>
                  <a:schemeClr val="bg1"/>
                </a:solidFill>
              </a:rPr>
              <a:t>!</a:t>
            </a:r>
            <a:r>
              <a:rPr lang="en-US" sz="2800" dirty="0">
                <a:solidFill>
                  <a:schemeClr val="bg1"/>
                </a:solidFill>
              </a:rPr>
              <a:t> </a:t>
            </a:r>
            <a:r>
              <a:rPr lang="en-US" sz="2800" dirty="0" smtClean="0">
                <a:solidFill>
                  <a:schemeClr val="bg1"/>
                </a:solidFill>
              </a:rPr>
              <a:t>[T!] - All Thrive Forever</a:t>
            </a:r>
            <a:endParaRPr lang="en-US" sz="2800" dirty="0">
              <a:solidFill>
                <a:schemeClr val="bg1"/>
              </a:solidFill>
            </a:endParaRPr>
          </a:p>
        </p:txBody>
      </p:sp>
      <p:sp>
        <p:nvSpPr>
          <p:cNvPr id="13314" name="Text Box 6"/>
          <p:cNvSpPr txBox="1">
            <a:spLocks noChangeArrowheads="1"/>
          </p:cNvSpPr>
          <p:nvPr/>
        </p:nvSpPr>
        <p:spPr bwMode="auto">
          <a:xfrm>
            <a:off x="7974447" y="3622209"/>
            <a:ext cx="990600" cy="1394228"/>
          </a:xfrm>
          <a:prstGeom prst="rect">
            <a:avLst/>
          </a:prstGeom>
          <a:solidFill>
            <a:srgbClr val="C00000"/>
          </a:solidFill>
          <a:ln w="25400">
            <a:solidFill>
              <a:srgbClr val="FF0000"/>
            </a:solidFill>
          </a:ln>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lvl="0" eaLnBrk="1" hangingPunct="1">
              <a:spcBef>
                <a:spcPct val="0"/>
              </a:spcBef>
              <a:buNone/>
            </a:pPr>
            <a:r>
              <a:rPr lang="en-US" sz="2000" b="1" i="1" dirty="0">
                <a:solidFill>
                  <a:srgbClr val="FFFFFF"/>
                </a:solidFill>
              </a:rPr>
              <a:t>Thrive</a:t>
            </a:r>
            <a:r>
              <a:rPr lang="en-US" sz="2000" b="1" i="1" dirty="0" smtClean="0">
                <a:solidFill>
                  <a:srgbClr val="FFFFFF"/>
                </a:solidFill>
              </a:rPr>
              <a:t>!</a:t>
            </a:r>
            <a:endParaRPr lang="en-US" sz="2000" baseline="30000" dirty="0">
              <a:solidFill>
                <a:srgbClr val="FFFFFF"/>
              </a:solidFill>
            </a:endParaRPr>
          </a:p>
          <a:p>
            <a:pPr algn="r" eaLnBrk="1" hangingPunct="1">
              <a:lnSpc>
                <a:spcPct val="85000"/>
              </a:lnSpc>
              <a:spcBef>
                <a:spcPct val="0"/>
              </a:spcBef>
              <a:buFontTx/>
              <a:buNone/>
              <a:defRPr/>
            </a:pPr>
            <a:r>
              <a:rPr lang="en-US" sz="2000" dirty="0" smtClean="0">
                <a:solidFill>
                  <a:srgbClr val="FFFFFF"/>
                </a:solidFill>
              </a:rPr>
              <a:t>- All Thrive Forever </a:t>
            </a:r>
            <a:r>
              <a:rPr lang="en-US" sz="1600" dirty="0" smtClean="0">
                <a:solidFill>
                  <a:srgbClr val="FFFFFF"/>
                </a:solidFill>
              </a:rPr>
              <a:t>[O &amp; S]</a:t>
            </a:r>
            <a:endParaRPr lang="en-US" sz="1800" dirty="0" smtClean="0">
              <a:solidFill>
                <a:srgbClr val="FFFFFF"/>
              </a:solidFill>
            </a:endParaRPr>
          </a:p>
        </p:txBody>
      </p:sp>
      <p:cxnSp>
        <p:nvCxnSpPr>
          <p:cNvPr id="9227" name="AutoShape 15"/>
          <p:cNvCxnSpPr>
            <a:cxnSpLocks noChangeShapeType="1"/>
            <a:stCxn id="9234" idx="3"/>
            <a:endCxn id="9224" idx="1"/>
          </p:cNvCxnSpPr>
          <p:nvPr/>
        </p:nvCxnSpPr>
        <p:spPr bwMode="auto">
          <a:xfrm>
            <a:off x="1194655" y="3451845"/>
            <a:ext cx="388247" cy="1622676"/>
          </a:xfrm>
          <a:prstGeom prst="bentConnector3">
            <a:avLst>
              <a:gd name="adj1" fmla="val 50000"/>
            </a:avLst>
          </a:prstGeom>
          <a:noFill/>
          <a:ln w="15875">
            <a:solidFill>
              <a:schemeClr val="bg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29" name="AutoShape 18"/>
          <p:cNvCxnSpPr>
            <a:cxnSpLocks noChangeShapeType="1"/>
            <a:stCxn id="9224" idx="3"/>
            <a:endCxn id="9223" idx="1"/>
          </p:cNvCxnSpPr>
          <p:nvPr/>
        </p:nvCxnSpPr>
        <p:spPr bwMode="auto">
          <a:xfrm flipV="1">
            <a:off x="5083867" y="2639705"/>
            <a:ext cx="378406" cy="2434816"/>
          </a:xfrm>
          <a:prstGeom prst="bentConnector3">
            <a:avLst>
              <a:gd name="adj1" fmla="val 50000"/>
            </a:avLst>
          </a:prstGeom>
          <a:noFill/>
          <a:ln w="15875">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2" name="AutoShape 21"/>
          <p:cNvCxnSpPr>
            <a:cxnSpLocks noChangeShapeType="1"/>
            <a:stCxn id="68" idx="3"/>
            <a:endCxn id="13314" idx="1"/>
          </p:cNvCxnSpPr>
          <p:nvPr/>
        </p:nvCxnSpPr>
        <p:spPr bwMode="auto">
          <a:xfrm>
            <a:off x="7770340" y="4313382"/>
            <a:ext cx="204107" cy="5941"/>
          </a:xfrm>
          <a:prstGeom prst="straightConnector1">
            <a:avLst/>
          </a:prstGeom>
          <a:noFill/>
          <a:ln w="15875">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34" name="Rectangle 8"/>
          <p:cNvSpPr>
            <a:spLocks noChangeArrowheads="1"/>
          </p:cNvSpPr>
          <p:nvPr/>
        </p:nvSpPr>
        <p:spPr bwMode="auto">
          <a:xfrm>
            <a:off x="152400" y="1535936"/>
            <a:ext cx="1042255" cy="3831818"/>
          </a:xfrm>
          <a:prstGeom prst="rect">
            <a:avLst/>
          </a:prstGeom>
          <a:solidFill>
            <a:srgbClr val="006600"/>
          </a:solidFill>
          <a:ln w="25400" algn="ctr">
            <a:solidFill>
              <a:schemeClr val="bg1"/>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800" b="1" i="1" dirty="0">
                <a:solidFill>
                  <a:schemeClr val="bg1"/>
                </a:solidFill>
              </a:rPr>
              <a:t>Thrive</a:t>
            </a:r>
            <a:r>
              <a:rPr lang="en-US" sz="1800" b="1" i="1" dirty="0" smtClean="0">
                <a:solidFill>
                  <a:schemeClr val="bg1"/>
                </a:solidFill>
              </a:rPr>
              <a:t>!</a:t>
            </a:r>
            <a:r>
              <a:rPr lang="en-US" sz="1400" baseline="30000" dirty="0" smtClean="0">
                <a:solidFill>
                  <a:schemeClr val="bg1"/>
                </a:solidFill>
              </a:rPr>
              <a:t>®</a:t>
            </a:r>
            <a:endParaRPr lang="en-US" sz="1800" baseline="30000" dirty="0">
              <a:solidFill>
                <a:schemeClr val="bg1"/>
              </a:solidFill>
            </a:endParaRPr>
          </a:p>
          <a:p>
            <a:pPr eaLnBrk="1" hangingPunct="1">
              <a:spcBef>
                <a:spcPct val="0"/>
              </a:spcBef>
              <a:buFontTx/>
              <a:buNone/>
            </a:pPr>
            <a:r>
              <a:rPr lang="en-US" sz="1600" dirty="0" smtClean="0">
                <a:solidFill>
                  <a:schemeClr val="bg1"/>
                </a:solidFill>
              </a:rPr>
              <a:t>[T!] [B]</a:t>
            </a:r>
          </a:p>
          <a:p>
            <a:pPr eaLnBrk="1" hangingPunct="1">
              <a:spcBef>
                <a:spcPct val="0"/>
              </a:spcBef>
              <a:buFontTx/>
              <a:buNone/>
            </a:pPr>
            <a:r>
              <a:rPr lang="en-US" sz="1100" dirty="0" smtClean="0">
                <a:solidFill>
                  <a:schemeClr val="bg1"/>
                </a:solidFill>
              </a:rPr>
              <a:t>All </a:t>
            </a:r>
            <a:r>
              <a:rPr lang="en-US" sz="1100" i="1" dirty="0">
                <a:solidFill>
                  <a:schemeClr val="bg1"/>
                </a:solidFill>
              </a:rPr>
              <a:t>Thrive!</a:t>
            </a:r>
            <a:r>
              <a:rPr lang="en-US" sz="1100" dirty="0">
                <a:solidFill>
                  <a:schemeClr val="bg1"/>
                </a:solidFill>
              </a:rPr>
              <a:t> Forever – </a:t>
            </a:r>
            <a:r>
              <a:rPr lang="en-US" sz="1100" dirty="0" smtClean="0">
                <a:solidFill>
                  <a:schemeClr val="bg1"/>
                </a:solidFill>
              </a:rPr>
              <a:t>Idea</a:t>
            </a:r>
            <a:r>
              <a:rPr lang="en-US" sz="1100" dirty="0">
                <a:solidFill>
                  <a:schemeClr val="bg1"/>
                </a:solidFill>
              </a:rPr>
              <a:t>, </a:t>
            </a:r>
            <a:r>
              <a:rPr lang="en-US" sz="1100" dirty="0" smtClean="0">
                <a:solidFill>
                  <a:schemeClr val="bg1"/>
                </a:solidFill>
              </a:rPr>
              <a:t>ideal </a:t>
            </a:r>
            <a:r>
              <a:rPr lang="en-US" sz="1100" dirty="0">
                <a:solidFill>
                  <a:schemeClr val="bg1"/>
                </a:solidFill>
              </a:rPr>
              <a:t>system, </a:t>
            </a:r>
            <a:r>
              <a:rPr lang="en-US" sz="1100" dirty="0" smtClean="0">
                <a:solidFill>
                  <a:schemeClr val="bg1"/>
                </a:solidFill>
              </a:rPr>
              <a:t>big lever/ fulcrum, necessary </a:t>
            </a:r>
            <a:r>
              <a:rPr lang="en-US" sz="1100" dirty="0">
                <a:solidFill>
                  <a:schemeClr val="bg1"/>
                </a:solidFill>
              </a:rPr>
              <a:t>to </a:t>
            </a:r>
            <a:r>
              <a:rPr lang="en-US" sz="1100" dirty="0" smtClean="0">
                <a:solidFill>
                  <a:schemeClr val="bg1"/>
                </a:solidFill>
              </a:rPr>
              <a:t>viral spark, </a:t>
            </a:r>
            <a:r>
              <a:rPr lang="en-US" sz="1100" dirty="0">
                <a:solidFill>
                  <a:schemeClr val="bg1"/>
                </a:solidFill>
              </a:rPr>
              <a:t>and </a:t>
            </a:r>
            <a:r>
              <a:rPr lang="en-US" sz="1100" dirty="0" smtClean="0">
                <a:solidFill>
                  <a:schemeClr val="bg1"/>
                </a:solidFill>
              </a:rPr>
              <a:t>vast, sustained Thrive! Endeavor</a:t>
            </a:r>
            <a:r>
              <a:rPr lang="en-US" sz="1100" dirty="0">
                <a:solidFill>
                  <a:srgbClr val="FFFFFF"/>
                </a:solidFill>
              </a:rPr>
              <a:t> achieving “All Thrive </a:t>
            </a:r>
            <a:r>
              <a:rPr lang="en-US" sz="1100" dirty="0" smtClean="0">
                <a:solidFill>
                  <a:srgbClr val="FFFFFF"/>
                </a:solidFill>
              </a:rPr>
              <a:t>Forever”.</a:t>
            </a:r>
            <a:r>
              <a:rPr lang="en-US" sz="1100" dirty="0" smtClean="0">
                <a:solidFill>
                  <a:schemeClr val="bg1"/>
                </a:solidFill>
              </a:rPr>
              <a:t>  Preferably </a:t>
            </a:r>
            <a:r>
              <a:rPr lang="en-US" sz="1100" dirty="0">
                <a:solidFill>
                  <a:schemeClr val="bg1"/>
                </a:solidFill>
              </a:rPr>
              <a:t>“pull” but </a:t>
            </a:r>
            <a:r>
              <a:rPr lang="en-US" sz="1100" dirty="0" smtClean="0">
                <a:solidFill>
                  <a:schemeClr val="bg1"/>
                </a:solidFill>
              </a:rPr>
              <a:t>also </a:t>
            </a:r>
            <a:r>
              <a:rPr lang="en-US" sz="1100" dirty="0">
                <a:solidFill>
                  <a:schemeClr val="bg1"/>
                </a:solidFill>
              </a:rPr>
              <a:t>“push”. Scan </a:t>
            </a:r>
            <a:r>
              <a:rPr lang="en-US" sz="1100" dirty="0" smtClean="0">
                <a:solidFill>
                  <a:schemeClr val="bg1"/>
                </a:solidFill>
              </a:rPr>
              <a:t>Environment </a:t>
            </a:r>
            <a:r>
              <a:rPr lang="en-US" sz="1100" dirty="0">
                <a:solidFill>
                  <a:schemeClr val="bg1"/>
                </a:solidFill>
              </a:rPr>
              <a:t>[360x360]</a:t>
            </a:r>
          </a:p>
        </p:txBody>
      </p:sp>
      <p:cxnSp>
        <p:nvCxnSpPr>
          <p:cNvPr id="9238" name="AutoShape 17"/>
          <p:cNvCxnSpPr>
            <a:cxnSpLocks noChangeShapeType="1"/>
            <a:stCxn id="9234" idx="3"/>
            <a:endCxn id="9250" idx="1"/>
          </p:cNvCxnSpPr>
          <p:nvPr/>
        </p:nvCxnSpPr>
        <p:spPr bwMode="auto">
          <a:xfrm>
            <a:off x="1194655" y="3451845"/>
            <a:ext cx="381000" cy="2260160"/>
          </a:xfrm>
          <a:prstGeom prst="bentConnector3">
            <a:avLst>
              <a:gd name="adj1" fmla="val 50000"/>
            </a:avLst>
          </a:prstGeom>
          <a:noFill/>
          <a:ln w="15875">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9" name="AutoShape 18"/>
          <p:cNvCxnSpPr>
            <a:cxnSpLocks noChangeShapeType="1"/>
            <a:stCxn id="9250" idx="3"/>
            <a:endCxn id="9223" idx="1"/>
          </p:cNvCxnSpPr>
          <p:nvPr/>
        </p:nvCxnSpPr>
        <p:spPr bwMode="auto">
          <a:xfrm flipV="1">
            <a:off x="5088401" y="2639705"/>
            <a:ext cx="373872" cy="3072300"/>
          </a:xfrm>
          <a:prstGeom prst="bentConnector3">
            <a:avLst>
              <a:gd name="adj1" fmla="val 50000"/>
            </a:avLst>
          </a:prstGeom>
          <a:noFill/>
          <a:ln w="15875">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2" name="AutoShape 17"/>
          <p:cNvCxnSpPr>
            <a:cxnSpLocks noChangeShapeType="1"/>
            <a:stCxn id="9234" idx="3"/>
            <a:endCxn id="9236" idx="1"/>
          </p:cNvCxnSpPr>
          <p:nvPr/>
        </p:nvCxnSpPr>
        <p:spPr bwMode="auto">
          <a:xfrm flipV="1">
            <a:off x="1194655" y="1576272"/>
            <a:ext cx="381000" cy="1875573"/>
          </a:xfrm>
          <a:prstGeom prst="bentConnector3">
            <a:avLst>
              <a:gd name="adj1" fmla="val 50000"/>
            </a:avLst>
          </a:prstGeom>
          <a:noFill/>
          <a:ln w="15875">
            <a:solidFill>
              <a:schemeClr val="bg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3" name="AutoShape 17"/>
          <p:cNvCxnSpPr>
            <a:cxnSpLocks noChangeShapeType="1"/>
            <a:stCxn id="9234" idx="3"/>
            <a:endCxn id="9235" idx="1"/>
          </p:cNvCxnSpPr>
          <p:nvPr/>
        </p:nvCxnSpPr>
        <p:spPr bwMode="auto">
          <a:xfrm>
            <a:off x="1194655" y="3451845"/>
            <a:ext cx="381000" cy="860676"/>
          </a:xfrm>
          <a:prstGeom prst="bentConnector3">
            <a:avLst>
              <a:gd name="adj1" fmla="val 50000"/>
            </a:avLst>
          </a:prstGeom>
          <a:noFill/>
          <a:ln w="15875">
            <a:solidFill>
              <a:schemeClr val="bg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4" name="AutoShape 20"/>
          <p:cNvCxnSpPr>
            <a:cxnSpLocks noChangeShapeType="1"/>
            <a:stCxn id="9236" idx="3"/>
            <a:endCxn id="9223" idx="1"/>
          </p:cNvCxnSpPr>
          <p:nvPr/>
        </p:nvCxnSpPr>
        <p:spPr bwMode="auto">
          <a:xfrm>
            <a:off x="5076620" y="1576272"/>
            <a:ext cx="385653" cy="1063433"/>
          </a:xfrm>
          <a:prstGeom prst="bentConnector3">
            <a:avLst>
              <a:gd name="adj1" fmla="val 50000"/>
            </a:avLst>
          </a:prstGeom>
          <a:noFill/>
          <a:ln w="15875">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5" name="AutoShape 20"/>
          <p:cNvCxnSpPr>
            <a:cxnSpLocks noChangeShapeType="1"/>
            <a:stCxn id="9235" idx="3"/>
            <a:endCxn id="9223" idx="1"/>
          </p:cNvCxnSpPr>
          <p:nvPr/>
        </p:nvCxnSpPr>
        <p:spPr bwMode="auto">
          <a:xfrm flipV="1">
            <a:off x="5076620" y="2639705"/>
            <a:ext cx="385653" cy="1672816"/>
          </a:xfrm>
          <a:prstGeom prst="bentConnector3">
            <a:avLst>
              <a:gd name="adj1" fmla="val 50000"/>
            </a:avLst>
          </a:prstGeom>
          <a:noFill/>
          <a:ln w="15875">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 name="Rectangle 9"/>
          <p:cNvSpPr>
            <a:spLocks noChangeArrowheads="1"/>
          </p:cNvSpPr>
          <p:nvPr/>
        </p:nvSpPr>
        <p:spPr bwMode="auto">
          <a:xfrm>
            <a:off x="6779740" y="2720638"/>
            <a:ext cx="990600" cy="3185487"/>
          </a:xfrm>
          <a:prstGeom prst="rect">
            <a:avLst/>
          </a:prstGeom>
          <a:solidFill>
            <a:srgbClr val="C00000"/>
          </a:solidFill>
          <a:ln w="25400" algn="ctr">
            <a:solidFill>
              <a:srgbClr val="FF0000"/>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600" b="1" i="1" dirty="0" smtClean="0">
                <a:solidFill>
                  <a:schemeClr val="bg1"/>
                </a:solidFill>
              </a:rPr>
              <a:t>Thrive!</a:t>
            </a:r>
          </a:p>
          <a:p>
            <a:pPr eaLnBrk="1" hangingPunct="1">
              <a:spcBef>
                <a:spcPct val="0"/>
              </a:spcBef>
              <a:buFontTx/>
              <a:buNone/>
            </a:pPr>
            <a:r>
              <a:rPr lang="en-US" sz="1600" dirty="0" smtClean="0">
                <a:solidFill>
                  <a:schemeClr val="bg1"/>
                </a:solidFill>
              </a:rPr>
              <a:t>- Vast, Sustained Thrive!  Endeavor [B]</a:t>
            </a:r>
            <a:endParaRPr lang="en-US" sz="1600" dirty="0">
              <a:solidFill>
                <a:schemeClr val="bg1"/>
              </a:solidFill>
            </a:endParaRPr>
          </a:p>
          <a:p>
            <a:pPr eaLnBrk="1" hangingPunct="1">
              <a:spcBef>
                <a:spcPct val="0"/>
              </a:spcBef>
              <a:buFontTx/>
              <a:buNone/>
            </a:pPr>
            <a:r>
              <a:rPr lang="en-US" sz="900" dirty="0" smtClean="0">
                <a:solidFill>
                  <a:schemeClr val="bg1"/>
                </a:solidFill>
              </a:rPr>
              <a:t>Only </a:t>
            </a:r>
            <a:r>
              <a:rPr lang="en-US" sz="900" dirty="0">
                <a:solidFill>
                  <a:schemeClr val="bg1"/>
                </a:solidFill>
              </a:rPr>
              <a:t>choice seems to be </a:t>
            </a:r>
            <a:r>
              <a:rPr lang="en-US" sz="900" b="1" i="1" dirty="0">
                <a:solidFill>
                  <a:schemeClr val="bg1"/>
                </a:solidFill>
              </a:rPr>
              <a:t>Thrive! </a:t>
            </a:r>
            <a:r>
              <a:rPr lang="en-US" sz="900" dirty="0" smtClean="0">
                <a:solidFill>
                  <a:schemeClr val="bg1"/>
                </a:solidFill>
              </a:rPr>
              <a:t>being </a:t>
            </a:r>
            <a:r>
              <a:rPr lang="en-US" sz="900" dirty="0">
                <a:solidFill>
                  <a:schemeClr val="bg1"/>
                </a:solidFill>
              </a:rPr>
              <a:t>the vast, sustained human endeavor.  </a:t>
            </a:r>
            <a:r>
              <a:rPr lang="en-US" sz="900" dirty="0" smtClean="0">
                <a:solidFill>
                  <a:schemeClr val="bg1"/>
                </a:solidFill>
              </a:rPr>
              <a:t>Build, achieve </a:t>
            </a:r>
            <a:r>
              <a:rPr lang="en-US" sz="900" dirty="0">
                <a:solidFill>
                  <a:schemeClr val="bg1"/>
                </a:solidFill>
              </a:rPr>
              <a:t>and </a:t>
            </a:r>
            <a:r>
              <a:rPr lang="en-US" sz="900" dirty="0" smtClean="0">
                <a:solidFill>
                  <a:schemeClr val="bg1"/>
                </a:solidFill>
              </a:rPr>
              <a:t>sustain </a:t>
            </a:r>
            <a:r>
              <a:rPr lang="en-US" sz="900" dirty="0">
                <a:solidFill>
                  <a:schemeClr val="bg1"/>
                </a:solidFill>
              </a:rPr>
              <a:t>thriving future for all forever</a:t>
            </a:r>
            <a:r>
              <a:rPr lang="en-US" sz="900" dirty="0" smtClean="0">
                <a:solidFill>
                  <a:schemeClr val="bg1"/>
                </a:solidFill>
              </a:rPr>
              <a:t>. Need to achieve “critical mass”.</a:t>
            </a:r>
            <a:endParaRPr lang="en-US" sz="600" dirty="0">
              <a:solidFill>
                <a:schemeClr val="bg1"/>
              </a:solidFill>
            </a:endParaRPr>
          </a:p>
        </p:txBody>
      </p:sp>
      <p:cxnSp>
        <p:nvCxnSpPr>
          <p:cNvPr id="71" name="AutoShape 21"/>
          <p:cNvCxnSpPr>
            <a:cxnSpLocks noChangeShapeType="1"/>
            <a:stCxn id="9223" idx="3"/>
            <a:endCxn id="68" idx="1"/>
          </p:cNvCxnSpPr>
          <p:nvPr/>
        </p:nvCxnSpPr>
        <p:spPr bwMode="auto">
          <a:xfrm>
            <a:off x="6376255" y="2639705"/>
            <a:ext cx="403485" cy="1673677"/>
          </a:xfrm>
          <a:prstGeom prst="bentConnector3">
            <a:avLst>
              <a:gd name="adj1" fmla="val 50000"/>
            </a:avLst>
          </a:prstGeom>
          <a:noFill/>
          <a:ln w="15875">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3" name="AutoShape 18"/>
          <p:cNvCxnSpPr>
            <a:cxnSpLocks noChangeShapeType="1"/>
            <a:stCxn id="9224" idx="3"/>
            <a:endCxn id="235" idx="1"/>
          </p:cNvCxnSpPr>
          <p:nvPr/>
        </p:nvCxnSpPr>
        <p:spPr bwMode="auto">
          <a:xfrm>
            <a:off x="5083867" y="5074521"/>
            <a:ext cx="382940" cy="460025"/>
          </a:xfrm>
          <a:prstGeom prst="bentConnector3">
            <a:avLst>
              <a:gd name="adj1" fmla="val 50000"/>
            </a:avLst>
          </a:prstGeom>
          <a:noFill/>
          <a:ln w="15875">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 name="AutoShape 18"/>
          <p:cNvCxnSpPr>
            <a:cxnSpLocks noChangeShapeType="1"/>
            <a:stCxn id="9250" idx="3"/>
            <a:endCxn id="235" idx="1"/>
          </p:cNvCxnSpPr>
          <p:nvPr/>
        </p:nvCxnSpPr>
        <p:spPr bwMode="auto">
          <a:xfrm flipV="1">
            <a:off x="5088401" y="5534546"/>
            <a:ext cx="378406" cy="177459"/>
          </a:xfrm>
          <a:prstGeom prst="bentConnector3">
            <a:avLst>
              <a:gd name="adj1" fmla="val 50000"/>
            </a:avLst>
          </a:prstGeom>
          <a:noFill/>
          <a:ln w="15875">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 name="AutoShape 20"/>
          <p:cNvCxnSpPr>
            <a:cxnSpLocks noChangeShapeType="1"/>
            <a:stCxn id="9236" idx="3"/>
            <a:endCxn id="235" idx="1"/>
          </p:cNvCxnSpPr>
          <p:nvPr/>
        </p:nvCxnSpPr>
        <p:spPr bwMode="auto">
          <a:xfrm>
            <a:off x="5076620" y="1576272"/>
            <a:ext cx="390187" cy="3958274"/>
          </a:xfrm>
          <a:prstGeom prst="bentConnector3">
            <a:avLst>
              <a:gd name="adj1" fmla="val 50000"/>
            </a:avLst>
          </a:prstGeom>
          <a:noFill/>
          <a:ln w="15875">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7" name="AutoShape 20"/>
          <p:cNvCxnSpPr>
            <a:cxnSpLocks noChangeShapeType="1"/>
            <a:stCxn id="9235" idx="3"/>
            <a:endCxn id="235" idx="1"/>
          </p:cNvCxnSpPr>
          <p:nvPr/>
        </p:nvCxnSpPr>
        <p:spPr bwMode="auto">
          <a:xfrm>
            <a:off x="5076620" y="4312521"/>
            <a:ext cx="390187" cy="1222025"/>
          </a:xfrm>
          <a:prstGeom prst="bentConnector3">
            <a:avLst>
              <a:gd name="adj1" fmla="val 50000"/>
            </a:avLst>
          </a:prstGeom>
          <a:noFill/>
          <a:ln w="15875">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4" name="AutoShape 21"/>
          <p:cNvCxnSpPr>
            <a:cxnSpLocks noChangeShapeType="1"/>
            <a:stCxn id="235" idx="3"/>
            <a:endCxn id="68" idx="1"/>
          </p:cNvCxnSpPr>
          <p:nvPr/>
        </p:nvCxnSpPr>
        <p:spPr bwMode="auto">
          <a:xfrm flipV="1">
            <a:off x="6376255" y="4313382"/>
            <a:ext cx="403485" cy="1221164"/>
          </a:xfrm>
          <a:prstGeom prst="bentConnector3">
            <a:avLst>
              <a:gd name="adj1" fmla="val 50000"/>
            </a:avLst>
          </a:prstGeom>
          <a:noFill/>
          <a:ln w="15875">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AutoShape 17"/>
          <p:cNvCxnSpPr>
            <a:cxnSpLocks noChangeShapeType="1"/>
            <a:stCxn id="9234" idx="3"/>
            <a:endCxn id="50" idx="1"/>
          </p:cNvCxnSpPr>
          <p:nvPr/>
        </p:nvCxnSpPr>
        <p:spPr bwMode="auto">
          <a:xfrm>
            <a:off x="1194655" y="3451845"/>
            <a:ext cx="381000" cy="98676"/>
          </a:xfrm>
          <a:prstGeom prst="bentConnector3">
            <a:avLst>
              <a:gd name="adj1" fmla="val 50000"/>
            </a:avLst>
          </a:prstGeom>
          <a:noFill/>
          <a:ln w="15875">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AutoShape 20"/>
          <p:cNvCxnSpPr>
            <a:cxnSpLocks noChangeShapeType="1"/>
            <a:stCxn id="57" idx="3"/>
            <a:endCxn id="9223" idx="1"/>
          </p:cNvCxnSpPr>
          <p:nvPr/>
        </p:nvCxnSpPr>
        <p:spPr bwMode="auto">
          <a:xfrm flipV="1">
            <a:off x="5088401" y="2639705"/>
            <a:ext cx="373872" cy="3642710"/>
          </a:xfrm>
          <a:prstGeom prst="bentConnector3">
            <a:avLst>
              <a:gd name="adj1" fmla="val 50000"/>
            </a:avLst>
          </a:prstGeom>
          <a:noFill/>
          <a:ln w="15875">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AutoShape 17"/>
          <p:cNvCxnSpPr>
            <a:cxnSpLocks noChangeShapeType="1"/>
            <a:stCxn id="9234" idx="3"/>
            <a:endCxn id="57" idx="1"/>
          </p:cNvCxnSpPr>
          <p:nvPr/>
        </p:nvCxnSpPr>
        <p:spPr bwMode="auto">
          <a:xfrm>
            <a:off x="1194655" y="3451845"/>
            <a:ext cx="381000" cy="2830570"/>
          </a:xfrm>
          <a:prstGeom prst="bentConnector3">
            <a:avLst>
              <a:gd name="adj1" fmla="val 50000"/>
            </a:avLst>
          </a:prstGeom>
          <a:noFill/>
          <a:ln w="15875">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23" name="Rectangle 9"/>
          <p:cNvSpPr>
            <a:spLocks noChangeArrowheads="1"/>
          </p:cNvSpPr>
          <p:nvPr/>
        </p:nvSpPr>
        <p:spPr bwMode="auto">
          <a:xfrm>
            <a:off x="5462273" y="1393210"/>
            <a:ext cx="913982" cy="2492990"/>
          </a:xfrm>
          <a:prstGeom prst="rect">
            <a:avLst/>
          </a:prstGeom>
          <a:solidFill>
            <a:srgbClr val="006600"/>
          </a:solidFill>
          <a:ln w="25400" algn="ctr">
            <a:solidFill>
              <a:srgbClr val="FF0000"/>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lvl="0" eaLnBrk="1" hangingPunct="1">
              <a:spcBef>
                <a:spcPct val="0"/>
              </a:spcBef>
              <a:buNone/>
            </a:pPr>
            <a:r>
              <a:rPr lang="en-US" sz="1600" dirty="0">
                <a:solidFill>
                  <a:srgbClr val="FFFFFF"/>
                </a:solidFill>
              </a:rPr>
              <a:t>Viral </a:t>
            </a:r>
            <a:r>
              <a:rPr lang="en-US" sz="1600" dirty="0" smtClean="0">
                <a:solidFill>
                  <a:srgbClr val="FFFFFF"/>
                </a:solidFill>
              </a:rPr>
              <a:t>Spark [B]</a:t>
            </a:r>
            <a:r>
              <a:rPr lang="en-US" sz="1200" dirty="0" smtClean="0">
                <a:solidFill>
                  <a:srgbClr val="FFFFFF"/>
                </a:solidFill>
              </a:rPr>
              <a:t> *</a:t>
            </a:r>
            <a:endParaRPr lang="en-US" sz="1600" dirty="0">
              <a:solidFill>
                <a:srgbClr val="FFFFFF"/>
              </a:solidFill>
            </a:endParaRPr>
          </a:p>
          <a:p>
            <a:pPr lvl="0" eaLnBrk="1" hangingPunct="1">
              <a:spcBef>
                <a:spcPct val="0"/>
              </a:spcBef>
              <a:buNone/>
            </a:pPr>
            <a:r>
              <a:rPr lang="en-US" sz="900" dirty="0" smtClean="0">
                <a:solidFill>
                  <a:srgbClr val="FFFFFF"/>
                </a:solidFill>
              </a:rPr>
              <a:t>By combined </a:t>
            </a:r>
            <a:r>
              <a:rPr lang="en-US" sz="900" dirty="0">
                <a:solidFill>
                  <a:srgbClr val="FFFFFF"/>
                </a:solidFill>
              </a:rPr>
              <a:t>f</a:t>
            </a:r>
            <a:r>
              <a:rPr lang="en-US" sz="900" dirty="0" smtClean="0">
                <a:solidFill>
                  <a:srgbClr val="FFFFFF"/>
                </a:solidFill>
              </a:rPr>
              <a:t>orce of </a:t>
            </a:r>
            <a:r>
              <a:rPr lang="en-US" sz="900" b="1" i="1" dirty="0" smtClean="0">
                <a:solidFill>
                  <a:srgbClr val="FFFFFF"/>
                </a:solidFill>
              </a:rPr>
              <a:t>Thrive!</a:t>
            </a:r>
            <a:r>
              <a:rPr lang="en-US" sz="900" dirty="0">
                <a:solidFill>
                  <a:srgbClr val="FFFFFF"/>
                </a:solidFill>
              </a:rPr>
              <a:t> </a:t>
            </a:r>
            <a:r>
              <a:rPr lang="en-US" sz="900" dirty="0" smtClean="0">
                <a:solidFill>
                  <a:srgbClr val="FFFFFF"/>
                </a:solidFill>
              </a:rPr>
              <a:t>[including Thrive! Endeavor] eMedia, Tipping Point, “Natural Human Force”, “Constitution”, GChris.</a:t>
            </a:r>
            <a:endParaRPr lang="en-US" sz="900" dirty="0">
              <a:solidFill>
                <a:srgbClr val="FFFFFF"/>
              </a:solidFill>
            </a:endParaRPr>
          </a:p>
        </p:txBody>
      </p:sp>
      <p:sp>
        <p:nvSpPr>
          <p:cNvPr id="235" name="Rectangle 9"/>
          <p:cNvSpPr>
            <a:spLocks noChangeArrowheads="1"/>
          </p:cNvSpPr>
          <p:nvPr/>
        </p:nvSpPr>
        <p:spPr bwMode="auto">
          <a:xfrm>
            <a:off x="5466807" y="4495800"/>
            <a:ext cx="909448" cy="2077492"/>
          </a:xfrm>
          <a:prstGeom prst="rect">
            <a:avLst/>
          </a:prstGeom>
          <a:solidFill>
            <a:srgbClr val="C00000"/>
          </a:solidFill>
          <a:ln w="25400" algn="ctr">
            <a:solidFill>
              <a:srgbClr val="FF0000"/>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lvl="0" eaLnBrk="1" hangingPunct="1">
              <a:spcBef>
                <a:spcPct val="0"/>
              </a:spcBef>
              <a:buNone/>
            </a:pPr>
            <a:r>
              <a:rPr lang="en-US" sz="1600" dirty="0" smtClean="0">
                <a:solidFill>
                  <a:srgbClr val="FFFFFF"/>
                </a:solidFill>
              </a:rPr>
              <a:t>X - Viral Spark [E-B]</a:t>
            </a:r>
            <a:r>
              <a:rPr lang="en-US" sz="1200" dirty="0" smtClean="0">
                <a:solidFill>
                  <a:srgbClr val="FFFFFF"/>
                </a:solidFill>
              </a:rPr>
              <a:t> *</a:t>
            </a:r>
            <a:endParaRPr lang="en-US" sz="1200" dirty="0">
              <a:solidFill>
                <a:srgbClr val="FFFFFF"/>
              </a:solidFill>
            </a:endParaRPr>
          </a:p>
          <a:p>
            <a:pPr lvl="0" eaLnBrk="1" hangingPunct="1">
              <a:spcBef>
                <a:spcPct val="0"/>
              </a:spcBef>
              <a:buNone/>
            </a:pPr>
            <a:r>
              <a:rPr lang="en-US" sz="900" dirty="0" smtClean="0">
                <a:solidFill>
                  <a:srgbClr val="FFFFFF"/>
                </a:solidFill>
              </a:rPr>
              <a:t>By other </a:t>
            </a:r>
            <a:r>
              <a:rPr lang="en-US" sz="900" dirty="0">
                <a:solidFill>
                  <a:srgbClr val="FFFFFF"/>
                </a:solidFill>
              </a:rPr>
              <a:t>than </a:t>
            </a:r>
            <a:r>
              <a:rPr lang="en-US" sz="900" b="1" i="1" dirty="0" smtClean="0">
                <a:solidFill>
                  <a:srgbClr val="FFFFFF"/>
                </a:solidFill>
              </a:rPr>
              <a:t>Thrive!</a:t>
            </a:r>
            <a:r>
              <a:rPr lang="en-US" sz="900" dirty="0" smtClean="0">
                <a:solidFill>
                  <a:srgbClr val="FFFFFF"/>
                </a:solidFill>
              </a:rPr>
              <a:t>  Government, national/ international </a:t>
            </a:r>
            <a:r>
              <a:rPr lang="en-US" sz="900" dirty="0">
                <a:solidFill>
                  <a:srgbClr val="FFFFFF"/>
                </a:solidFill>
              </a:rPr>
              <a:t>organizations &amp; </a:t>
            </a:r>
            <a:r>
              <a:rPr lang="en-US" sz="900" dirty="0" smtClean="0">
                <a:solidFill>
                  <a:srgbClr val="FFFFFF"/>
                </a:solidFill>
              </a:rPr>
              <a:t>foundations. Not </a:t>
            </a:r>
            <a:r>
              <a:rPr lang="en-US" sz="900" dirty="0">
                <a:solidFill>
                  <a:srgbClr val="FFFFFF"/>
                </a:solidFill>
              </a:rPr>
              <a:t>helping </a:t>
            </a:r>
            <a:r>
              <a:rPr lang="en-US" sz="900" dirty="0" smtClean="0">
                <a:solidFill>
                  <a:srgbClr val="FFFFFF"/>
                </a:solidFill>
              </a:rPr>
              <a:t>now. Later?</a:t>
            </a:r>
            <a:endParaRPr lang="en-US" sz="900" dirty="0">
              <a:solidFill>
                <a:srgbClr val="FFFFFF"/>
              </a:solidFill>
            </a:endParaRPr>
          </a:p>
        </p:txBody>
      </p:sp>
      <p:cxnSp>
        <p:nvCxnSpPr>
          <p:cNvPr id="58" name="AutoShape 18"/>
          <p:cNvCxnSpPr>
            <a:cxnSpLocks noChangeShapeType="1"/>
            <a:stCxn id="57" idx="3"/>
            <a:endCxn id="235" idx="1"/>
          </p:cNvCxnSpPr>
          <p:nvPr/>
        </p:nvCxnSpPr>
        <p:spPr bwMode="auto">
          <a:xfrm flipV="1">
            <a:off x="5088401" y="5534546"/>
            <a:ext cx="378406" cy="747869"/>
          </a:xfrm>
          <a:prstGeom prst="bentConnector3">
            <a:avLst>
              <a:gd name="adj1" fmla="val 50000"/>
            </a:avLst>
          </a:prstGeom>
          <a:noFill/>
          <a:ln w="15875">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AutoShape 20"/>
          <p:cNvCxnSpPr>
            <a:cxnSpLocks noChangeShapeType="1"/>
            <a:stCxn id="50" idx="3"/>
            <a:endCxn id="9223" idx="1"/>
          </p:cNvCxnSpPr>
          <p:nvPr/>
        </p:nvCxnSpPr>
        <p:spPr bwMode="auto">
          <a:xfrm flipV="1">
            <a:off x="5076620" y="2639705"/>
            <a:ext cx="385653" cy="910816"/>
          </a:xfrm>
          <a:prstGeom prst="bentConnector3">
            <a:avLst>
              <a:gd name="adj1" fmla="val 50000"/>
            </a:avLst>
          </a:prstGeom>
          <a:noFill/>
          <a:ln w="15875">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AutoShape 21"/>
          <p:cNvCxnSpPr>
            <a:cxnSpLocks noChangeShapeType="1"/>
            <a:stCxn id="50" idx="3"/>
            <a:endCxn id="235" idx="1"/>
          </p:cNvCxnSpPr>
          <p:nvPr/>
        </p:nvCxnSpPr>
        <p:spPr bwMode="auto">
          <a:xfrm>
            <a:off x="5076620" y="3550521"/>
            <a:ext cx="390187" cy="1984025"/>
          </a:xfrm>
          <a:prstGeom prst="bentConnector3">
            <a:avLst>
              <a:gd name="adj1" fmla="val 50000"/>
            </a:avLst>
          </a:prstGeom>
          <a:noFill/>
          <a:ln w="15875">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AutoShape 21"/>
          <p:cNvCxnSpPr>
            <a:cxnSpLocks noChangeShapeType="1"/>
          </p:cNvCxnSpPr>
          <p:nvPr/>
        </p:nvCxnSpPr>
        <p:spPr bwMode="auto">
          <a:xfrm>
            <a:off x="8185719" y="793883"/>
            <a:ext cx="304799" cy="34229"/>
          </a:xfrm>
          <a:prstGeom prst="bentConnector3">
            <a:avLst>
              <a:gd name="adj1" fmla="val 50000"/>
            </a:avLst>
          </a:prstGeom>
          <a:noFill/>
          <a:ln w="22225">
            <a:solidFill>
              <a:schemeClr val="tx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Rectangle 9"/>
          <p:cNvSpPr>
            <a:spLocks noChangeArrowheads="1"/>
          </p:cNvSpPr>
          <p:nvPr/>
        </p:nvSpPr>
        <p:spPr bwMode="auto">
          <a:xfrm>
            <a:off x="6775554" y="533400"/>
            <a:ext cx="994785" cy="600164"/>
          </a:xfrm>
          <a:prstGeom prst="rect">
            <a:avLst/>
          </a:prstGeom>
          <a:solidFill>
            <a:schemeClr val="bg1"/>
          </a:solidFill>
          <a:ln w="12700" algn="ctr">
            <a:solidFill>
              <a:schemeClr val="tx1"/>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100" dirty="0" smtClean="0"/>
              <a:t>Initial and/or Sustained Behavior [B]</a:t>
            </a:r>
            <a:endParaRPr lang="en-US" sz="1100" dirty="0"/>
          </a:p>
        </p:txBody>
      </p:sp>
      <p:sp>
        <p:nvSpPr>
          <p:cNvPr id="88" name="Rectangle 9"/>
          <p:cNvSpPr>
            <a:spLocks noChangeArrowheads="1"/>
          </p:cNvSpPr>
          <p:nvPr/>
        </p:nvSpPr>
        <p:spPr bwMode="auto">
          <a:xfrm>
            <a:off x="7974447" y="634913"/>
            <a:ext cx="990601" cy="400110"/>
          </a:xfrm>
          <a:prstGeom prst="rect">
            <a:avLst/>
          </a:prstGeom>
          <a:solidFill>
            <a:schemeClr val="bg1"/>
          </a:solidFill>
          <a:ln w="12700" algn="ctr">
            <a:solidFill>
              <a:schemeClr val="tx1"/>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000" dirty="0" smtClean="0"/>
              <a:t>Outcome [O] &amp;</a:t>
            </a:r>
          </a:p>
          <a:p>
            <a:pPr algn="ctr" eaLnBrk="1" hangingPunct="1">
              <a:spcBef>
                <a:spcPct val="0"/>
              </a:spcBef>
              <a:buFontTx/>
              <a:buNone/>
            </a:pPr>
            <a:r>
              <a:rPr lang="en-US" sz="1000" dirty="0" smtClean="0"/>
              <a:t>Satisfaction [S]</a:t>
            </a:r>
            <a:endParaRPr lang="en-US" sz="1000" dirty="0"/>
          </a:p>
        </p:txBody>
      </p:sp>
      <p:sp>
        <p:nvSpPr>
          <p:cNvPr id="89" name="Rectangle 9"/>
          <p:cNvSpPr>
            <a:spLocks noChangeArrowheads="1"/>
          </p:cNvSpPr>
          <p:nvPr/>
        </p:nvSpPr>
        <p:spPr bwMode="auto">
          <a:xfrm>
            <a:off x="5466807" y="539496"/>
            <a:ext cx="909448" cy="600164"/>
          </a:xfrm>
          <a:prstGeom prst="rect">
            <a:avLst/>
          </a:prstGeom>
          <a:solidFill>
            <a:schemeClr val="bg1"/>
          </a:solidFill>
          <a:ln w="12700" algn="ctr">
            <a:solidFill>
              <a:schemeClr val="tx1"/>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100" dirty="0" smtClean="0"/>
              <a:t>Initial Behavior [B]</a:t>
            </a:r>
            <a:endParaRPr lang="en-US" sz="1100" dirty="0"/>
          </a:p>
        </p:txBody>
      </p:sp>
      <p:cxnSp>
        <p:nvCxnSpPr>
          <p:cNvPr id="90" name="AutoShape 21"/>
          <p:cNvCxnSpPr>
            <a:cxnSpLocks noChangeShapeType="1"/>
            <a:stCxn id="86" idx="3"/>
            <a:endCxn id="88" idx="1"/>
          </p:cNvCxnSpPr>
          <p:nvPr/>
        </p:nvCxnSpPr>
        <p:spPr bwMode="auto">
          <a:xfrm>
            <a:off x="7770339" y="833482"/>
            <a:ext cx="204108" cy="1486"/>
          </a:xfrm>
          <a:prstGeom prst="straightConnector1">
            <a:avLst/>
          </a:prstGeom>
          <a:noFill/>
          <a:ln w="15875">
            <a:solidFill>
              <a:schemeClr val="tx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Rectangle 9"/>
          <p:cNvSpPr>
            <a:spLocks noChangeArrowheads="1"/>
          </p:cNvSpPr>
          <p:nvPr/>
        </p:nvSpPr>
        <p:spPr bwMode="auto">
          <a:xfrm>
            <a:off x="1568108" y="539496"/>
            <a:ext cx="3508512" cy="261610"/>
          </a:xfrm>
          <a:prstGeom prst="rect">
            <a:avLst/>
          </a:prstGeom>
          <a:solidFill>
            <a:schemeClr val="bg1"/>
          </a:solidFill>
          <a:ln w="12700" algn="ctr">
            <a:solidFill>
              <a:schemeClr val="tx1"/>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100" dirty="0" smtClean="0"/>
              <a:t>Motivation [M]</a:t>
            </a:r>
            <a:endParaRPr lang="en-US" sz="1100" dirty="0"/>
          </a:p>
        </p:txBody>
      </p:sp>
      <p:sp>
        <p:nvSpPr>
          <p:cNvPr id="92" name="Rectangle 9"/>
          <p:cNvSpPr>
            <a:spLocks noChangeArrowheads="1"/>
          </p:cNvSpPr>
          <p:nvPr/>
        </p:nvSpPr>
        <p:spPr bwMode="auto">
          <a:xfrm>
            <a:off x="1568108" y="847800"/>
            <a:ext cx="3508512" cy="261610"/>
          </a:xfrm>
          <a:prstGeom prst="rect">
            <a:avLst/>
          </a:prstGeom>
          <a:solidFill>
            <a:schemeClr val="bg1"/>
          </a:solidFill>
          <a:ln w="12700" algn="ctr">
            <a:solidFill>
              <a:schemeClr val="tx1"/>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100" dirty="0" smtClean="0"/>
              <a:t>Ability [A]</a:t>
            </a:r>
            <a:endParaRPr lang="en-US" sz="1100" dirty="0"/>
          </a:p>
        </p:txBody>
      </p:sp>
      <p:cxnSp>
        <p:nvCxnSpPr>
          <p:cNvPr id="93" name="AutoShape 21"/>
          <p:cNvCxnSpPr>
            <a:cxnSpLocks noChangeShapeType="1"/>
            <a:stCxn id="91" idx="3"/>
            <a:endCxn id="89" idx="1"/>
          </p:cNvCxnSpPr>
          <p:nvPr/>
        </p:nvCxnSpPr>
        <p:spPr bwMode="auto">
          <a:xfrm>
            <a:off x="5076620" y="670301"/>
            <a:ext cx="390187" cy="169277"/>
          </a:xfrm>
          <a:prstGeom prst="bentConnector3">
            <a:avLst>
              <a:gd name="adj1" fmla="val 50000"/>
            </a:avLst>
          </a:prstGeom>
          <a:noFill/>
          <a:ln w="15875">
            <a:solidFill>
              <a:schemeClr val="tx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AutoShape 21"/>
          <p:cNvCxnSpPr>
            <a:cxnSpLocks noChangeShapeType="1"/>
            <a:stCxn id="92" idx="3"/>
            <a:endCxn id="89" idx="1"/>
          </p:cNvCxnSpPr>
          <p:nvPr/>
        </p:nvCxnSpPr>
        <p:spPr bwMode="auto">
          <a:xfrm flipV="1">
            <a:off x="5076620" y="839578"/>
            <a:ext cx="390187" cy="139027"/>
          </a:xfrm>
          <a:prstGeom prst="bentConnector3">
            <a:avLst>
              <a:gd name="adj1" fmla="val 50000"/>
            </a:avLst>
          </a:prstGeom>
          <a:noFill/>
          <a:ln w="15875">
            <a:solidFill>
              <a:schemeClr val="tx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5" name="Rectangle 9"/>
          <p:cNvSpPr>
            <a:spLocks noChangeArrowheads="1"/>
          </p:cNvSpPr>
          <p:nvPr/>
        </p:nvSpPr>
        <p:spPr bwMode="auto">
          <a:xfrm>
            <a:off x="146565" y="615696"/>
            <a:ext cx="1048090" cy="430887"/>
          </a:xfrm>
          <a:prstGeom prst="rect">
            <a:avLst/>
          </a:prstGeom>
          <a:solidFill>
            <a:schemeClr val="bg1"/>
          </a:solidFill>
          <a:ln w="12700" algn="ctr">
            <a:solidFill>
              <a:schemeClr val="tx1"/>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100" dirty="0" smtClean="0"/>
              <a:t>Thrive! Behavior [B]</a:t>
            </a:r>
            <a:endParaRPr lang="en-US" sz="1100" dirty="0"/>
          </a:p>
        </p:txBody>
      </p:sp>
      <p:cxnSp>
        <p:nvCxnSpPr>
          <p:cNvPr id="96" name="AutoShape 21"/>
          <p:cNvCxnSpPr>
            <a:cxnSpLocks noChangeShapeType="1"/>
            <a:stCxn id="95" idx="3"/>
            <a:endCxn id="91" idx="1"/>
          </p:cNvCxnSpPr>
          <p:nvPr/>
        </p:nvCxnSpPr>
        <p:spPr bwMode="auto">
          <a:xfrm flipV="1">
            <a:off x="1194655" y="670301"/>
            <a:ext cx="373453" cy="160839"/>
          </a:xfrm>
          <a:prstGeom prst="bentConnector3">
            <a:avLst>
              <a:gd name="adj1" fmla="val 50000"/>
            </a:avLst>
          </a:prstGeom>
          <a:noFill/>
          <a:ln w="15875">
            <a:solidFill>
              <a:schemeClr val="tx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AutoShape 21"/>
          <p:cNvCxnSpPr>
            <a:cxnSpLocks noChangeShapeType="1"/>
            <a:stCxn id="95" idx="3"/>
            <a:endCxn id="92" idx="1"/>
          </p:cNvCxnSpPr>
          <p:nvPr/>
        </p:nvCxnSpPr>
        <p:spPr bwMode="auto">
          <a:xfrm>
            <a:off x="1194655" y="831140"/>
            <a:ext cx="373453" cy="147465"/>
          </a:xfrm>
          <a:prstGeom prst="bentConnector3">
            <a:avLst>
              <a:gd name="adj1" fmla="val 50000"/>
            </a:avLst>
          </a:prstGeom>
          <a:noFill/>
          <a:ln w="15875">
            <a:solidFill>
              <a:schemeClr val="tx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Straight Connector 97"/>
          <p:cNvCxnSpPr/>
          <p:nvPr/>
        </p:nvCxnSpPr>
        <p:spPr bwMode="auto">
          <a:xfrm flipH="1">
            <a:off x="152400" y="1212329"/>
            <a:ext cx="8839199" cy="6871"/>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AutoShape 17"/>
          <p:cNvCxnSpPr>
            <a:cxnSpLocks noChangeShapeType="1"/>
            <a:stCxn id="9234" idx="3"/>
            <a:endCxn id="105" idx="1"/>
          </p:cNvCxnSpPr>
          <p:nvPr/>
        </p:nvCxnSpPr>
        <p:spPr bwMode="auto">
          <a:xfrm flipV="1">
            <a:off x="1194655" y="2926479"/>
            <a:ext cx="381000" cy="525366"/>
          </a:xfrm>
          <a:prstGeom prst="bentConnector3">
            <a:avLst>
              <a:gd name="adj1" fmla="val 50000"/>
            </a:avLst>
          </a:prstGeom>
          <a:noFill/>
          <a:ln w="15875">
            <a:solidFill>
              <a:schemeClr val="bg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AutoShape 20"/>
          <p:cNvCxnSpPr>
            <a:cxnSpLocks noChangeShapeType="1"/>
            <a:stCxn id="105" idx="3"/>
            <a:endCxn id="9223" idx="1"/>
          </p:cNvCxnSpPr>
          <p:nvPr/>
        </p:nvCxnSpPr>
        <p:spPr bwMode="auto">
          <a:xfrm flipV="1">
            <a:off x="5076620" y="2639705"/>
            <a:ext cx="385653" cy="286774"/>
          </a:xfrm>
          <a:prstGeom prst="bentConnector3">
            <a:avLst>
              <a:gd name="adj1" fmla="val 50000"/>
            </a:avLst>
          </a:prstGeom>
          <a:noFill/>
          <a:ln w="15875">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AutoShape 20"/>
          <p:cNvCxnSpPr>
            <a:cxnSpLocks noChangeShapeType="1"/>
            <a:stCxn id="105" idx="3"/>
            <a:endCxn id="235" idx="1"/>
          </p:cNvCxnSpPr>
          <p:nvPr/>
        </p:nvCxnSpPr>
        <p:spPr bwMode="auto">
          <a:xfrm>
            <a:off x="5076620" y="2926479"/>
            <a:ext cx="390187" cy="2608067"/>
          </a:xfrm>
          <a:prstGeom prst="bentConnector3">
            <a:avLst>
              <a:gd name="adj1" fmla="val 50000"/>
            </a:avLst>
          </a:prstGeom>
          <a:noFill/>
          <a:ln w="15875">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8" name="AutoShape 21"/>
          <p:cNvCxnSpPr>
            <a:cxnSpLocks noChangeShapeType="1"/>
            <a:stCxn id="89" idx="3"/>
            <a:endCxn id="86" idx="1"/>
          </p:cNvCxnSpPr>
          <p:nvPr/>
        </p:nvCxnSpPr>
        <p:spPr bwMode="auto">
          <a:xfrm flipV="1">
            <a:off x="6376255" y="833482"/>
            <a:ext cx="399299" cy="6096"/>
          </a:xfrm>
          <a:prstGeom prst="straightConnector1">
            <a:avLst/>
          </a:prstGeom>
          <a:noFill/>
          <a:ln w="15875">
            <a:solidFill>
              <a:schemeClr val="tx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24" name="Rectangle 10"/>
          <p:cNvSpPr>
            <a:spLocks noChangeArrowheads="1"/>
          </p:cNvSpPr>
          <p:nvPr/>
        </p:nvSpPr>
        <p:spPr bwMode="auto">
          <a:xfrm>
            <a:off x="1582902" y="4800600"/>
            <a:ext cx="3500965" cy="547842"/>
          </a:xfrm>
          <a:prstGeom prst="rect">
            <a:avLst/>
          </a:prstGeom>
          <a:solidFill>
            <a:srgbClr val="006600"/>
          </a:solidFill>
          <a:ln w="25400" algn="ctr">
            <a:solidFill>
              <a:schemeClr val="bg1"/>
            </a:solidFill>
            <a:miter lim="800000"/>
            <a:headEnd/>
            <a:tailEnd/>
          </a:ln>
        </p:spPr>
        <p:txBody>
          <a:bodyPr wrap="square" lIns="45720" tIns="27432" rIns="45720" bIns="27432">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lvl="0" eaLnBrk="1" hangingPunct="1">
              <a:spcBef>
                <a:spcPct val="0"/>
              </a:spcBef>
              <a:buNone/>
            </a:pPr>
            <a:r>
              <a:rPr lang="en-US" sz="1400" dirty="0">
                <a:solidFill>
                  <a:srgbClr val="FFFFFF"/>
                </a:solidFill>
              </a:rPr>
              <a:t>Really Big Lever(s)/ Fulcrum(s) [A]</a:t>
            </a:r>
          </a:p>
          <a:p>
            <a:pPr lvl="0" eaLnBrk="1" hangingPunct="1">
              <a:spcBef>
                <a:spcPct val="0"/>
              </a:spcBef>
              <a:buNone/>
            </a:pPr>
            <a:r>
              <a:rPr lang="en-US" sz="900" dirty="0">
                <a:solidFill>
                  <a:srgbClr val="FFFFFF"/>
                </a:solidFill>
              </a:rPr>
              <a:t>Combined </a:t>
            </a:r>
            <a:r>
              <a:rPr lang="en-US" sz="900" dirty="0" smtClean="0">
                <a:solidFill>
                  <a:srgbClr val="FFFFFF"/>
                </a:solidFill>
              </a:rPr>
              <a:t>force </a:t>
            </a:r>
            <a:r>
              <a:rPr lang="en-US" sz="900" dirty="0">
                <a:solidFill>
                  <a:srgbClr val="FFFFFF"/>
                </a:solidFill>
              </a:rPr>
              <a:t>of </a:t>
            </a:r>
            <a:r>
              <a:rPr lang="en-US" sz="900" b="1" i="1" dirty="0">
                <a:solidFill>
                  <a:srgbClr val="FFFFFF"/>
                </a:solidFill>
              </a:rPr>
              <a:t>Thrive</a:t>
            </a:r>
            <a:r>
              <a:rPr lang="en-US" sz="900" b="1" i="1" dirty="0" smtClean="0">
                <a:solidFill>
                  <a:srgbClr val="FFFFFF"/>
                </a:solidFill>
              </a:rPr>
              <a:t>!</a:t>
            </a:r>
            <a:r>
              <a:rPr lang="en-US" sz="900" dirty="0" smtClean="0">
                <a:solidFill>
                  <a:srgbClr val="FFFFFF"/>
                </a:solidFill>
              </a:rPr>
              <a:t> (including Thrive! Endeavor), </a:t>
            </a:r>
            <a:r>
              <a:rPr lang="en-US" sz="900" dirty="0">
                <a:solidFill>
                  <a:srgbClr val="FFFFFF"/>
                </a:solidFill>
              </a:rPr>
              <a:t>eMedia, Health</a:t>
            </a:r>
            <a:r>
              <a:rPr lang="en-US" sz="900" b="1" i="1" u="sng" dirty="0">
                <a:solidFill>
                  <a:srgbClr val="FFFFFF"/>
                </a:solidFill>
              </a:rPr>
              <a:t>e</a:t>
            </a:r>
            <a:r>
              <a:rPr lang="en-US" sz="900" dirty="0">
                <a:solidFill>
                  <a:srgbClr val="FFFFFF"/>
                </a:solidFill>
              </a:rPr>
              <a:t>People, viaFuture, GChris sculpture &amp; fiction [enable]</a:t>
            </a:r>
          </a:p>
        </p:txBody>
      </p:sp>
      <p:sp>
        <p:nvSpPr>
          <p:cNvPr id="9235" name="Rectangle 7"/>
          <p:cNvSpPr>
            <a:spLocks noChangeArrowheads="1"/>
          </p:cNvSpPr>
          <p:nvPr/>
        </p:nvSpPr>
        <p:spPr bwMode="auto">
          <a:xfrm>
            <a:off x="1575655" y="4038600"/>
            <a:ext cx="3500965" cy="547842"/>
          </a:xfrm>
          <a:prstGeom prst="rect">
            <a:avLst/>
          </a:prstGeom>
          <a:solidFill>
            <a:schemeClr val="tx1"/>
          </a:solidFill>
          <a:ln w="25400" algn="ctr">
            <a:solidFill>
              <a:schemeClr val="bg1"/>
            </a:solidFill>
            <a:miter lim="800000"/>
            <a:headEnd/>
            <a:tailEnd/>
          </a:ln>
        </p:spPr>
        <p:txBody>
          <a:bodyPr wrap="square" lIns="45720" tIns="27432" rIns="45720" bIns="27432">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dirty="0">
                <a:solidFill>
                  <a:schemeClr val="bg1"/>
                </a:solidFill>
              </a:rPr>
              <a:t>Tipping </a:t>
            </a:r>
            <a:r>
              <a:rPr lang="en-US" sz="1400" dirty="0" smtClean="0">
                <a:solidFill>
                  <a:schemeClr val="bg1"/>
                </a:solidFill>
              </a:rPr>
              <a:t>Point [E-M &amp; E-A]</a:t>
            </a:r>
          </a:p>
          <a:p>
            <a:pPr eaLnBrk="1" hangingPunct="1">
              <a:spcBef>
                <a:spcPct val="0"/>
              </a:spcBef>
              <a:buFontTx/>
              <a:buNone/>
            </a:pPr>
            <a:r>
              <a:rPr lang="en-US" sz="900" dirty="0" smtClean="0">
                <a:solidFill>
                  <a:schemeClr val="bg1"/>
                </a:solidFill>
              </a:rPr>
              <a:t>Future </a:t>
            </a:r>
            <a:r>
              <a:rPr lang="en-US" sz="900" dirty="0">
                <a:solidFill>
                  <a:schemeClr val="bg1"/>
                </a:solidFill>
              </a:rPr>
              <a:t>is most </a:t>
            </a:r>
            <a:r>
              <a:rPr lang="en-US" sz="900" dirty="0" smtClean="0">
                <a:solidFill>
                  <a:schemeClr val="bg1"/>
                </a:solidFill>
              </a:rPr>
              <a:t>endangered [M] &amp; </a:t>
            </a:r>
            <a:r>
              <a:rPr lang="en-US" sz="900" dirty="0">
                <a:solidFill>
                  <a:schemeClr val="bg1"/>
                </a:solidFill>
              </a:rPr>
              <a:t>we are most </a:t>
            </a:r>
            <a:r>
              <a:rPr lang="en-US" sz="900" dirty="0" smtClean="0">
                <a:solidFill>
                  <a:schemeClr val="bg1"/>
                </a:solidFill>
              </a:rPr>
              <a:t>capable [A]. </a:t>
            </a:r>
            <a:r>
              <a:rPr lang="en-US" sz="900" dirty="0">
                <a:solidFill>
                  <a:srgbClr val="FFFFFF"/>
                </a:solidFill>
              </a:rPr>
              <a:t>Scan for </a:t>
            </a:r>
            <a:r>
              <a:rPr lang="en-US" sz="900" dirty="0" smtClean="0">
                <a:solidFill>
                  <a:srgbClr val="FFFFFF"/>
                </a:solidFill>
              </a:rPr>
              <a:t>&amp; </a:t>
            </a:r>
            <a:r>
              <a:rPr lang="en-US" sz="900" dirty="0">
                <a:solidFill>
                  <a:srgbClr val="FFFFFF"/>
                </a:solidFill>
              </a:rPr>
              <a:t>use new tipping points. </a:t>
            </a:r>
            <a:r>
              <a:rPr lang="en-US" sz="900" dirty="0" smtClean="0">
                <a:solidFill>
                  <a:srgbClr val="FFFFFF"/>
                </a:solidFill>
              </a:rPr>
              <a:t>Create </a:t>
            </a:r>
            <a:r>
              <a:rPr lang="en-US" sz="900" dirty="0">
                <a:solidFill>
                  <a:srgbClr val="FFFFFF"/>
                </a:solidFill>
              </a:rPr>
              <a:t>and/or modify others</a:t>
            </a:r>
            <a:r>
              <a:rPr lang="en-US" sz="900" dirty="0" smtClean="0">
                <a:solidFill>
                  <a:srgbClr val="FFFFFF"/>
                </a:solidFill>
              </a:rPr>
              <a:t>. [push/enable</a:t>
            </a:r>
            <a:r>
              <a:rPr lang="en-US" sz="900" dirty="0" smtClean="0">
                <a:solidFill>
                  <a:schemeClr val="bg1"/>
                </a:solidFill>
              </a:rPr>
              <a:t>]</a:t>
            </a:r>
            <a:endParaRPr lang="en-US" sz="900" dirty="0"/>
          </a:p>
        </p:txBody>
      </p:sp>
      <p:sp>
        <p:nvSpPr>
          <p:cNvPr id="9236" name="Rectangle 23"/>
          <p:cNvSpPr>
            <a:spLocks noChangeArrowheads="1"/>
          </p:cNvSpPr>
          <p:nvPr/>
        </p:nvSpPr>
        <p:spPr bwMode="auto">
          <a:xfrm>
            <a:off x="1575655" y="1371600"/>
            <a:ext cx="3500965" cy="409343"/>
          </a:xfrm>
          <a:prstGeom prst="rect">
            <a:avLst/>
          </a:prstGeom>
          <a:solidFill>
            <a:schemeClr val="tx1"/>
          </a:solidFill>
          <a:ln w="25400" algn="ctr">
            <a:solidFill>
              <a:schemeClr val="bg1"/>
            </a:solidFill>
            <a:miter lim="800000"/>
            <a:headEnd/>
            <a:tailEnd/>
          </a:ln>
        </p:spPr>
        <p:txBody>
          <a:bodyPr wrap="square" lIns="45720" tIns="27432" rIns="45720" bIns="27432">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dirty="0">
                <a:solidFill>
                  <a:schemeClr val="bg1"/>
                </a:solidFill>
              </a:rPr>
              <a:t>Natural Human </a:t>
            </a:r>
            <a:r>
              <a:rPr lang="en-US" sz="1400" dirty="0" smtClean="0">
                <a:solidFill>
                  <a:schemeClr val="bg1"/>
                </a:solidFill>
              </a:rPr>
              <a:t>Force [E-M] </a:t>
            </a:r>
            <a:endParaRPr lang="en-US" sz="1400" dirty="0">
              <a:solidFill>
                <a:schemeClr val="bg1"/>
              </a:solidFill>
            </a:endParaRPr>
          </a:p>
          <a:p>
            <a:pPr eaLnBrk="1" hangingPunct="1">
              <a:spcBef>
                <a:spcPct val="0"/>
              </a:spcBef>
              <a:buFontTx/>
              <a:buNone/>
            </a:pPr>
            <a:r>
              <a:rPr lang="en-US" sz="900" dirty="0" smtClean="0">
                <a:solidFill>
                  <a:schemeClr val="bg1"/>
                </a:solidFill>
              </a:rPr>
              <a:t>“</a:t>
            </a:r>
            <a:r>
              <a:rPr lang="en-US" sz="900" dirty="0">
                <a:solidFill>
                  <a:schemeClr val="bg1"/>
                </a:solidFill>
              </a:rPr>
              <a:t>Need to </a:t>
            </a:r>
            <a:r>
              <a:rPr lang="en-US" sz="900" dirty="0" smtClean="0">
                <a:solidFill>
                  <a:schemeClr val="bg1"/>
                </a:solidFill>
              </a:rPr>
              <a:t>survive &amp; desire/want </a:t>
            </a:r>
            <a:r>
              <a:rPr lang="en-US" sz="900" dirty="0">
                <a:solidFill>
                  <a:schemeClr val="bg1"/>
                </a:solidFill>
              </a:rPr>
              <a:t>to thrive forever</a:t>
            </a:r>
            <a:r>
              <a:rPr lang="en-US" sz="900" dirty="0" smtClean="0">
                <a:solidFill>
                  <a:schemeClr val="bg1"/>
                </a:solidFill>
              </a:rPr>
              <a:t>.” [pull] </a:t>
            </a:r>
            <a:endParaRPr lang="en-US" sz="900" dirty="0">
              <a:solidFill>
                <a:schemeClr val="bg1"/>
              </a:solidFill>
            </a:endParaRPr>
          </a:p>
        </p:txBody>
      </p:sp>
      <p:sp>
        <p:nvSpPr>
          <p:cNvPr id="9250" name="Rectangle 10"/>
          <p:cNvSpPr>
            <a:spLocks noChangeArrowheads="1"/>
          </p:cNvSpPr>
          <p:nvPr/>
        </p:nvSpPr>
        <p:spPr bwMode="auto">
          <a:xfrm>
            <a:off x="1575655" y="5438084"/>
            <a:ext cx="3512746" cy="547842"/>
          </a:xfrm>
          <a:prstGeom prst="rect">
            <a:avLst/>
          </a:prstGeom>
          <a:solidFill>
            <a:schemeClr val="tx1"/>
          </a:solidFill>
          <a:ln w="25400" algn="ctr">
            <a:solidFill>
              <a:srgbClr val="FF0000"/>
            </a:solidFill>
            <a:miter lim="800000"/>
            <a:headEnd/>
            <a:tailEnd/>
          </a:ln>
        </p:spPr>
        <p:txBody>
          <a:bodyPr wrap="square" lIns="45720" tIns="27432" rIns="45720" bIns="27432">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dirty="0" smtClean="0">
                <a:solidFill>
                  <a:schemeClr val="bg1"/>
                </a:solidFill>
              </a:rPr>
              <a:t>X</a:t>
            </a:r>
            <a:r>
              <a:rPr lang="en-US" sz="1200" dirty="0" smtClean="0">
                <a:solidFill>
                  <a:schemeClr val="bg1"/>
                </a:solidFill>
              </a:rPr>
              <a:t> </a:t>
            </a:r>
            <a:r>
              <a:rPr lang="en-US" sz="1400" dirty="0" smtClean="0">
                <a:solidFill>
                  <a:schemeClr val="bg1"/>
                </a:solidFill>
              </a:rPr>
              <a:t>-</a:t>
            </a:r>
            <a:r>
              <a:rPr lang="en-US" sz="1200" dirty="0" smtClean="0">
                <a:solidFill>
                  <a:schemeClr val="bg1"/>
                </a:solidFill>
              </a:rPr>
              <a:t> </a:t>
            </a:r>
            <a:r>
              <a:rPr lang="en-US" sz="1400" dirty="0" smtClean="0">
                <a:solidFill>
                  <a:schemeClr val="bg1"/>
                </a:solidFill>
              </a:rPr>
              <a:t>Really </a:t>
            </a:r>
            <a:r>
              <a:rPr lang="en-US" sz="1400" dirty="0">
                <a:solidFill>
                  <a:schemeClr val="bg1"/>
                </a:solidFill>
              </a:rPr>
              <a:t>Big Lever(s</a:t>
            </a:r>
            <a:r>
              <a:rPr lang="en-US" sz="1400" dirty="0" smtClean="0">
                <a:solidFill>
                  <a:schemeClr val="bg1"/>
                </a:solidFill>
              </a:rPr>
              <a:t>)/Fulcrum(s) [E-A]</a:t>
            </a:r>
            <a:endParaRPr lang="en-US" sz="1400" dirty="0">
              <a:solidFill>
                <a:schemeClr val="bg1"/>
              </a:solidFill>
            </a:endParaRPr>
          </a:p>
          <a:p>
            <a:pPr eaLnBrk="1" hangingPunct="1">
              <a:spcBef>
                <a:spcPct val="0"/>
              </a:spcBef>
              <a:buFontTx/>
              <a:buNone/>
            </a:pPr>
            <a:r>
              <a:rPr lang="en-US" sz="900" dirty="0" smtClean="0">
                <a:solidFill>
                  <a:schemeClr val="bg1"/>
                </a:solidFill>
              </a:rPr>
              <a:t>Other </a:t>
            </a:r>
            <a:r>
              <a:rPr lang="en-US" sz="900" dirty="0">
                <a:solidFill>
                  <a:schemeClr val="bg1"/>
                </a:solidFill>
              </a:rPr>
              <a:t>than </a:t>
            </a:r>
            <a:r>
              <a:rPr lang="en-US" sz="900" b="1" i="1" dirty="0">
                <a:solidFill>
                  <a:schemeClr val="bg1"/>
                </a:solidFill>
              </a:rPr>
              <a:t>Thrive!</a:t>
            </a:r>
            <a:r>
              <a:rPr lang="en-US" sz="900" dirty="0">
                <a:solidFill>
                  <a:schemeClr val="bg1"/>
                </a:solidFill>
              </a:rPr>
              <a:t>, eMedia only current lever/fulcrum. </a:t>
            </a:r>
            <a:r>
              <a:rPr lang="en-US" sz="900" dirty="0" smtClean="0">
                <a:solidFill>
                  <a:schemeClr val="bg1"/>
                </a:solidFill>
              </a:rPr>
              <a:t>Government</a:t>
            </a:r>
            <a:r>
              <a:rPr lang="en-US" sz="900" dirty="0">
                <a:solidFill>
                  <a:schemeClr val="bg1"/>
                </a:solidFill>
              </a:rPr>
              <a:t>, national/international </a:t>
            </a:r>
            <a:r>
              <a:rPr lang="en-US" sz="900" dirty="0" smtClean="0">
                <a:solidFill>
                  <a:schemeClr val="bg1"/>
                </a:solidFill>
              </a:rPr>
              <a:t>organizations &amp; </a:t>
            </a:r>
            <a:r>
              <a:rPr lang="en-US" sz="900" dirty="0">
                <a:solidFill>
                  <a:schemeClr val="bg1"/>
                </a:solidFill>
              </a:rPr>
              <a:t>foundations not </a:t>
            </a:r>
            <a:r>
              <a:rPr lang="en-US" sz="900" dirty="0" smtClean="0">
                <a:solidFill>
                  <a:schemeClr val="bg1"/>
                </a:solidFill>
              </a:rPr>
              <a:t>helping. [enable]</a:t>
            </a:r>
            <a:endParaRPr lang="en-US" sz="900" dirty="0">
              <a:solidFill>
                <a:schemeClr val="bg1"/>
              </a:solidFill>
            </a:endParaRPr>
          </a:p>
        </p:txBody>
      </p:sp>
      <p:sp>
        <p:nvSpPr>
          <p:cNvPr id="50" name="Rectangle 23"/>
          <p:cNvSpPr>
            <a:spLocks noChangeArrowheads="1"/>
          </p:cNvSpPr>
          <p:nvPr/>
        </p:nvSpPr>
        <p:spPr bwMode="auto">
          <a:xfrm>
            <a:off x="1575655" y="3276600"/>
            <a:ext cx="3500965" cy="547842"/>
          </a:xfrm>
          <a:prstGeom prst="rect">
            <a:avLst/>
          </a:prstGeom>
          <a:solidFill>
            <a:srgbClr val="C00000"/>
          </a:solidFill>
          <a:ln w="25400" algn="ctr">
            <a:solidFill>
              <a:srgbClr val="FF0000"/>
            </a:solidFill>
            <a:miter lim="800000"/>
            <a:headEnd/>
            <a:tailEnd/>
          </a:ln>
        </p:spPr>
        <p:txBody>
          <a:bodyPr wrap="square" lIns="45720" tIns="27432" rIns="45720" bIns="27432">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2000" dirty="0" smtClean="0">
                <a:solidFill>
                  <a:schemeClr val="bg1"/>
                </a:solidFill>
              </a:rPr>
              <a:t>X - Other Motivation +/- [E-M]</a:t>
            </a:r>
            <a:endParaRPr lang="en-US" sz="2400" dirty="0" smtClean="0">
              <a:solidFill>
                <a:schemeClr val="bg1"/>
              </a:solidFill>
            </a:endParaRPr>
          </a:p>
          <a:p>
            <a:pPr lvl="0" eaLnBrk="1" hangingPunct="1">
              <a:spcBef>
                <a:spcPct val="0"/>
              </a:spcBef>
              <a:buNone/>
            </a:pPr>
            <a:r>
              <a:rPr lang="en-US" sz="1100" dirty="0" smtClean="0">
                <a:solidFill>
                  <a:srgbClr val="FFFFFF"/>
                </a:solidFill>
              </a:rPr>
              <a:t>Other motivation?? [push/pull]</a:t>
            </a:r>
            <a:endParaRPr lang="en-US" sz="2400" dirty="0">
              <a:solidFill>
                <a:schemeClr val="bg1"/>
              </a:solidFill>
            </a:endParaRPr>
          </a:p>
        </p:txBody>
      </p:sp>
      <p:sp>
        <p:nvSpPr>
          <p:cNvPr id="57" name="Rectangle 10"/>
          <p:cNvSpPr>
            <a:spLocks noChangeArrowheads="1"/>
          </p:cNvSpPr>
          <p:nvPr/>
        </p:nvSpPr>
        <p:spPr bwMode="auto">
          <a:xfrm>
            <a:off x="1575655" y="6070049"/>
            <a:ext cx="3512746" cy="424732"/>
          </a:xfrm>
          <a:prstGeom prst="rect">
            <a:avLst/>
          </a:prstGeom>
          <a:solidFill>
            <a:schemeClr val="tx1"/>
          </a:solidFill>
          <a:ln w="25400" algn="ctr">
            <a:solidFill>
              <a:srgbClr val="FF0000"/>
            </a:solidFill>
            <a:miter lim="800000"/>
            <a:headEnd/>
            <a:tailEnd/>
          </a:ln>
        </p:spPr>
        <p:txBody>
          <a:bodyPr wrap="square" lIns="45720" tIns="27432" rIns="45720" bIns="27432">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dirty="0" smtClean="0">
                <a:solidFill>
                  <a:schemeClr val="bg1"/>
                </a:solidFill>
              </a:rPr>
              <a:t>X - Other Ability +/- [E-A]</a:t>
            </a:r>
          </a:p>
          <a:p>
            <a:pPr lvl="0" eaLnBrk="1" hangingPunct="1">
              <a:spcBef>
                <a:spcPct val="0"/>
              </a:spcBef>
              <a:buNone/>
            </a:pPr>
            <a:r>
              <a:rPr lang="en-US" sz="900" dirty="0" smtClean="0">
                <a:solidFill>
                  <a:srgbClr val="FFFFFF"/>
                </a:solidFill>
              </a:rPr>
              <a:t>Other ability?? [enable/disable]</a:t>
            </a:r>
            <a:endParaRPr lang="en-US" sz="900" dirty="0">
              <a:solidFill>
                <a:srgbClr val="FFFFFF"/>
              </a:solidFill>
            </a:endParaRPr>
          </a:p>
        </p:txBody>
      </p:sp>
      <p:sp>
        <p:nvSpPr>
          <p:cNvPr id="105" name="Rectangle 23"/>
          <p:cNvSpPr>
            <a:spLocks noChangeArrowheads="1"/>
          </p:cNvSpPr>
          <p:nvPr/>
        </p:nvSpPr>
        <p:spPr bwMode="auto">
          <a:xfrm>
            <a:off x="1575655" y="2652558"/>
            <a:ext cx="3500965" cy="547842"/>
          </a:xfrm>
          <a:prstGeom prst="rect">
            <a:avLst/>
          </a:prstGeom>
          <a:solidFill>
            <a:srgbClr val="006600"/>
          </a:solidFill>
          <a:ln w="25400" algn="ctr">
            <a:solidFill>
              <a:schemeClr val="bg1"/>
            </a:solidFill>
            <a:miter lim="800000"/>
            <a:headEnd/>
            <a:tailEnd/>
          </a:ln>
        </p:spPr>
        <p:txBody>
          <a:bodyPr wrap="square" lIns="45720" tIns="27432" rIns="45720" bIns="27432">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dirty="0" smtClean="0">
                <a:solidFill>
                  <a:schemeClr val="bg1"/>
                </a:solidFill>
              </a:rPr>
              <a:t>We Are Vulnerable [M] </a:t>
            </a:r>
            <a:endParaRPr lang="en-US" sz="1400" dirty="0">
              <a:solidFill>
                <a:schemeClr val="bg1"/>
              </a:solidFill>
            </a:endParaRPr>
          </a:p>
          <a:p>
            <a:pPr eaLnBrk="1" hangingPunct="1">
              <a:spcBef>
                <a:spcPct val="0"/>
              </a:spcBef>
              <a:buFontTx/>
              <a:buNone/>
            </a:pPr>
            <a:r>
              <a:rPr lang="en-US" sz="900" dirty="0" smtClean="0">
                <a:solidFill>
                  <a:schemeClr val="bg1"/>
                </a:solidFill>
              </a:rPr>
              <a:t>Most </a:t>
            </a:r>
            <a:r>
              <a:rPr lang="en-US" sz="900" dirty="0">
                <a:solidFill>
                  <a:schemeClr val="bg1"/>
                </a:solidFill>
              </a:rPr>
              <a:t>vulnerable in </a:t>
            </a:r>
            <a:r>
              <a:rPr lang="en-US" sz="900" dirty="0" smtClean="0">
                <a:solidFill>
                  <a:schemeClr val="bg1"/>
                </a:solidFill>
              </a:rPr>
              <a:t>history</a:t>
            </a:r>
            <a:r>
              <a:rPr lang="en-US" sz="900" dirty="0">
                <a:solidFill>
                  <a:schemeClr val="bg1"/>
                </a:solidFill>
              </a:rPr>
              <a:t>. </a:t>
            </a:r>
            <a:r>
              <a:rPr lang="en-US" sz="900" dirty="0" smtClean="0">
                <a:solidFill>
                  <a:schemeClr val="bg1"/>
                </a:solidFill>
              </a:rPr>
              <a:t>Fear and angry at </a:t>
            </a:r>
            <a:r>
              <a:rPr lang="en-US" sz="900" dirty="0">
                <a:solidFill>
                  <a:schemeClr val="bg1"/>
                </a:solidFill>
              </a:rPr>
              <a:t>not </a:t>
            </a:r>
            <a:r>
              <a:rPr lang="en-US" sz="900" dirty="0" smtClean="0">
                <a:solidFill>
                  <a:schemeClr val="bg1"/>
                </a:solidFill>
              </a:rPr>
              <a:t>surviving/thriving. Current world broken and our future endangered. [push] </a:t>
            </a:r>
            <a:endParaRPr lang="en-US" sz="900" dirty="0">
              <a:solidFill>
                <a:schemeClr val="bg1"/>
              </a:solidFill>
            </a:endParaRPr>
          </a:p>
        </p:txBody>
      </p:sp>
      <p:sp>
        <p:nvSpPr>
          <p:cNvPr id="63" name="Rectangle 23"/>
          <p:cNvSpPr>
            <a:spLocks noChangeArrowheads="1"/>
          </p:cNvSpPr>
          <p:nvPr/>
        </p:nvSpPr>
        <p:spPr bwMode="auto">
          <a:xfrm>
            <a:off x="1575655" y="1885637"/>
            <a:ext cx="3500965" cy="686342"/>
          </a:xfrm>
          <a:prstGeom prst="rect">
            <a:avLst/>
          </a:prstGeom>
          <a:solidFill>
            <a:srgbClr val="006600"/>
          </a:solidFill>
          <a:ln w="25400" algn="ctr">
            <a:solidFill>
              <a:schemeClr val="bg1"/>
            </a:solidFill>
            <a:miter lim="800000"/>
            <a:headEnd/>
            <a:tailEnd/>
          </a:ln>
        </p:spPr>
        <p:txBody>
          <a:bodyPr wrap="square" lIns="45720" tIns="27432" rIns="45720" bIns="27432">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dirty="0" smtClean="0">
                <a:solidFill>
                  <a:schemeClr val="bg1"/>
                </a:solidFill>
              </a:rPr>
              <a:t>All Thrive Forever [M] </a:t>
            </a:r>
            <a:endParaRPr lang="en-US" sz="1400" dirty="0">
              <a:solidFill>
                <a:schemeClr val="bg1"/>
              </a:solidFill>
            </a:endParaRPr>
          </a:p>
          <a:p>
            <a:pPr eaLnBrk="1" hangingPunct="1">
              <a:spcBef>
                <a:spcPct val="0"/>
              </a:spcBef>
              <a:buFontTx/>
              <a:buNone/>
            </a:pPr>
            <a:r>
              <a:rPr lang="en-US" sz="900" dirty="0" smtClean="0">
                <a:solidFill>
                  <a:schemeClr val="bg1"/>
                </a:solidFill>
              </a:rPr>
              <a:t>You, family/friends, community, country, world thrive forever. </a:t>
            </a:r>
          </a:p>
          <a:p>
            <a:pPr eaLnBrk="1" hangingPunct="1">
              <a:spcBef>
                <a:spcPct val="0"/>
              </a:spcBef>
              <a:buFontTx/>
              <a:buNone/>
            </a:pPr>
            <a:r>
              <a:rPr lang="en-US" sz="900" dirty="0" smtClean="0">
                <a:solidFill>
                  <a:schemeClr val="bg1"/>
                </a:solidFill>
              </a:rPr>
              <a:t>People’s Constitution - “We </a:t>
            </a:r>
            <a:r>
              <a:rPr lang="en-US" sz="900" dirty="0">
                <a:solidFill>
                  <a:schemeClr val="bg1"/>
                </a:solidFill>
              </a:rPr>
              <a:t>the people commit to a thriving future for all forever.” [pull</a:t>
            </a:r>
            <a:r>
              <a:rPr lang="en-US" sz="900" dirty="0" smtClean="0">
                <a:solidFill>
                  <a:schemeClr val="bg1"/>
                </a:solidFill>
              </a:rPr>
              <a:t>] </a:t>
            </a:r>
            <a:endParaRPr lang="en-US" sz="900" dirty="0">
              <a:solidFill>
                <a:schemeClr val="bg1"/>
              </a:solidFill>
            </a:endParaRPr>
          </a:p>
        </p:txBody>
      </p:sp>
      <p:cxnSp>
        <p:nvCxnSpPr>
          <p:cNvPr id="65" name="AutoShape 17"/>
          <p:cNvCxnSpPr>
            <a:cxnSpLocks noChangeShapeType="1"/>
            <a:stCxn id="9234" idx="3"/>
            <a:endCxn id="63" idx="1"/>
          </p:cNvCxnSpPr>
          <p:nvPr/>
        </p:nvCxnSpPr>
        <p:spPr bwMode="auto">
          <a:xfrm flipV="1">
            <a:off x="1194655" y="2228808"/>
            <a:ext cx="381000" cy="1223037"/>
          </a:xfrm>
          <a:prstGeom prst="bentConnector3">
            <a:avLst>
              <a:gd name="adj1" fmla="val 50000"/>
            </a:avLst>
          </a:prstGeom>
          <a:noFill/>
          <a:ln w="15875">
            <a:solidFill>
              <a:schemeClr val="bg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AutoShape 20"/>
          <p:cNvCxnSpPr>
            <a:cxnSpLocks noChangeShapeType="1"/>
            <a:stCxn id="63" idx="3"/>
            <a:endCxn id="235" idx="1"/>
          </p:cNvCxnSpPr>
          <p:nvPr/>
        </p:nvCxnSpPr>
        <p:spPr bwMode="auto">
          <a:xfrm>
            <a:off x="5076620" y="2228808"/>
            <a:ext cx="390187" cy="3305738"/>
          </a:xfrm>
          <a:prstGeom prst="bentConnector3">
            <a:avLst>
              <a:gd name="adj1" fmla="val 50000"/>
            </a:avLst>
          </a:prstGeom>
          <a:noFill/>
          <a:ln w="15875">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6553200" y="6096000"/>
            <a:ext cx="2438400" cy="577081"/>
          </a:xfrm>
          <a:prstGeom prst="rect">
            <a:avLst/>
          </a:prstGeom>
          <a:noFill/>
        </p:spPr>
        <p:txBody>
          <a:bodyPr wrap="square" rtlCol="0">
            <a:spAutoFit/>
          </a:bodyPr>
          <a:lstStyle/>
          <a:p>
            <a:r>
              <a:rPr lang="en-US" sz="1050" dirty="0" smtClean="0"/>
              <a:t>* Viral spark helpful but not sufficient/ sustained &amp; may not be necessary.</a:t>
            </a:r>
          </a:p>
          <a:p>
            <a:r>
              <a:rPr lang="en-US" sz="1050" dirty="0" smtClean="0"/>
              <a:t>E – External / Environment</a:t>
            </a:r>
            <a:endParaRPr lang="en-US" sz="1050" dirty="0"/>
          </a:p>
        </p:txBody>
      </p:sp>
      <p:cxnSp>
        <p:nvCxnSpPr>
          <p:cNvPr id="69" name="AutoShape 20"/>
          <p:cNvCxnSpPr>
            <a:cxnSpLocks noChangeShapeType="1"/>
            <a:stCxn id="9235" idx="3"/>
            <a:endCxn id="68" idx="1"/>
          </p:cNvCxnSpPr>
          <p:nvPr/>
        </p:nvCxnSpPr>
        <p:spPr bwMode="auto">
          <a:xfrm>
            <a:off x="5076620" y="4312521"/>
            <a:ext cx="1703120" cy="861"/>
          </a:xfrm>
          <a:prstGeom prst="straightConnector1">
            <a:avLst/>
          </a:prstGeom>
          <a:noFill/>
          <a:ln w="19050">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Elbow Connector 12"/>
          <p:cNvCxnSpPr>
            <a:stCxn id="68" idx="0"/>
            <a:endCxn id="13314" idx="0"/>
          </p:cNvCxnSpPr>
          <p:nvPr/>
        </p:nvCxnSpPr>
        <p:spPr bwMode="auto">
          <a:xfrm rot="16200000" flipH="1">
            <a:off x="7421607" y="2574070"/>
            <a:ext cx="901571" cy="1194707"/>
          </a:xfrm>
          <a:prstGeom prst="bentConnector3">
            <a:avLst>
              <a:gd name="adj1" fmla="val -25356"/>
            </a:avLst>
          </a:prstGeom>
          <a:noFill/>
          <a:ln w="19050" cap="flat" cmpd="sng" algn="ctr">
            <a:solidFill>
              <a:srgbClr val="C00000"/>
            </a:solidFill>
            <a:prstDash val="lgDashDot"/>
            <a:round/>
            <a:headEnd type="stealth" w="lg" len="lg"/>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TextBox 69"/>
          <p:cNvSpPr txBox="1"/>
          <p:nvPr/>
        </p:nvSpPr>
        <p:spPr>
          <a:xfrm>
            <a:off x="6471474" y="1190948"/>
            <a:ext cx="2412840" cy="1107996"/>
          </a:xfrm>
          <a:prstGeom prst="rect">
            <a:avLst/>
          </a:prstGeom>
          <a:noFill/>
        </p:spPr>
        <p:txBody>
          <a:bodyPr wrap="none" rtlCol="0">
            <a:spAutoFit/>
          </a:bodyPr>
          <a:lstStyle/>
          <a:p>
            <a:r>
              <a:rPr lang="en-US" sz="3200" dirty="0" smtClean="0">
                <a:solidFill>
                  <a:srgbClr val="C00000"/>
                </a:solidFill>
              </a:rPr>
              <a:t>Solve for </a:t>
            </a:r>
            <a:r>
              <a:rPr lang="en-US" sz="6600" dirty="0" smtClean="0">
                <a:solidFill>
                  <a:srgbClr val="C00000"/>
                </a:solidFill>
              </a:rPr>
              <a:t>X</a:t>
            </a:r>
            <a:endParaRPr lang="en-US" sz="6600" dirty="0">
              <a:solidFill>
                <a:srgbClr val="C00000"/>
              </a:solidFill>
            </a:endParaRPr>
          </a:p>
        </p:txBody>
      </p:sp>
    </p:spTree>
    <p:extLst>
      <p:ext uri="{BB962C8B-B14F-4D97-AF65-F5344CB8AC3E}">
        <p14:creationId xmlns:p14="http://schemas.microsoft.com/office/powerpoint/2010/main" val="142125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par>
                          <p:cTn id="7" fill="hold">
                            <p:stCondLst>
                              <p:cond delay="0"/>
                            </p:stCondLst>
                            <p:childTnLst>
                              <p:par>
                                <p:cTn id="8" presetID="26" presetClass="emph" presetSubtype="0" repeatCount="indefinite" fill="hold" grpId="0" nodeType="afterEffect">
                                  <p:stCondLst>
                                    <p:cond delay="0"/>
                                  </p:stCondLst>
                                  <p:endCondLst>
                                    <p:cond evt="onNext" delay="0">
                                      <p:tgtEl>
                                        <p:sldTgt/>
                                      </p:tgtEl>
                                    </p:cond>
                                  </p:endCondLst>
                                  <p:childTnLst>
                                    <p:animEffect transition="out" filter="fade">
                                      <p:cBhvr>
                                        <p:cTn id="9" dur="2000" tmFilter="0, 0; .2, .5; .8, .5; 1, 0"/>
                                        <p:tgtEl>
                                          <p:spTgt spid="70"/>
                                        </p:tgtEl>
                                      </p:cBhvr>
                                    </p:animEffect>
                                    <p:animScale>
                                      <p:cBhvr>
                                        <p:cTn id="10" dur="1000" autoRev="1" fill="hold"/>
                                        <p:tgtEl>
                                          <p:spTgt spid="7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4102100"/>
            <a:ext cx="9144000" cy="823912"/>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400"/>
          </a:p>
          <a:p>
            <a:pPr lvl="1">
              <a:spcBef>
                <a:spcPct val="0"/>
              </a:spcBef>
              <a:buFontTx/>
              <a:buNone/>
            </a:pPr>
            <a:endParaRPr lang="en-US" sz="2400"/>
          </a:p>
        </p:txBody>
      </p:sp>
      <p:sp>
        <p:nvSpPr>
          <p:cNvPr id="74755" name="Rectangle 3"/>
          <p:cNvSpPr>
            <a:spLocks noChangeAspect="1" noChangeArrowheads="1"/>
          </p:cNvSpPr>
          <p:nvPr/>
        </p:nvSpPr>
        <p:spPr bwMode="auto">
          <a:xfrm>
            <a:off x="533400" y="2362200"/>
            <a:ext cx="8164513" cy="2147888"/>
          </a:xfrm>
          <a:prstGeom prst="rect">
            <a:avLst/>
          </a:prstGeom>
          <a:gradFill rotWithShape="1">
            <a:gsLst>
              <a:gs pos="0">
                <a:srgbClr val="CC0000"/>
              </a:gs>
              <a:gs pos="100000">
                <a:srgbClr val="009900"/>
              </a:gs>
            </a:gsLst>
            <a:lin ang="18900000" scaled="1"/>
          </a:gradFill>
          <a:ln w="3175">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4000">
              <a:solidFill>
                <a:schemeClr val="bg1"/>
              </a:solidFill>
            </a:endParaRPr>
          </a:p>
        </p:txBody>
      </p:sp>
      <p:sp>
        <p:nvSpPr>
          <p:cNvPr id="74756" name="Rectangle 4"/>
          <p:cNvSpPr>
            <a:spLocks noChangeAspect="1" noChangeArrowheads="1"/>
          </p:cNvSpPr>
          <p:nvPr/>
        </p:nvSpPr>
        <p:spPr bwMode="auto">
          <a:xfrm>
            <a:off x="533400" y="4572000"/>
            <a:ext cx="8164513" cy="2147888"/>
          </a:xfrm>
          <a:prstGeom prst="rect">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4000">
              <a:solidFill>
                <a:schemeClr val="bg1"/>
              </a:solidFill>
            </a:endParaRPr>
          </a:p>
        </p:txBody>
      </p:sp>
      <p:sp>
        <p:nvSpPr>
          <p:cNvPr id="74757" name="Rectangle 5"/>
          <p:cNvSpPr>
            <a:spLocks noChangeAspect="1" noChangeArrowheads="1"/>
          </p:cNvSpPr>
          <p:nvPr/>
        </p:nvSpPr>
        <p:spPr bwMode="auto">
          <a:xfrm>
            <a:off x="533400" y="152400"/>
            <a:ext cx="8164513" cy="214788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bIns="91440"/>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4000">
              <a:solidFill>
                <a:schemeClr val="bg1"/>
              </a:solidFill>
            </a:endParaRPr>
          </a:p>
        </p:txBody>
      </p:sp>
      <p:sp>
        <p:nvSpPr>
          <p:cNvPr id="74758" name="Rectangle 6"/>
          <p:cNvSpPr>
            <a:spLocks noChangeArrowheads="1"/>
          </p:cNvSpPr>
          <p:nvPr/>
        </p:nvSpPr>
        <p:spPr bwMode="auto">
          <a:xfrm>
            <a:off x="3657600" y="152400"/>
            <a:ext cx="4724400" cy="20574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274320" rIns="0" bIns="0"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70000"/>
              </a:lnSpc>
              <a:spcBef>
                <a:spcPct val="10000"/>
              </a:spcBef>
              <a:buFontTx/>
              <a:buNone/>
            </a:pPr>
            <a:r>
              <a:rPr lang="en-US" sz="6600">
                <a:cs typeface="Times New Roman" panose="02020603050405020304" pitchFamily="18" charset="0"/>
              </a:rPr>
              <a:t>All </a:t>
            </a:r>
            <a:r>
              <a:rPr lang="en-US" sz="6600" b="1" i="1">
                <a:cs typeface="Times New Roman" panose="02020603050405020304" pitchFamily="18" charset="0"/>
              </a:rPr>
              <a:t>Thrive! </a:t>
            </a:r>
            <a:r>
              <a:rPr lang="en-US" sz="6600">
                <a:cs typeface="Times New Roman" panose="02020603050405020304" pitchFamily="18" charset="0"/>
              </a:rPr>
              <a:t>Forever</a:t>
            </a:r>
            <a:endParaRPr lang="en-US" sz="6600"/>
          </a:p>
          <a:p>
            <a:pPr algn="r" eaLnBrk="1" hangingPunct="1">
              <a:spcBef>
                <a:spcPct val="0"/>
              </a:spcBef>
              <a:buFontTx/>
              <a:buNone/>
            </a:pPr>
            <a:r>
              <a:rPr lang="en-US"/>
              <a:t>ThrivingFuture.org</a:t>
            </a:r>
          </a:p>
        </p:txBody>
      </p:sp>
      <p:pic>
        <p:nvPicPr>
          <p:cNvPr id="1166343" name="Picture 7"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52400"/>
            <a:ext cx="304800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6354" name="Picture 18"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788" y="2362200"/>
            <a:ext cx="304800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6356" name="Picture 20"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564063"/>
            <a:ext cx="304800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2" name="Rectangle 21"/>
          <p:cNvSpPr>
            <a:spLocks noChangeArrowheads="1"/>
          </p:cNvSpPr>
          <p:nvPr/>
        </p:nvSpPr>
        <p:spPr bwMode="auto">
          <a:xfrm>
            <a:off x="3657600" y="2362200"/>
            <a:ext cx="4724400" cy="20574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274320" rIns="0" bIns="0"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70000"/>
              </a:lnSpc>
              <a:spcBef>
                <a:spcPct val="10000"/>
              </a:spcBef>
              <a:buFontTx/>
              <a:buNone/>
            </a:pPr>
            <a:r>
              <a:rPr lang="en-US" sz="6600">
                <a:solidFill>
                  <a:schemeClr val="bg1"/>
                </a:solidFill>
                <a:cs typeface="Times New Roman" panose="02020603050405020304" pitchFamily="18" charset="0"/>
              </a:rPr>
              <a:t>All </a:t>
            </a:r>
            <a:r>
              <a:rPr lang="en-US" sz="6600" b="1" i="1">
                <a:solidFill>
                  <a:schemeClr val="bg1"/>
                </a:solidFill>
                <a:cs typeface="Times New Roman" panose="02020603050405020304" pitchFamily="18" charset="0"/>
              </a:rPr>
              <a:t>Thrive! </a:t>
            </a:r>
            <a:r>
              <a:rPr lang="en-US" sz="6600">
                <a:solidFill>
                  <a:schemeClr val="bg1"/>
                </a:solidFill>
                <a:cs typeface="Times New Roman" panose="02020603050405020304" pitchFamily="18" charset="0"/>
              </a:rPr>
              <a:t>Forever</a:t>
            </a:r>
            <a:endParaRPr lang="en-US" sz="6600">
              <a:solidFill>
                <a:schemeClr val="bg1"/>
              </a:solidFill>
            </a:endParaRPr>
          </a:p>
          <a:p>
            <a:pPr algn="r" eaLnBrk="1" hangingPunct="1">
              <a:spcBef>
                <a:spcPct val="0"/>
              </a:spcBef>
              <a:buFontTx/>
              <a:buNone/>
            </a:pPr>
            <a:r>
              <a:rPr lang="en-US">
                <a:solidFill>
                  <a:schemeClr val="bg1"/>
                </a:solidFill>
              </a:rPr>
              <a:t>ThrivingFuture.org</a:t>
            </a:r>
          </a:p>
        </p:txBody>
      </p:sp>
      <p:sp>
        <p:nvSpPr>
          <p:cNvPr id="74763" name="Rectangle 22"/>
          <p:cNvSpPr>
            <a:spLocks noChangeArrowheads="1"/>
          </p:cNvSpPr>
          <p:nvPr/>
        </p:nvSpPr>
        <p:spPr bwMode="auto">
          <a:xfrm>
            <a:off x="3657600" y="4572000"/>
            <a:ext cx="4724400" cy="20574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274320" rIns="0" bIns="0"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70000"/>
              </a:lnSpc>
              <a:spcBef>
                <a:spcPct val="10000"/>
              </a:spcBef>
              <a:buFontTx/>
              <a:buNone/>
            </a:pPr>
            <a:r>
              <a:rPr lang="en-US" sz="6600">
                <a:solidFill>
                  <a:schemeClr val="bg1"/>
                </a:solidFill>
                <a:cs typeface="Times New Roman" panose="02020603050405020304" pitchFamily="18" charset="0"/>
              </a:rPr>
              <a:t>All </a:t>
            </a:r>
            <a:r>
              <a:rPr lang="en-US" sz="6600" b="1" i="1">
                <a:solidFill>
                  <a:schemeClr val="bg1"/>
                </a:solidFill>
                <a:cs typeface="Times New Roman" panose="02020603050405020304" pitchFamily="18" charset="0"/>
              </a:rPr>
              <a:t>Thrive! </a:t>
            </a:r>
            <a:r>
              <a:rPr lang="en-US" sz="6600">
                <a:solidFill>
                  <a:schemeClr val="bg1"/>
                </a:solidFill>
                <a:cs typeface="Times New Roman" panose="02020603050405020304" pitchFamily="18" charset="0"/>
              </a:rPr>
              <a:t>Forever</a:t>
            </a:r>
            <a:endParaRPr lang="en-US" sz="6600">
              <a:solidFill>
                <a:schemeClr val="bg1"/>
              </a:solidFill>
            </a:endParaRPr>
          </a:p>
          <a:p>
            <a:pPr algn="r" eaLnBrk="1" hangingPunct="1">
              <a:spcBef>
                <a:spcPct val="0"/>
              </a:spcBef>
              <a:buFontTx/>
              <a:buNone/>
            </a:pPr>
            <a:r>
              <a:rPr lang="en-US">
                <a:solidFill>
                  <a:schemeClr val="bg1"/>
                </a:solidFill>
              </a:rPr>
              <a:t>ThrivingFuture.org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66343"/>
                                        </p:tgtEl>
                                        <p:attrNameLst>
                                          <p:attrName>style.visibility</p:attrName>
                                        </p:attrNameLst>
                                      </p:cBhvr>
                                      <p:to>
                                        <p:strVal val="visible"/>
                                      </p:to>
                                    </p:set>
                                    <p:animEffect transition="in" filter="fade">
                                      <p:cBhvr>
                                        <p:cTn id="7" dur="2000"/>
                                        <p:tgtEl>
                                          <p:spTgt spid="11663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66354"/>
                                        </p:tgtEl>
                                        <p:attrNameLst>
                                          <p:attrName>style.visibility</p:attrName>
                                        </p:attrNameLst>
                                      </p:cBhvr>
                                      <p:to>
                                        <p:strVal val="visible"/>
                                      </p:to>
                                    </p:set>
                                    <p:animEffect transition="in" filter="fade">
                                      <p:cBhvr>
                                        <p:cTn id="12" dur="2000"/>
                                        <p:tgtEl>
                                          <p:spTgt spid="11663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66356"/>
                                        </p:tgtEl>
                                        <p:attrNameLst>
                                          <p:attrName>style.visibility</p:attrName>
                                        </p:attrNameLst>
                                      </p:cBhvr>
                                      <p:to>
                                        <p:strVal val="visible"/>
                                      </p:to>
                                    </p:set>
                                    <p:animEffect transition="in" filter="fade">
                                      <p:cBhvr>
                                        <p:cTn id="17" dur="2000"/>
                                        <p:tgtEl>
                                          <p:spTgt spid="1166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0" y="-4102100"/>
            <a:ext cx="9144000" cy="823912"/>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400"/>
          </a:p>
          <a:p>
            <a:pPr lvl="1">
              <a:spcBef>
                <a:spcPct val="0"/>
              </a:spcBef>
              <a:buFontTx/>
              <a:buNone/>
            </a:pPr>
            <a:endParaRPr lang="en-US" sz="2400"/>
          </a:p>
        </p:txBody>
      </p:sp>
      <p:sp>
        <p:nvSpPr>
          <p:cNvPr id="78851" name="Rectangle 3"/>
          <p:cNvSpPr>
            <a:spLocks noChangeAspect="1" noChangeArrowheads="1"/>
          </p:cNvSpPr>
          <p:nvPr/>
        </p:nvSpPr>
        <p:spPr bwMode="auto">
          <a:xfrm>
            <a:off x="533400" y="2362200"/>
            <a:ext cx="8164513" cy="2147888"/>
          </a:xfrm>
          <a:prstGeom prst="rect">
            <a:avLst/>
          </a:prstGeom>
          <a:gradFill rotWithShape="1">
            <a:gsLst>
              <a:gs pos="0">
                <a:srgbClr val="000000"/>
              </a:gs>
              <a:gs pos="100000">
                <a:srgbClr val="FFFFFF"/>
              </a:gs>
            </a:gsLst>
            <a:lin ang="18900000" scaled="1"/>
          </a:gradFill>
          <a:ln>
            <a:noFill/>
          </a:ln>
          <a:effectLst/>
          <a:extLst>
            <a:ext uri="{91240B29-F687-4F45-9708-019B960494DF}">
              <a14:hiddenLine xmlns:a14="http://schemas.microsoft.com/office/drawing/2010/main" w="317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4000">
              <a:solidFill>
                <a:schemeClr val="bg1"/>
              </a:solidFill>
            </a:endParaRPr>
          </a:p>
        </p:txBody>
      </p:sp>
      <p:sp>
        <p:nvSpPr>
          <p:cNvPr id="78852" name="Rectangle 4"/>
          <p:cNvSpPr>
            <a:spLocks noChangeArrowheads="1"/>
          </p:cNvSpPr>
          <p:nvPr/>
        </p:nvSpPr>
        <p:spPr bwMode="auto">
          <a:xfrm>
            <a:off x="4572000" y="2438400"/>
            <a:ext cx="4038600" cy="1981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85000"/>
              </a:lnSpc>
              <a:spcBef>
                <a:spcPct val="0"/>
              </a:spcBef>
              <a:buFontTx/>
              <a:buNone/>
            </a:pPr>
            <a:r>
              <a:rPr lang="en-US" sz="4800"/>
              <a:t>Buil</a:t>
            </a:r>
            <a:r>
              <a:rPr lang="en-US" sz="4800">
                <a:cs typeface="Times New Roman" panose="02020603050405020304" pitchFamily="18" charset="0"/>
              </a:rPr>
              <a:t>ding A </a:t>
            </a:r>
          </a:p>
          <a:p>
            <a:pPr algn="r" eaLnBrk="1" hangingPunct="1">
              <a:lnSpc>
                <a:spcPct val="85000"/>
              </a:lnSpc>
              <a:spcBef>
                <a:spcPct val="0"/>
              </a:spcBef>
              <a:buFontTx/>
              <a:buNone/>
            </a:pPr>
            <a:r>
              <a:rPr lang="en-US" sz="4800">
                <a:cs typeface="Times New Roman" panose="02020603050405020304" pitchFamily="18" charset="0"/>
              </a:rPr>
              <a:t>Th</a:t>
            </a:r>
            <a:r>
              <a:rPr lang="en-US" sz="4800"/>
              <a:t>riving Future</a:t>
            </a:r>
          </a:p>
          <a:p>
            <a:pPr algn="r" eaLnBrk="1" hangingPunct="1">
              <a:spcBef>
                <a:spcPct val="50000"/>
              </a:spcBef>
              <a:buFontTx/>
              <a:buNone/>
            </a:pPr>
            <a:r>
              <a:rPr lang="en-US"/>
              <a:t>ThrivingFuture.org</a:t>
            </a:r>
          </a:p>
        </p:txBody>
      </p:sp>
      <p:sp>
        <p:nvSpPr>
          <p:cNvPr id="78853" name="Rectangle 5"/>
          <p:cNvSpPr>
            <a:spLocks noChangeAspect="1" noChangeArrowheads="1"/>
          </p:cNvSpPr>
          <p:nvPr/>
        </p:nvSpPr>
        <p:spPr bwMode="auto">
          <a:xfrm>
            <a:off x="533400" y="4572000"/>
            <a:ext cx="8164513" cy="2147888"/>
          </a:xfrm>
          <a:prstGeom prst="rect">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4000">
              <a:solidFill>
                <a:schemeClr val="bg1"/>
              </a:solidFill>
            </a:endParaRPr>
          </a:p>
        </p:txBody>
      </p:sp>
      <p:sp>
        <p:nvSpPr>
          <p:cNvPr id="78854" name="Rectangle 6"/>
          <p:cNvSpPr>
            <a:spLocks noChangeArrowheads="1"/>
          </p:cNvSpPr>
          <p:nvPr/>
        </p:nvSpPr>
        <p:spPr bwMode="auto">
          <a:xfrm>
            <a:off x="3886200" y="4648200"/>
            <a:ext cx="4648200" cy="1981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85000"/>
              </a:lnSpc>
              <a:spcBef>
                <a:spcPct val="0"/>
              </a:spcBef>
              <a:buFontTx/>
              <a:buNone/>
            </a:pPr>
            <a:r>
              <a:rPr lang="en-US" sz="5400">
                <a:solidFill>
                  <a:schemeClr val="bg1"/>
                </a:solidFill>
              </a:rPr>
              <a:t>Buil</a:t>
            </a:r>
            <a:r>
              <a:rPr lang="en-US" sz="5400">
                <a:solidFill>
                  <a:schemeClr val="bg1"/>
                </a:solidFill>
                <a:cs typeface="Times New Roman" panose="02020603050405020304" pitchFamily="18" charset="0"/>
              </a:rPr>
              <a:t>ding A </a:t>
            </a:r>
          </a:p>
          <a:p>
            <a:pPr algn="r" eaLnBrk="1" hangingPunct="1">
              <a:lnSpc>
                <a:spcPct val="85000"/>
              </a:lnSpc>
              <a:spcBef>
                <a:spcPct val="0"/>
              </a:spcBef>
              <a:buFontTx/>
              <a:buNone/>
            </a:pPr>
            <a:r>
              <a:rPr lang="en-US" sz="5400">
                <a:solidFill>
                  <a:schemeClr val="bg1"/>
                </a:solidFill>
                <a:cs typeface="Times New Roman" panose="02020603050405020304" pitchFamily="18" charset="0"/>
              </a:rPr>
              <a:t>Th</a:t>
            </a:r>
            <a:r>
              <a:rPr lang="en-US" sz="5400">
                <a:solidFill>
                  <a:schemeClr val="bg1"/>
                </a:solidFill>
              </a:rPr>
              <a:t>riving Future</a:t>
            </a:r>
          </a:p>
          <a:p>
            <a:pPr algn="r" eaLnBrk="1" hangingPunct="1">
              <a:spcBef>
                <a:spcPct val="30000"/>
              </a:spcBef>
              <a:buFontTx/>
              <a:buNone/>
            </a:pPr>
            <a:r>
              <a:rPr lang="en-US">
                <a:solidFill>
                  <a:schemeClr val="bg1"/>
                </a:solidFill>
              </a:rPr>
              <a:t>ThrivingFuture.org</a:t>
            </a:r>
          </a:p>
        </p:txBody>
      </p:sp>
      <p:sp>
        <p:nvSpPr>
          <p:cNvPr id="78855" name="Rectangle 7"/>
          <p:cNvSpPr>
            <a:spLocks noChangeAspect="1" noChangeArrowheads="1"/>
          </p:cNvSpPr>
          <p:nvPr/>
        </p:nvSpPr>
        <p:spPr bwMode="auto">
          <a:xfrm>
            <a:off x="533400" y="152400"/>
            <a:ext cx="8164513" cy="214788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4000">
              <a:solidFill>
                <a:schemeClr val="bg1"/>
              </a:solidFill>
            </a:endParaRPr>
          </a:p>
        </p:txBody>
      </p:sp>
      <p:sp>
        <p:nvSpPr>
          <p:cNvPr id="78856" name="Rectangle 8"/>
          <p:cNvSpPr>
            <a:spLocks noChangeArrowheads="1"/>
          </p:cNvSpPr>
          <p:nvPr/>
        </p:nvSpPr>
        <p:spPr bwMode="auto">
          <a:xfrm>
            <a:off x="3886200" y="214313"/>
            <a:ext cx="4648200" cy="1981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85000"/>
              </a:lnSpc>
              <a:spcBef>
                <a:spcPct val="0"/>
              </a:spcBef>
              <a:buFontTx/>
              <a:buNone/>
            </a:pPr>
            <a:r>
              <a:rPr lang="en-US" sz="5400"/>
              <a:t>Buil</a:t>
            </a:r>
            <a:r>
              <a:rPr lang="en-US" sz="5400">
                <a:cs typeface="Times New Roman" panose="02020603050405020304" pitchFamily="18" charset="0"/>
              </a:rPr>
              <a:t>ding A </a:t>
            </a:r>
          </a:p>
          <a:p>
            <a:pPr algn="r" eaLnBrk="1" hangingPunct="1">
              <a:lnSpc>
                <a:spcPct val="85000"/>
              </a:lnSpc>
              <a:spcBef>
                <a:spcPct val="0"/>
              </a:spcBef>
              <a:buFontTx/>
              <a:buNone/>
            </a:pPr>
            <a:r>
              <a:rPr lang="en-US" sz="5400">
                <a:cs typeface="Times New Roman" panose="02020603050405020304" pitchFamily="18" charset="0"/>
              </a:rPr>
              <a:t>Th</a:t>
            </a:r>
            <a:r>
              <a:rPr lang="en-US" sz="5400"/>
              <a:t>riving Future</a:t>
            </a:r>
          </a:p>
          <a:p>
            <a:pPr algn="r" eaLnBrk="1" hangingPunct="1">
              <a:spcBef>
                <a:spcPct val="30000"/>
              </a:spcBef>
              <a:buFontTx/>
              <a:buNone/>
            </a:pPr>
            <a:r>
              <a:rPr lang="en-US"/>
              <a:t>ThrivingFuture.org</a:t>
            </a:r>
          </a:p>
        </p:txBody>
      </p:sp>
      <p:pic>
        <p:nvPicPr>
          <p:cNvPr id="78857" name="Picture 14" descr="thrive logo - gif 0415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52400"/>
            <a:ext cx="304800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8" name="Picture 15" descr="thrive logo - gif 0415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572000"/>
            <a:ext cx="304800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9" name="Picture 16" descr="thrive logo - gif 0415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362200"/>
            <a:ext cx="304800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0" y="-4102100"/>
            <a:ext cx="9144000" cy="823912"/>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400"/>
          </a:p>
          <a:p>
            <a:pPr lvl="1">
              <a:spcBef>
                <a:spcPct val="0"/>
              </a:spcBef>
              <a:buFontTx/>
              <a:buNone/>
            </a:pPr>
            <a:endParaRPr lang="en-US" sz="2400"/>
          </a:p>
        </p:txBody>
      </p:sp>
      <p:sp>
        <p:nvSpPr>
          <p:cNvPr id="80899" name="Rectangle 3"/>
          <p:cNvSpPr>
            <a:spLocks noChangeAspect="1" noChangeArrowheads="1"/>
          </p:cNvSpPr>
          <p:nvPr/>
        </p:nvSpPr>
        <p:spPr bwMode="auto">
          <a:xfrm>
            <a:off x="533400" y="2362200"/>
            <a:ext cx="8164513" cy="2147888"/>
          </a:xfrm>
          <a:prstGeom prst="rect">
            <a:avLst/>
          </a:prstGeom>
          <a:gradFill rotWithShape="1">
            <a:gsLst>
              <a:gs pos="0">
                <a:srgbClr val="000000"/>
              </a:gs>
              <a:gs pos="100000">
                <a:srgbClr val="FFFFFF"/>
              </a:gs>
            </a:gsLst>
            <a:lin ang="18900000" scaled="1"/>
          </a:gradFill>
          <a:ln>
            <a:noFill/>
          </a:ln>
          <a:effectLst/>
          <a:extLst>
            <a:ext uri="{91240B29-F687-4F45-9708-019B960494DF}">
              <a14:hiddenLine xmlns:a14="http://schemas.microsoft.com/office/drawing/2010/main" w="317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4000">
              <a:solidFill>
                <a:schemeClr val="bg1"/>
              </a:solidFill>
            </a:endParaRPr>
          </a:p>
        </p:txBody>
      </p:sp>
      <p:sp>
        <p:nvSpPr>
          <p:cNvPr id="80900" name="Rectangle 5"/>
          <p:cNvSpPr>
            <a:spLocks noChangeAspect="1" noChangeArrowheads="1"/>
          </p:cNvSpPr>
          <p:nvPr/>
        </p:nvSpPr>
        <p:spPr bwMode="auto">
          <a:xfrm>
            <a:off x="533400" y="4572000"/>
            <a:ext cx="8164513" cy="2147888"/>
          </a:xfrm>
          <a:prstGeom prst="rect">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4000">
              <a:solidFill>
                <a:schemeClr val="bg1"/>
              </a:solidFill>
            </a:endParaRPr>
          </a:p>
        </p:txBody>
      </p:sp>
      <p:sp>
        <p:nvSpPr>
          <p:cNvPr id="80901" name="Rectangle 7"/>
          <p:cNvSpPr>
            <a:spLocks noChangeAspect="1" noChangeArrowheads="1"/>
          </p:cNvSpPr>
          <p:nvPr/>
        </p:nvSpPr>
        <p:spPr bwMode="auto">
          <a:xfrm>
            <a:off x="533400" y="152400"/>
            <a:ext cx="8164513" cy="214788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4000">
              <a:solidFill>
                <a:schemeClr val="bg1"/>
              </a:solidFill>
            </a:endParaRPr>
          </a:p>
        </p:txBody>
      </p:sp>
      <p:pic>
        <p:nvPicPr>
          <p:cNvPr id="80902" name="Picture 9" descr="thrive logo - gif 0415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52400"/>
            <a:ext cx="304800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3" name="Picture 10" descr="thrive logo - gif 0415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572000"/>
            <a:ext cx="304800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4" name="Picture 11" descr="thrive logo - gif 0415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362200"/>
            <a:ext cx="304800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5" name="Rectangle 13"/>
          <p:cNvSpPr>
            <a:spLocks noChangeArrowheads="1"/>
          </p:cNvSpPr>
          <p:nvPr/>
        </p:nvSpPr>
        <p:spPr bwMode="auto">
          <a:xfrm>
            <a:off x="3505200" y="4648200"/>
            <a:ext cx="5105400" cy="1981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80000"/>
              </a:lnSpc>
              <a:spcBef>
                <a:spcPct val="0"/>
              </a:spcBef>
              <a:buFontTx/>
              <a:buNone/>
            </a:pPr>
            <a:r>
              <a:rPr lang="en-US" sz="5400">
                <a:solidFill>
                  <a:srgbClr val="FFFFFF"/>
                </a:solidFill>
                <a:cs typeface="Times New Roman" panose="02020603050405020304" pitchFamily="18" charset="0"/>
              </a:rPr>
              <a:t>A Thriving Future </a:t>
            </a:r>
          </a:p>
          <a:p>
            <a:pPr algn="r" eaLnBrk="1" hangingPunct="1">
              <a:lnSpc>
                <a:spcPct val="80000"/>
              </a:lnSpc>
              <a:spcBef>
                <a:spcPct val="0"/>
              </a:spcBef>
              <a:buFontTx/>
              <a:buNone/>
            </a:pPr>
            <a:r>
              <a:rPr lang="en-US" sz="5400">
                <a:solidFill>
                  <a:srgbClr val="FFFFFF"/>
                </a:solidFill>
                <a:cs typeface="Times New Roman" panose="02020603050405020304" pitchFamily="18" charset="0"/>
              </a:rPr>
              <a:t>For All Forever</a:t>
            </a:r>
            <a:endParaRPr lang="en-US" sz="5400">
              <a:solidFill>
                <a:srgbClr val="FFFFFF"/>
              </a:solidFill>
            </a:endParaRPr>
          </a:p>
          <a:p>
            <a:pPr algn="r" eaLnBrk="1" hangingPunct="1">
              <a:buFontTx/>
              <a:buNone/>
            </a:pPr>
            <a:r>
              <a:rPr lang="en-US">
                <a:solidFill>
                  <a:srgbClr val="FFFFFF"/>
                </a:solidFill>
              </a:rPr>
              <a:t>ThrivingFuture.org</a:t>
            </a:r>
          </a:p>
        </p:txBody>
      </p:sp>
      <p:sp>
        <p:nvSpPr>
          <p:cNvPr id="80906" name="Rectangle 14"/>
          <p:cNvSpPr>
            <a:spLocks noChangeArrowheads="1"/>
          </p:cNvSpPr>
          <p:nvPr/>
        </p:nvSpPr>
        <p:spPr bwMode="auto">
          <a:xfrm>
            <a:off x="3505200" y="2438400"/>
            <a:ext cx="5105400" cy="1981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80000"/>
              </a:lnSpc>
              <a:spcBef>
                <a:spcPct val="0"/>
              </a:spcBef>
              <a:buFontTx/>
              <a:buNone/>
            </a:pPr>
            <a:r>
              <a:rPr lang="en-US" sz="5400">
                <a:cs typeface="Times New Roman" panose="02020603050405020304" pitchFamily="18" charset="0"/>
              </a:rPr>
              <a:t>A Thriving Future </a:t>
            </a:r>
          </a:p>
          <a:p>
            <a:pPr algn="r" eaLnBrk="1" hangingPunct="1">
              <a:lnSpc>
                <a:spcPct val="80000"/>
              </a:lnSpc>
              <a:spcBef>
                <a:spcPct val="0"/>
              </a:spcBef>
              <a:buFontTx/>
              <a:buNone/>
            </a:pPr>
            <a:r>
              <a:rPr lang="en-US" sz="5400">
                <a:cs typeface="Times New Roman" panose="02020603050405020304" pitchFamily="18" charset="0"/>
              </a:rPr>
              <a:t>For All Forever</a:t>
            </a:r>
            <a:endParaRPr lang="en-US" sz="5400"/>
          </a:p>
          <a:p>
            <a:pPr algn="r" eaLnBrk="1" hangingPunct="1">
              <a:buFontTx/>
              <a:buNone/>
            </a:pPr>
            <a:r>
              <a:rPr lang="en-US"/>
              <a:t>ThrivingFuture.org</a:t>
            </a:r>
          </a:p>
        </p:txBody>
      </p:sp>
      <p:sp>
        <p:nvSpPr>
          <p:cNvPr id="80907" name="Rectangle 15"/>
          <p:cNvSpPr>
            <a:spLocks noChangeArrowheads="1"/>
          </p:cNvSpPr>
          <p:nvPr/>
        </p:nvSpPr>
        <p:spPr bwMode="auto">
          <a:xfrm>
            <a:off x="3505200" y="228600"/>
            <a:ext cx="5105400" cy="1981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80000"/>
              </a:lnSpc>
              <a:spcBef>
                <a:spcPct val="0"/>
              </a:spcBef>
              <a:buFontTx/>
              <a:buNone/>
            </a:pPr>
            <a:r>
              <a:rPr lang="en-US" sz="5400">
                <a:cs typeface="Times New Roman" panose="02020603050405020304" pitchFamily="18" charset="0"/>
              </a:rPr>
              <a:t>A Thriving Future </a:t>
            </a:r>
          </a:p>
          <a:p>
            <a:pPr algn="r" eaLnBrk="1" hangingPunct="1">
              <a:lnSpc>
                <a:spcPct val="80000"/>
              </a:lnSpc>
              <a:spcBef>
                <a:spcPct val="0"/>
              </a:spcBef>
              <a:buFontTx/>
              <a:buNone/>
            </a:pPr>
            <a:r>
              <a:rPr lang="en-US" sz="5400">
                <a:cs typeface="Times New Roman" panose="02020603050405020304" pitchFamily="18" charset="0"/>
              </a:rPr>
              <a:t>For All Forever</a:t>
            </a:r>
            <a:endParaRPr lang="en-US" sz="5400"/>
          </a:p>
          <a:p>
            <a:pPr algn="r" eaLnBrk="1" hangingPunct="1">
              <a:buFontTx/>
              <a:buNone/>
            </a:pPr>
            <a:r>
              <a:rPr lang="en-US"/>
              <a:t>ThrivingFuture.org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0" y="-4102100"/>
            <a:ext cx="9144000" cy="823912"/>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400"/>
          </a:p>
          <a:p>
            <a:pPr lvl="1">
              <a:spcBef>
                <a:spcPct val="0"/>
              </a:spcBef>
              <a:buFontTx/>
              <a:buNone/>
            </a:pPr>
            <a:endParaRPr lang="en-US" sz="2400"/>
          </a:p>
        </p:txBody>
      </p:sp>
      <p:sp>
        <p:nvSpPr>
          <p:cNvPr id="82947" name="Rectangle 3"/>
          <p:cNvSpPr>
            <a:spLocks noChangeAspect="1" noChangeArrowheads="1"/>
          </p:cNvSpPr>
          <p:nvPr/>
        </p:nvSpPr>
        <p:spPr bwMode="auto">
          <a:xfrm>
            <a:off x="533400" y="2362200"/>
            <a:ext cx="8164513" cy="2147888"/>
          </a:xfrm>
          <a:prstGeom prst="rect">
            <a:avLst/>
          </a:prstGeom>
          <a:gradFill rotWithShape="1">
            <a:gsLst>
              <a:gs pos="0">
                <a:srgbClr val="000000"/>
              </a:gs>
              <a:gs pos="100000">
                <a:srgbClr val="FFFFFF"/>
              </a:gs>
            </a:gsLst>
            <a:lin ang="18900000" scaled="1"/>
          </a:gradFill>
          <a:ln>
            <a:noFill/>
          </a:ln>
          <a:effectLst/>
          <a:extLst>
            <a:ext uri="{91240B29-F687-4F45-9708-019B960494DF}">
              <a14:hiddenLine xmlns:a14="http://schemas.microsoft.com/office/drawing/2010/main" w="317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4000">
              <a:solidFill>
                <a:schemeClr val="bg1"/>
              </a:solidFill>
            </a:endParaRPr>
          </a:p>
        </p:txBody>
      </p:sp>
      <p:sp>
        <p:nvSpPr>
          <p:cNvPr id="82948" name="Rectangle 4"/>
          <p:cNvSpPr>
            <a:spLocks noChangeAspect="1" noChangeArrowheads="1"/>
          </p:cNvSpPr>
          <p:nvPr/>
        </p:nvSpPr>
        <p:spPr bwMode="auto">
          <a:xfrm>
            <a:off x="533400" y="4572000"/>
            <a:ext cx="8164513" cy="2147888"/>
          </a:xfrm>
          <a:prstGeom prst="rect">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4000">
              <a:solidFill>
                <a:schemeClr val="bg1"/>
              </a:solidFill>
            </a:endParaRPr>
          </a:p>
        </p:txBody>
      </p:sp>
      <p:sp>
        <p:nvSpPr>
          <p:cNvPr id="82949" name="Rectangle 5"/>
          <p:cNvSpPr>
            <a:spLocks noChangeAspect="1" noChangeArrowheads="1"/>
          </p:cNvSpPr>
          <p:nvPr/>
        </p:nvSpPr>
        <p:spPr bwMode="auto">
          <a:xfrm>
            <a:off x="533400" y="152400"/>
            <a:ext cx="8164513" cy="2147888"/>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4000">
              <a:solidFill>
                <a:schemeClr val="bg1"/>
              </a:solidFill>
            </a:endParaRPr>
          </a:p>
        </p:txBody>
      </p:sp>
      <p:pic>
        <p:nvPicPr>
          <p:cNvPr id="82950" name="Picture 6" descr="thrive logo - gif 0415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52400"/>
            <a:ext cx="304800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1" name="Picture 7" descr="thrive logo - gif 0415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572000"/>
            <a:ext cx="304800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2" name="Picture 8" descr="thrive logo - gif 0415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362200"/>
            <a:ext cx="304800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3" name="Rectangle 11"/>
          <p:cNvSpPr>
            <a:spLocks noChangeArrowheads="1"/>
          </p:cNvSpPr>
          <p:nvPr/>
        </p:nvSpPr>
        <p:spPr bwMode="auto">
          <a:xfrm>
            <a:off x="3429000" y="228600"/>
            <a:ext cx="5105400" cy="1981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80000"/>
              </a:lnSpc>
              <a:spcBef>
                <a:spcPct val="0"/>
              </a:spcBef>
              <a:buFontTx/>
              <a:buNone/>
            </a:pPr>
            <a:r>
              <a:rPr lang="en-US" sz="6000">
                <a:cs typeface="Times New Roman" panose="02020603050405020304" pitchFamily="18" charset="0"/>
              </a:rPr>
              <a:t>All Thriving Forever</a:t>
            </a:r>
            <a:endParaRPr lang="en-US" sz="6000"/>
          </a:p>
          <a:p>
            <a:pPr algn="r" eaLnBrk="1" hangingPunct="1">
              <a:spcBef>
                <a:spcPct val="10000"/>
              </a:spcBef>
              <a:buFontTx/>
              <a:buNone/>
            </a:pPr>
            <a:r>
              <a:rPr lang="en-US"/>
              <a:t>ThrivingFuture.org</a:t>
            </a:r>
          </a:p>
        </p:txBody>
      </p:sp>
      <p:sp>
        <p:nvSpPr>
          <p:cNvPr id="82954" name="Rectangle 12"/>
          <p:cNvSpPr>
            <a:spLocks noChangeArrowheads="1"/>
          </p:cNvSpPr>
          <p:nvPr/>
        </p:nvSpPr>
        <p:spPr bwMode="auto">
          <a:xfrm>
            <a:off x="3429000" y="2438400"/>
            <a:ext cx="5105400" cy="1981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80000"/>
              </a:lnSpc>
              <a:spcBef>
                <a:spcPct val="0"/>
              </a:spcBef>
              <a:buFontTx/>
              <a:buNone/>
            </a:pPr>
            <a:r>
              <a:rPr lang="en-US" sz="6000">
                <a:cs typeface="Times New Roman" panose="02020603050405020304" pitchFamily="18" charset="0"/>
              </a:rPr>
              <a:t>All Thriving Forever</a:t>
            </a:r>
            <a:endParaRPr lang="en-US" sz="6000"/>
          </a:p>
          <a:p>
            <a:pPr algn="r" eaLnBrk="1" hangingPunct="1">
              <a:spcBef>
                <a:spcPct val="10000"/>
              </a:spcBef>
              <a:buFontTx/>
              <a:buNone/>
            </a:pPr>
            <a:r>
              <a:rPr lang="en-US"/>
              <a:t>ThrivingFuture.org</a:t>
            </a:r>
          </a:p>
        </p:txBody>
      </p:sp>
      <p:sp>
        <p:nvSpPr>
          <p:cNvPr id="82955" name="Rectangle 13"/>
          <p:cNvSpPr>
            <a:spLocks noChangeArrowheads="1"/>
          </p:cNvSpPr>
          <p:nvPr/>
        </p:nvSpPr>
        <p:spPr bwMode="auto">
          <a:xfrm>
            <a:off x="3429000" y="4648200"/>
            <a:ext cx="5105400" cy="1981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80000"/>
              </a:lnSpc>
              <a:spcBef>
                <a:spcPct val="0"/>
              </a:spcBef>
              <a:buFontTx/>
              <a:buNone/>
            </a:pPr>
            <a:r>
              <a:rPr lang="en-US" sz="6000">
                <a:solidFill>
                  <a:schemeClr val="bg1"/>
                </a:solidFill>
                <a:cs typeface="Times New Roman" panose="02020603050405020304" pitchFamily="18" charset="0"/>
              </a:rPr>
              <a:t>All Thriving Forever</a:t>
            </a:r>
            <a:endParaRPr lang="en-US" sz="6000">
              <a:solidFill>
                <a:schemeClr val="bg1"/>
              </a:solidFill>
            </a:endParaRPr>
          </a:p>
          <a:p>
            <a:pPr algn="r" eaLnBrk="1" hangingPunct="1">
              <a:spcBef>
                <a:spcPct val="10000"/>
              </a:spcBef>
              <a:buFontTx/>
              <a:buNone/>
            </a:pPr>
            <a:r>
              <a:rPr lang="en-US">
                <a:solidFill>
                  <a:schemeClr val="bg1"/>
                </a:solidFill>
              </a:rPr>
              <a:t>ThrivingFuture.org</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18" descr="t! - 2 Thrive! forever - 2 0416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5988" y="1296988"/>
            <a:ext cx="4113212" cy="4113212"/>
          </a:xfrm>
          <a:prstGeom prst="rect">
            <a:avLst/>
          </a:prstGeom>
          <a:noFill/>
          <a:ln w="12700">
            <a:solidFill>
              <a:srgbClr val="00CC00"/>
            </a:solidFill>
            <a:miter lim="800000"/>
            <a:headEnd/>
            <a:tailEnd/>
          </a:ln>
          <a:extLst>
            <a:ext uri="{909E8E84-426E-40DD-AFC4-6F175D3DCCD1}">
              <a14:hiddenFill xmlns:a14="http://schemas.microsoft.com/office/drawing/2010/main">
                <a:solidFill>
                  <a:srgbClr val="FFFFFF"/>
                </a:solidFill>
              </a14:hiddenFill>
            </a:ext>
          </a:extLst>
        </p:spPr>
      </p:pic>
      <p:pic>
        <p:nvPicPr>
          <p:cNvPr id="103427" name="Picture 20" descr="thrive logo 5 08170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230188"/>
            <a:ext cx="1281113"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Text Box 21"/>
          <p:cNvSpPr txBox="1">
            <a:spLocks noChangeArrowheads="1"/>
          </p:cNvSpPr>
          <p:nvPr/>
        </p:nvSpPr>
        <p:spPr bwMode="auto">
          <a:xfrm>
            <a:off x="228600" y="304800"/>
            <a:ext cx="7391400" cy="762000"/>
          </a:xfrm>
          <a:prstGeom prst="rect">
            <a:avLst/>
          </a:prstGeom>
          <a:solidFill>
            <a:srgbClr val="003300"/>
          </a:solidFill>
          <a:ln>
            <a:noFill/>
          </a:ln>
          <a:effectLst/>
          <a:extLst>
            <a:ext uri="{91240B29-F687-4F45-9708-019B960494DF}">
              <a14:hiddenLine xmlns:a14="http://schemas.microsoft.com/office/drawing/2010/main" w="1270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3600">
                <a:solidFill>
                  <a:srgbClr val="FFFFFF"/>
                </a:solidFill>
              </a:rPr>
              <a:t>all </a:t>
            </a:r>
            <a:r>
              <a:rPr lang="en-US" sz="3600" b="1" i="1">
                <a:solidFill>
                  <a:srgbClr val="FFFFFF"/>
                </a:solidFill>
              </a:rPr>
              <a:t>Thrive!</a:t>
            </a:r>
            <a:r>
              <a:rPr lang="en-US" sz="3600">
                <a:solidFill>
                  <a:srgbClr val="FFFFFF"/>
                </a:solidFill>
              </a:rPr>
              <a:t> forever</a:t>
            </a:r>
          </a:p>
        </p:txBody>
      </p:sp>
      <p:sp>
        <p:nvSpPr>
          <p:cNvPr id="103429" name="Text Box 23"/>
          <p:cNvSpPr txBox="1">
            <a:spLocks noChangeArrowheads="1"/>
          </p:cNvSpPr>
          <p:nvPr/>
        </p:nvSpPr>
        <p:spPr bwMode="auto">
          <a:xfrm>
            <a:off x="381000" y="5610225"/>
            <a:ext cx="46894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a:t>2 = to</a:t>
            </a:r>
          </a:p>
          <a:p>
            <a:pPr eaLnBrk="1" hangingPunct="1">
              <a:spcBef>
                <a:spcPct val="0"/>
              </a:spcBef>
              <a:buFontTx/>
              <a:buNone/>
            </a:pPr>
            <a:r>
              <a:rPr lang="en-US" sz="1400"/>
              <a:t>T! = </a:t>
            </a:r>
            <a:r>
              <a:rPr lang="en-US" sz="1400" b="1" i="1"/>
              <a:t>Thrive!</a:t>
            </a:r>
          </a:p>
          <a:p>
            <a:pPr eaLnBrk="1" hangingPunct="1">
              <a:spcBef>
                <a:spcPct val="0"/>
              </a:spcBef>
              <a:buFontTx/>
              <a:buNone/>
            </a:pPr>
            <a:r>
              <a:rPr lang="en-US" sz="1400"/>
              <a:t>Three circles = for all</a:t>
            </a:r>
          </a:p>
          <a:p>
            <a:pPr eaLnBrk="1" hangingPunct="1">
              <a:spcBef>
                <a:spcPct val="0"/>
              </a:spcBef>
              <a:buFontTx/>
              <a:buNone/>
            </a:pPr>
            <a:r>
              <a:rPr lang="en-US" sz="1400"/>
              <a:t>Two open circles or circles w/ discs (infinity symbol) = forever</a:t>
            </a:r>
          </a:p>
        </p:txBody>
      </p:sp>
      <p:pic>
        <p:nvPicPr>
          <p:cNvPr id="103430" name="Picture 25" descr="t! - Thrive! for all forever 0510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295400"/>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3"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230188"/>
            <a:ext cx="1281113"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Text Box 4"/>
          <p:cNvSpPr txBox="1">
            <a:spLocks noChangeArrowheads="1"/>
          </p:cNvSpPr>
          <p:nvPr/>
        </p:nvSpPr>
        <p:spPr bwMode="auto">
          <a:xfrm>
            <a:off x="228600" y="304800"/>
            <a:ext cx="7391400" cy="762000"/>
          </a:xfrm>
          <a:prstGeom prst="rect">
            <a:avLst/>
          </a:prstGeom>
          <a:solidFill>
            <a:srgbClr val="003300"/>
          </a:solidFill>
          <a:ln>
            <a:noFill/>
          </a:ln>
          <a:effectLst/>
          <a:extLst>
            <a:ext uri="{91240B29-F687-4F45-9708-019B960494DF}">
              <a14:hiddenLine xmlns:a14="http://schemas.microsoft.com/office/drawing/2010/main" w="1270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3600">
                <a:solidFill>
                  <a:srgbClr val="FFFFFF"/>
                </a:solidFill>
              </a:rPr>
              <a:t>all </a:t>
            </a:r>
            <a:r>
              <a:rPr lang="en-US" sz="3600" b="1" i="1">
                <a:solidFill>
                  <a:srgbClr val="FFFFFF"/>
                </a:solidFill>
              </a:rPr>
              <a:t>Thrive!</a:t>
            </a:r>
            <a:r>
              <a:rPr lang="en-US" sz="3600">
                <a:solidFill>
                  <a:srgbClr val="FFFFFF"/>
                </a:solidFill>
              </a:rPr>
              <a:t> forever</a:t>
            </a:r>
          </a:p>
        </p:txBody>
      </p:sp>
      <p:sp>
        <p:nvSpPr>
          <p:cNvPr id="105476" name="Text Box 5"/>
          <p:cNvSpPr txBox="1">
            <a:spLocks noChangeArrowheads="1"/>
          </p:cNvSpPr>
          <p:nvPr/>
        </p:nvSpPr>
        <p:spPr bwMode="auto">
          <a:xfrm>
            <a:off x="381000" y="5610225"/>
            <a:ext cx="3363913"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a:t>2 = to</a:t>
            </a:r>
          </a:p>
          <a:p>
            <a:pPr eaLnBrk="1" hangingPunct="1">
              <a:spcBef>
                <a:spcPct val="0"/>
              </a:spcBef>
              <a:buFontTx/>
              <a:buNone/>
            </a:pPr>
            <a:r>
              <a:rPr lang="en-US" sz="1400"/>
              <a:t>T! = </a:t>
            </a:r>
            <a:r>
              <a:rPr lang="en-US" sz="1400" b="1" i="1"/>
              <a:t>Thrive!</a:t>
            </a:r>
          </a:p>
          <a:p>
            <a:pPr eaLnBrk="1" hangingPunct="1">
              <a:spcBef>
                <a:spcPct val="0"/>
              </a:spcBef>
              <a:buFontTx/>
              <a:buNone/>
            </a:pPr>
            <a:r>
              <a:rPr lang="en-US" sz="1400"/>
              <a:t>Three circles = for all</a:t>
            </a:r>
          </a:p>
          <a:p>
            <a:pPr eaLnBrk="1" hangingPunct="1">
              <a:spcBef>
                <a:spcPct val="0"/>
              </a:spcBef>
              <a:buFontTx/>
              <a:buNone/>
            </a:pPr>
            <a:r>
              <a:rPr lang="en-US" sz="1400"/>
              <a:t>Two open circles (infinity symbol) = forever</a:t>
            </a:r>
          </a:p>
        </p:txBody>
      </p:sp>
      <p:pic>
        <p:nvPicPr>
          <p:cNvPr id="105477" name="Picture 9" descr="t! - Thrive! for all forever gr-red med 2 051412"/>
          <p:cNvPicPr>
            <a:picLocks noChangeAspect="1" noChangeArrowheads="1"/>
          </p:cNvPicPr>
          <p:nvPr/>
        </p:nvPicPr>
        <p:blipFill>
          <a:blip r:embed="rId4">
            <a:extLst>
              <a:ext uri="{28A0092B-C50C-407E-A947-70E740481C1C}">
                <a14:useLocalDpi xmlns:a14="http://schemas.microsoft.com/office/drawing/2010/main" val="0"/>
              </a:ext>
            </a:extLst>
          </a:blip>
          <a:srcRect l="702"/>
          <a:stretch>
            <a:fillRect/>
          </a:stretch>
        </p:blipFill>
        <p:spPr bwMode="auto">
          <a:xfrm>
            <a:off x="306388" y="1295400"/>
            <a:ext cx="4113212"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8" name="Picture 11" descr="t! - Thrive! for all forever gr-red med 0514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295400"/>
            <a:ext cx="4113213"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5"/>
          <p:cNvSpPr>
            <a:spLocks noChangeArrowheads="1"/>
          </p:cNvSpPr>
          <p:nvPr/>
        </p:nvSpPr>
        <p:spPr bwMode="auto">
          <a:xfrm>
            <a:off x="152400" y="1143000"/>
            <a:ext cx="6019800" cy="879475"/>
          </a:xfrm>
          <a:prstGeom prst="rect">
            <a:avLst/>
          </a:prstGeom>
          <a:noFill/>
          <a:ln w="19050" algn="ctr">
            <a:solidFill>
              <a:srgbClr val="FF0000"/>
            </a:solidFill>
            <a:miter lim="800000"/>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11619" name="Rectangle 36"/>
          <p:cNvSpPr>
            <a:spLocks noChangeArrowheads="1"/>
          </p:cNvSpPr>
          <p:nvPr/>
        </p:nvSpPr>
        <p:spPr bwMode="auto">
          <a:xfrm>
            <a:off x="150813" y="2092325"/>
            <a:ext cx="6019800" cy="955675"/>
          </a:xfrm>
          <a:prstGeom prst="rect">
            <a:avLst/>
          </a:prstGeom>
          <a:noFill/>
          <a:ln w="19050" algn="ctr">
            <a:solidFill>
              <a:srgbClr val="FF9933"/>
            </a:solidFill>
            <a:miter lim="800000"/>
            <a:headEnd/>
            <a:tailEn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11620" name="Rectangle 37"/>
          <p:cNvSpPr>
            <a:spLocks noChangeArrowheads="1"/>
          </p:cNvSpPr>
          <p:nvPr/>
        </p:nvSpPr>
        <p:spPr bwMode="auto">
          <a:xfrm>
            <a:off x="152400" y="3124200"/>
            <a:ext cx="6019800" cy="995363"/>
          </a:xfrm>
          <a:prstGeom prst="rect">
            <a:avLst/>
          </a:prstGeom>
          <a:noFill/>
          <a:ln w="19050" algn="ctr">
            <a:solidFill>
              <a:srgbClr val="FFFF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11621" name="Rectangle 38"/>
          <p:cNvSpPr>
            <a:spLocks noChangeArrowheads="1"/>
          </p:cNvSpPr>
          <p:nvPr/>
        </p:nvSpPr>
        <p:spPr bwMode="auto">
          <a:xfrm>
            <a:off x="150813" y="4191000"/>
            <a:ext cx="8839200" cy="995363"/>
          </a:xfrm>
          <a:prstGeom prst="rect">
            <a:avLst/>
          </a:prstGeom>
          <a:noFill/>
          <a:ln w="19050" algn="ctr">
            <a:solidFill>
              <a:srgbClr val="33CC33"/>
            </a:solidFill>
            <a:miter lim="800000"/>
            <a:headEnd/>
            <a:tailEnd/>
          </a:ln>
          <a:effectLst/>
          <a:extLst>
            <a:ext uri="{909E8E84-426E-40DD-AFC4-6F175D3DCCD1}">
              <a14:hiddenFill xmlns:a14="http://schemas.microsoft.com/office/drawing/2010/main">
                <a:solidFill>
                  <a:srgbClr val="66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11622" name="Rectangle 39"/>
          <p:cNvSpPr>
            <a:spLocks noChangeArrowheads="1"/>
          </p:cNvSpPr>
          <p:nvPr/>
        </p:nvSpPr>
        <p:spPr bwMode="auto">
          <a:xfrm>
            <a:off x="152400" y="152400"/>
            <a:ext cx="7772400" cy="609600"/>
          </a:xfrm>
          <a:prstGeom prst="rect">
            <a:avLst/>
          </a:prstGeom>
          <a:solidFill>
            <a:schemeClr val="tx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2800">
                <a:solidFill>
                  <a:schemeClr val="bg1"/>
                </a:solidFill>
              </a:rPr>
              <a:t>Future of Human &amp; Earth’s Surviving &amp; Thriving</a:t>
            </a:r>
          </a:p>
        </p:txBody>
      </p:sp>
      <p:pic>
        <p:nvPicPr>
          <p:cNvPr id="111623" name="Picture 40"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152400"/>
            <a:ext cx="9001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4" name="Text Box 41"/>
          <p:cNvSpPr txBox="1">
            <a:spLocks noChangeArrowheads="1"/>
          </p:cNvSpPr>
          <p:nvPr/>
        </p:nvSpPr>
        <p:spPr bwMode="auto">
          <a:xfrm>
            <a:off x="150813" y="5232400"/>
            <a:ext cx="88598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800"/>
              <a:t>E</a:t>
            </a:r>
            <a:r>
              <a:rPr lang="en-US" sz="1800" baseline="-25000"/>
              <a:t>0</a:t>
            </a:r>
            <a:r>
              <a:rPr lang="en-US" sz="1800"/>
              <a:t>             H</a:t>
            </a:r>
            <a:r>
              <a:rPr lang="en-US" sz="1800" baseline="-25000"/>
              <a:t>0</a:t>
            </a:r>
            <a:r>
              <a:rPr lang="en-US" sz="1800"/>
              <a:t>                 H</a:t>
            </a:r>
            <a:r>
              <a:rPr lang="en-US" sz="1800" baseline="-25000"/>
              <a:t>x</a:t>
            </a:r>
            <a:r>
              <a:rPr lang="en-US" sz="1800"/>
              <a:t>                    H</a:t>
            </a:r>
            <a:r>
              <a:rPr lang="en-US" sz="1800" baseline="-25000"/>
              <a:t>x+</a:t>
            </a:r>
            <a:r>
              <a:rPr lang="en-US" sz="1800"/>
              <a:t>                     H</a:t>
            </a:r>
            <a:r>
              <a:rPr lang="en-US" sz="1800" baseline="-25000"/>
              <a:t>x++</a:t>
            </a:r>
            <a:r>
              <a:rPr lang="en-US" sz="1800"/>
              <a:t>                                     Ex</a:t>
            </a:r>
            <a:r>
              <a:rPr lang="en-US" sz="1800" baseline="-25000"/>
              <a:t>+++</a:t>
            </a:r>
            <a:r>
              <a:rPr lang="en-US" sz="1800"/>
              <a:t>/H</a:t>
            </a:r>
            <a:r>
              <a:rPr lang="en-US" sz="1800" baseline="-25000"/>
              <a:t>+++?</a:t>
            </a:r>
          </a:p>
        </p:txBody>
      </p:sp>
      <p:sp>
        <p:nvSpPr>
          <p:cNvPr id="111625" name="Line 42"/>
          <p:cNvSpPr>
            <a:spLocks noChangeShapeType="1"/>
          </p:cNvSpPr>
          <p:nvPr/>
        </p:nvSpPr>
        <p:spPr bwMode="auto">
          <a:xfrm>
            <a:off x="227013" y="5257800"/>
            <a:ext cx="8686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1626" name="Text Box 43"/>
          <p:cNvSpPr txBox="1">
            <a:spLocks noChangeArrowheads="1"/>
          </p:cNvSpPr>
          <p:nvPr/>
        </p:nvSpPr>
        <p:spPr bwMode="auto">
          <a:xfrm>
            <a:off x="1979613" y="5549900"/>
            <a:ext cx="10874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t>Survive Today</a:t>
            </a:r>
          </a:p>
        </p:txBody>
      </p:sp>
      <p:sp>
        <p:nvSpPr>
          <p:cNvPr id="111627" name="Text Box 44"/>
          <p:cNvSpPr txBox="1">
            <a:spLocks noChangeArrowheads="1"/>
          </p:cNvSpPr>
          <p:nvPr/>
        </p:nvSpPr>
        <p:spPr bwMode="auto">
          <a:xfrm>
            <a:off x="760413" y="5549900"/>
            <a:ext cx="11207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t>Survive Begins</a:t>
            </a:r>
          </a:p>
        </p:txBody>
      </p:sp>
      <p:sp>
        <p:nvSpPr>
          <p:cNvPr id="111628" name="Text Box 45"/>
          <p:cNvSpPr txBox="1">
            <a:spLocks noChangeArrowheads="1"/>
          </p:cNvSpPr>
          <p:nvPr/>
        </p:nvSpPr>
        <p:spPr bwMode="auto">
          <a:xfrm>
            <a:off x="3470275" y="3190875"/>
            <a:ext cx="719138"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a:t>Human </a:t>
            </a:r>
          </a:p>
          <a:p>
            <a:pPr algn="ctr" eaLnBrk="1" hangingPunct="1">
              <a:spcBef>
                <a:spcPct val="0"/>
              </a:spcBef>
              <a:buFontTx/>
              <a:buNone/>
            </a:pPr>
            <a:r>
              <a:rPr lang="en-US" sz="1200"/>
              <a:t>Thriving</a:t>
            </a:r>
          </a:p>
          <a:p>
            <a:pPr algn="ctr" eaLnBrk="1" hangingPunct="1">
              <a:spcBef>
                <a:spcPct val="0"/>
              </a:spcBef>
              <a:buFontTx/>
              <a:buNone/>
            </a:pPr>
            <a:r>
              <a:rPr lang="en-US" sz="1200"/>
              <a:t>Begins</a:t>
            </a:r>
          </a:p>
        </p:txBody>
      </p:sp>
      <p:sp>
        <p:nvSpPr>
          <p:cNvPr id="111629" name="Text Box 46"/>
          <p:cNvSpPr txBox="1">
            <a:spLocks noChangeArrowheads="1"/>
          </p:cNvSpPr>
          <p:nvPr/>
        </p:nvSpPr>
        <p:spPr bwMode="auto">
          <a:xfrm>
            <a:off x="192088" y="1143000"/>
            <a:ext cx="7953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t>Scenario1</a:t>
            </a:r>
          </a:p>
        </p:txBody>
      </p:sp>
      <p:sp>
        <p:nvSpPr>
          <p:cNvPr id="111630" name="Text Box 47"/>
          <p:cNvSpPr txBox="1">
            <a:spLocks noChangeArrowheads="1"/>
          </p:cNvSpPr>
          <p:nvPr/>
        </p:nvSpPr>
        <p:spPr bwMode="auto">
          <a:xfrm>
            <a:off x="192088" y="2073275"/>
            <a:ext cx="7953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t>Scenario2</a:t>
            </a:r>
          </a:p>
        </p:txBody>
      </p:sp>
      <p:sp>
        <p:nvSpPr>
          <p:cNvPr id="111631" name="Text Box 48"/>
          <p:cNvSpPr txBox="1">
            <a:spLocks noChangeArrowheads="1"/>
          </p:cNvSpPr>
          <p:nvPr/>
        </p:nvSpPr>
        <p:spPr bwMode="auto">
          <a:xfrm>
            <a:off x="192088" y="3082925"/>
            <a:ext cx="7953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t>Scenario3</a:t>
            </a:r>
          </a:p>
        </p:txBody>
      </p:sp>
      <p:sp>
        <p:nvSpPr>
          <p:cNvPr id="111632" name="Text Box 49"/>
          <p:cNvSpPr txBox="1">
            <a:spLocks noChangeArrowheads="1"/>
          </p:cNvSpPr>
          <p:nvPr/>
        </p:nvSpPr>
        <p:spPr bwMode="auto">
          <a:xfrm>
            <a:off x="192088" y="4149725"/>
            <a:ext cx="7953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t>Scenario4</a:t>
            </a:r>
          </a:p>
        </p:txBody>
      </p:sp>
      <p:sp>
        <p:nvSpPr>
          <p:cNvPr id="111633" name="Text Box 50"/>
          <p:cNvSpPr txBox="1">
            <a:spLocks noChangeArrowheads="1"/>
          </p:cNvSpPr>
          <p:nvPr/>
        </p:nvSpPr>
        <p:spPr bwMode="auto">
          <a:xfrm>
            <a:off x="989013" y="5867400"/>
            <a:ext cx="692150" cy="384175"/>
          </a:xfrm>
          <a:prstGeom prst="rect">
            <a:avLst/>
          </a:prstGeom>
          <a:solidFill>
            <a:srgbClr val="0066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a:solidFill>
                  <a:schemeClr val="bg1"/>
                </a:solidFill>
              </a:rPr>
              <a:t>Earth</a:t>
            </a:r>
          </a:p>
          <a:p>
            <a:pPr algn="ctr" eaLnBrk="1" hangingPunct="1">
              <a:spcBef>
                <a:spcPct val="0"/>
              </a:spcBef>
              <a:buFontTx/>
              <a:buNone/>
            </a:pPr>
            <a:r>
              <a:rPr lang="en-US" sz="1200">
                <a:solidFill>
                  <a:schemeClr val="bg1"/>
                </a:solidFill>
              </a:rPr>
              <a:t>Continues</a:t>
            </a:r>
          </a:p>
        </p:txBody>
      </p:sp>
      <p:sp>
        <p:nvSpPr>
          <p:cNvPr id="111634" name="Text Box 51"/>
          <p:cNvSpPr txBox="1">
            <a:spLocks noChangeArrowheads="1"/>
          </p:cNvSpPr>
          <p:nvPr/>
        </p:nvSpPr>
        <p:spPr bwMode="auto">
          <a:xfrm>
            <a:off x="2208213" y="5867400"/>
            <a:ext cx="803275" cy="384175"/>
          </a:xfrm>
          <a:prstGeom prst="rect">
            <a:avLst/>
          </a:prstGeom>
          <a:solidFill>
            <a:srgbClr val="FFFF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a:t>Earth</a:t>
            </a:r>
          </a:p>
          <a:p>
            <a:pPr algn="ctr" eaLnBrk="1" hangingPunct="1">
              <a:spcBef>
                <a:spcPct val="0"/>
              </a:spcBef>
              <a:buFontTx/>
              <a:buNone/>
            </a:pPr>
            <a:r>
              <a:rPr lang="en-US" sz="1200"/>
              <a:t>Endangered</a:t>
            </a:r>
          </a:p>
        </p:txBody>
      </p:sp>
      <p:sp>
        <p:nvSpPr>
          <p:cNvPr id="111635" name="Text Box 52"/>
          <p:cNvSpPr txBox="1">
            <a:spLocks noChangeArrowheads="1"/>
          </p:cNvSpPr>
          <p:nvPr/>
        </p:nvSpPr>
        <p:spPr bwMode="auto">
          <a:xfrm>
            <a:off x="7847013" y="5867400"/>
            <a:ext cx="1066800" cy="354013"/>
          </a:xfrm>
          <a:prstGeom prst="rect">
            <a:avLst/>
          </a:prstGeom>
          <a:solidFill>
            <a:schemeClr val="tx1"/>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a:solidFill>
                  <a:schemeClr val="bg1"/>
                </a:solidFill>
              </a:rPr>
              <a:t>Earth Ends –</a:t>
            </a:r>
          </a:p>
          <a:p>
            <a:pPr algn="ctr" eaLnBrk="1" hangingPunct="1">
              <a:spcBef>
                <a:spcPct val="0"/>
              </a:spcBef>
              <a:buFontTx/>
              <a:buNone/>
            </a:pPr>
            <a:r>
              <a:rPr lang="en-US" sz="1000">
                <a:solidFill>
                  <a:schemeClr val="bg1"/>
                </a:solidFill>
              </a:rPr>
              <a:t>Non-human action</a:t>
            </a:r>
          </a:p>
        </p:txBody>
      </p:sp>
      <p:sp>
        <p:nvSpPr>
          <p:cNvPr id="111636" name="Text Box 53"/>
          <p:cNvSpPr txBox="1">
            <a:spLocks noChangeArrowheads="1"/>
          </p:cNvSpPr>
          <p:nvPr/>
        </p:nvSpPr>
        <p:spPr bwMode="auto">
          <a:xfrm>
            <a:off x="177800" y="5867400"/>
            <a:ext cx="496888" cy="384175"/>
          </a:xfrm>
          <a:prstGeom prst="rect">
            <a:avLst/>
          </a:prstGeom>
          <a:solidFill>
            <a:srgbClr val="0066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a:solidFill>
                  <a:schemeClr val="bg1"/>
                </a:solidFill>
              </a:rPr>
              <a:t>Earth</a:t>
            </a:r>
          </a:p>
          <a:p>
            <a:pPr algn="ctr" eaLnBrk="1" hangingPunct="1">
              <a:spcBef>
                <a:spcPct val="0"/>
              </a:spcBef>
              <a:buFontTx/>
              <a:buNone/>
            </a:pPr>
            <a:r>
              <a:rPr lang="en-US" sz="1200">
                <a:solidFill>
                  <a:schemeClr val="bg1"/>
                </a:solidFill>
              </a:rPr>
              <a:t>Begins</a:t>
            </a:r>
          </a:p>
        </p:txBody>
      </p:sp>
      <p:sp>
        <p:nvSpPr>
          <p:cNvPr id="111637" name="Line 54"/>
          <p:cNvSpPr>
            <a:spLocks noChangeShapeType="1"/>
          </p:cNvSpPr>
          <p:nvPr/>
        </p:nvSpPr>
        <p:spPr bwMode="auto">
          <a:xfrm>
            <a:off x="1446213" y="1219200"/>
            <a:ext cx="2439987" cy="9525"/>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1638" name="Text Box 55"/>
          <p:cNvSpPr txBox="1">
            <a:spLocks noChangeArrowheads="1"/>
          </p:cNvSpPr>
          <p:nvPr/>
        </p:nvSpPr>
        <p:spPr bwMode="auto">
          <a:xfrm>
            <a:off x="1066800" y="1219200"/>
            <a:ext cx="7016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t>Human </a:t>
            </a:r>
          </a:p>
          <a:p>
            <a:pPr eaLnBrk="1" hangingPunct="1">
              <a:spcBef>
                <a:spcPct val="0"/>
              </a:spcBef>
              <a:buFontTx/>
              <a:buNone/>
            </a:pPr>
            <a:r>
              <a:rPr lang="en-US" sz="1200"/>
              <a:t>Survival</a:t>
            </a:r>
          </a:p>
          <a:p>
            <a:pPr eaLnBrk="1" hangingPunct="1">
              <a:spcBef>
                <a:spcPct val="0"/>
              </a:spcBef>
              <a:buFontTx/>
              <a:buNone/>
            </a:pPr>
            <a:r>
              <a:rPr lang="en-US" sz="1200"/>
              <a:t>Begins</a:t>
            </a:r>
          </a:p>
        </p:txBody>
      </p:sp>
      <p:sp>
        <p:nvSpPr>
          <p:cNvPr id="111639" name="Text Box 56"/>
          <p:cNvSpPr txBox="1">
            <a:spLocks noChangeArrowheads="1"/>
          </p:cNvSpPr>
          <p:nvPr/>
        </p:nvSpPr>
        <p:spPr bwMode="auto">
          <a:xfrm>
            <a:off x="3503613" y="12954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a:solidFill>
                  <a:srgbClr val="CC0000"/>
                </a:solidFill>
              </a:rPr>
              <a:t>Human</a:t>
            </a:r>
          </a:p>
          <a:p>
            <a:pPr algn="ctr" eaLnBrk="1" hangingPunct="1">
              <a:spcBef>
                <a:spcPct val="0"/>
              </a:spcBef>
              <a:buFontTx/>
              <a:buNone/>
            </a:pPr>
            <a:r>
              <a:rPr lang="en-US" sz="1200">
                <a:solidFill>
                  <a:srgbClr val="CC0000"/>
                </a:solidFill>
              </a:rPr>
              <a:t>Survival Ends??</a:t>
            </a:r>
          </a:p>
        </p:txBody>
      </p:sp>
      <p:sp>
        <p:nvSpPr>
          <p:cNvPr id="111640" name="Text Box 57"/>
          <p:cNvSpPr txBox="1">
            <a:spLocks noChangeArrowheads="1"/>
          </p:cNvSpPr>
          <p:nvPr/>
        </p:nvSpPr>
        <p:spPr bwMode="auto">
          <a:xfrm>
            <a:off x="1063625" y="3190875"/>
            <a:ext cx="7016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t>Human </a:t>
            </a:r>
          </a:p>
          <a:p>
            <a:pPr eaLnBrk="1" hangingPunct="1">
              <a:spcBef>
                <a:spcPct val="0"/>
              </a:spcBef>
              <a:buFontTx/>
              <a:buNone/>
            </a:pPr>
            <a:r>
              <a:rPr lang="en-US" sz="1200"/>
              <a:t>Survival</a:t>
            </a:r>
          </a:p>
          <a:p>
            <a:pPr eaLnBrk="1" hangingPunct="1">
              <a:spcBef>
                <a:spcPct val="0"/>
              </a:spcBef>
              <a:buFontTx/>
              <a:buNone/>
            </a:pPr>
            <a:r>
              <a:rPr lang="en-US" sz="1200"/>
              <a:t>Begins</a:t>
            </a:r>
          </a:p>
        </p:txBody>
      </p:sp>
      <p:sp>
        <p:nvSpPr>
          <p:cNvPr id="111641" name="Text Box 58"/>
          <p:cNvSpPr txBox="1">
            <a:spLocks noChangeArrowheads="1"/>
          </p:cNvSpPr>
          <p:nvPr/>
        </p:nvSpPr>
        <p:spPr bwMode="auto">
          <a:xfrm>
            <a:off x="3470275" y="4289425"/>
            <a:ext cx="719138"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a:t>Human </a:t>
            </a:r>
          </a:p>
          <a:p>
            <a:pPr algn="ctr" eaLnBrk="1" hangingPunct="1">
              <a:spcBef>
                <a:spcPct val="0"/>
              </a:spcBef>
              <a:buFontTx/>
              <a:buNone/>
            </a:pPr>
            <a:r>
              <a:rPr lang="en-US" sz="1200"/>
              <a:t>Thriving</a:t>
            </a:r>
          </a:p>
          <a:p>
            <a:pPr algn="ctr" eaLnBrk="1" hangingPunct="1">
              <a:spcBef>
                <a:spcPct val="0"/>
              </a:spcBef>
              <a:buFontTx/>
              <a:buNone/>
            </a:pPr>
            <a:r>
              <a:rPr lang="en-US" sz="1200"/>
              <a:t>Begins</a:t>
            </a:r>
          </a:p>
        </p:txBody>
      </p:sp>
      <p:sp>
        <p:nvSpPr>
          <p:cNvPr id="111642" name="Text Box 59"/>
          <p:cNvSpPr txBox="1">
            <a:spLocks noChangeArrowheads="1"/>
          </p:cNvSpPr>
          <p:nvPr/>
        </p:nvSpPr>
        <p:spPr bwMode="auto">
          <a:xfrm>
            <a:off x="1063625" y="4289425"/>
            <a:ext cx="7016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t>Human </a:t>
            </a:r>
          </a:p>
          <a:p>
            <a:pPr eaLnBrk="1" hangingPunct="1">
              <a:spcBef>
                <a:spcPct val="0"/>
              </a:spcBef>
              <a:buFontTx/>
              <a:buNone/>
            </a:pPr>
            <a:r>
              <a:rPr lang="en-US" sz="1200"/>
              <a:t>Survival</a:t>
            </a:r>
          </a:p>
          <a:p>
            <a:pPr eaLnBrk="1" hangingPunct="1">
              <a:spcBef>
                <a:spcPct val="0"/>
              </a:spcBef>
              <a:buFontTx/>
              <a:buNone/>
            </a:pPr>
            <a:r>
              <a:rPr lang="en-US" sz="1200"/>
              <a:t>Begins</a:t>
            </a:r>
          </a:p>
        </p:txBody>
      </p:sp>
      <p:sp>
        <p:nvSpPr>
          <p:cNvPr id="111643" name="Text Box 60"/>
          <p:cNvSpPr txBox="1">
            <a:spLocks noChangeArrowheads="1"/>
          </p:cNvSpPr>
          <p:nvPr/>
        </p:nvSpPr>
        <p:spPr bwMode="auto">
          <a:xfrm>
            <a:off x="7847013" y="4273550"/>
            <a:ext cx="11303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200">
                <a:solidFill>
                  <a:srgbClr val="CC0000"/>
                </a:solidFill>
              </a:rPr>
              <a:t>Human</a:t>
            </a:r>
          </a:p>
          <a:p>
            <a:pPr algn="r" eaLnBrk="1" hangingPunct="1">
              <a:spcBef>
                <a:spcPct val="0"/>
              </a:spcBef>
              <a:buFontTx/>
              <a:buNone/>
            </a:pPr>
            <a:r>
              <a:rPr lang="en-US" sz="1200">
                <a:solidFill>
                  <a:srgbClr val="CC0000"/>
                </a:solidFill>
              </a:rPr>
              <a:t>Survival/</a:t>
            </a:r>
          </a:p>
          <a:p>
            <a:pPr algn="r" eaLnBrk="1" hangingPunct="1">
              <a:spcBef>
                <a:spcPct val="0"/>
              </a:spcBef>
              <a:buFontTx/>
              <a:buNone/>
            </a:pPr>
            <a:r>
              <a:rPr lang="en-US" sz="1200">
                <a:solidFill>
                  <a:srgbClr val="CC0000"/>
                </a:solidFill>
              </a:rPr>
              <a:t>Thriving Ends?</a:t>
            </a:r>
          </a:p>
        </p:txBody>
      </p:sp>
      <p:sp>
        <p:nvSpPr>
          <p:cNvPr id="111644" name="Text Box 61"/>
          <p:cNvSpPr txBox="1">
            <a:spLocks noChangeArrowheads="1"/>
          </p:cNvSpPr>
          <p:nvPr/>
        </p:nvSpPr>
        <p:spPr bwMode="auto">
          <a:xfrm>
            <a:off x="1063625" y="2181225"/>
            <a:ext cx="7016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t>Human </a:t>
            </a:r>
          </a:p>
          <a:p>
            <a:pPr eaLnBrk="1" hangingPunct="1">
              <a:spcBef>
                <a:spcPct val="0"/>
              </a:spcBef>
              <a:buFontTx/>
              <a:buNone/>
            </a:pPr>
            <a:r>
              <a:rPr lang="en-US" sz="1200"/>
              <a:t>Survival</a:t>
            </a:r>
          </a:p>
          <a:p>
            <a:pPr eaLnBrk="1" hangingPunct="1">
              <a:spcBef>
                <a:spcPct val="0"/>
              </a:spcBef>
              <a:buFontTx/>
              <a:buNone/>
            </a:pPr>
            <a:r>
              <a:rPr lang="en-US" sz="1200"/>
              <a:t>Begins</a:t>
            </a:r>
          </a:p>
        </p:txBody>
      </p:sp>
      <p:sp>
        <p:nvSpPr>
          <p:cNvPr id="111645" name="Text Box 62"/>
          <p:cNvSpPr txBox="1">
            <a:spLocks noChangeArrowheads="1"/>
          </p:cNvSpPr>
          <p:nvPr/>
        </p:nvSpPr>
        <p:spPr bwMode="auto">
          <a:xfrm>
            <a:off x="5102225" y="2209800"/>
            <a:ext cx="7016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200">
                <a:solidFill>
                  <a:srgbClr val="CC0000"/>
                </a:solidFill>
              </a:rPr>
              <a:t>Human</a:t>
            </a:r>
          </a:p>
          <a:p>
            <a:pPr algn="r" eaLnBrk="1" hangingPunct="1">
              <a:spcBef>
                <a:spcPct val="0"/>
              </a:spcBef>
              <a:buFontTx/>
              <a:buNone/>
            </a:pPr>
            <a:r>
              <a:rPr lang="en-US" sz="1200">
                <a:solidFill>
                  <a:srgbClr val="CC0000"/>
                </a:solidFill>
              </a:rPr>
              <a:t>Survival</a:t>
            </a:r>
          </a:p>
          <a:p>
            <a:pPr algn="r" eaLnBrk="1" hangingPunct="1">
              <a:spcBef>
                <a:spcPct val="0"/>
              </a:spcBef>
              <a:buFontTx/>
              <a:buNone/>
            </a:pPr>
            <a:r>
              <a:rPr lang="en-US" sz="1200">
                <a:solidFill>
                  <a:srgbClr val="CC0000"/>
                </a:solidFill>
              </a:rPr>
              <a:t>Ends??</a:t>
            </a:r>
          </a:p>
        </p:txBody>
      </p:sp>
      <p:sp>
        <p:nvSpPr>
          <p:cNvPr id="111646" name="Text Box 63"/>
          <p:cNvSpPr txBox="1">
            <a:spLocks noChangeArrowheads="1"/>
          </p:cNvSpPr>
          <p:nvPr/>
        </p:nvSpPr>
        <p:spPr bwMode="auto">
          <a:xfrm>
            <a:off x="5048250" y="3200400"/>
            <a:ext cx="1198563"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200">
                <a:solidFill>
                  <a:srgbClr val="CC0000"/>
                </a:solidFill>
              </a:rPr>
              <a:t>Human</a:t>
            </a:r>
          </a:p>
          <a:p>
            <a:pPr algn="r" eaLnBrk="1" hangingPunct="1">
              <a:spcBef>
                <a:spcPct val="0"/>
              </a:spcBef>
              <a:buFontTx/>
              <a:buNone/>
            </a:pPr>
            <a:r>
              <a:rPr lang="en-US" sz="1200">
                <a:solidFill>
                  <a:srgbClr val="CC0000"/>
                </a:solidFill>
              </a:rPr>
              <a:t>Survival/</a:t>
            </a:r>
          </a:p>
          <a:p>
            <a:pPr algn="r" eaLnBrk="1" hangingPunct="1">
              <a:spcBef>
                <a:spcPct val="0"/>
              </a:spcBef>
              <a:buFontTx/>
              <a:buNone/>
            </a:pPr>
            <a:r>
              <a:rPr lang="en-US" sz="1200">
                <a:solidFill>
                  <a:srgbClr val="CC0000"/>
                </a:solidFill>
              </a:rPr>
              <a:t>Thriving Ends??</a:t>
            </a:r>
          </a:p>
        </p:txBody>
      </p:sp>
      <p:sp>
        <p:nvSpPr>
          <p:cNvPr id="111647" name="Text Box 64"/>
          <p:cNvSpPr txBox="1">
            <a:spLocks noChangeArrowheads="1"/>
          </p:cNvSpPr>
          <p:nvPr/>
        </p:nvSpPr>
        <p:spPr bwMode="auto">
          <a:xfrm>
            <a:off x="3328988" y="5562600"/>
            <a:ext cx="1241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t>Survive? Thrive?</a:t>
            </a:r>
          </a:p>
        </p:txBody>
      </p:sp>
      <p:sp>
        <p:nvSpPr>
          <p:cNvPr id="111648" name="Text Box 65"/>
          <p:cNvSpPr txBox="1">
            <a:spLocks noChangeArrowheads="1"/>
          </p:cNvSpPr>
          <p:nvPr/>
        </p:nvSpPr>
        <p:spPr bwMode="auto">
          <a:xfrm>
            <a:off x="4875213" y="5562600"/>
            <a:ext cx="1241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t>Survive? Thrive?</a:t>
            </a:r>
          </a:p>
        </p:txBody>
      </p:sp>
      <p:sp>
        <p:nvSpPr>
          <p:cNvPr id="111649" name="Text Box 66"/>
          <p:cNvSpPr txBox="1">
            <a:spLocks noChangeArrowheads="1"/>
          </p:cNvSpPr>
          <p:nvPr/>
        </p:nvSpPr>
        <p:spPr bwMode="auto">
          <a:xfrm>
            <a:off x="7923213" y="5562600"/>
            <a:ext cx="10699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200">
                <a:solidFill>
                  <a:srgbClr val="CC0000"/>
                </a:solidFill>
              </a:rPr>
              <a:t>Survive Ends?</a:t>
            </a:r>
          </a:p>
        </p:txBody>
      </p:sp>
      <p:sp>
        <p:nvSpPr>
          <p:cNvPr id="111650" name="Oval 67"/>
          <p:cNvSpPr>
            <a:spLocks noChangeArrowheads="1"/>
          </p:cNvSpPr>
          <p:nvPr/>
        </p:nvSpPr>
        <p:spPr bwMode="auto">
          <a:xfrm>
            <a:off x="3732213" y="1784350"/>
            <a:ext cx="265112" cy="193675"/>
          </a:xfrm>
          <a:prstGeom prst="ellipse">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900">
                <a:solidFill>
                  <a:schemeClr val="bg1"/>
                </a:solidFill>
              </a:rPr>
              <a:t>AI</a:t>
            </a:r>
          </a:p>
        </p:txBody>
      </p:sp>
      <p:sp>
        <p:nvSpPr>
          <p:cNvPr id="111651" name="Oval 68"/>
          <p:cNvSpPr>
            <a:spLocks noChangeArrowheads="1"/>
          </p:cNvSpPr>
          <p:nvPr/>
        </p:nvSpPr>
        <p:spPr bwMode="auto">
          <a:xfrm>
            <a:off x="5332413" y="2819400"/>
            <a:ext cx="265112" cy="193675"/>
          </a:xfrm>
          <a:prstGeom prst="ellipse">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900">
                <a:solidFill>
                  <a:schemeClr val="bg1"/>
                </a:solidFill>
              </a:rPr>
              <a:t>AI?</a:t>
            </a:r>
          </a:p>
        </p:txBody>
      </p:sp>
      <p:sp>
        <p:nvSpPr>
          <p:cNvPr id="111652" name="Text Box 69"/>
          <p:cNvSpPr txBox="1">
            <a:spLocks noChangeArrowheads="1"/>
          </p:cNvSpPr>
          <p:nvPr/>
        </p:nvSpPr>
        <p:spPr bwMode="auto">
          <a:xfrm>
            <a:off x="301625" y="6477000"/>
            <a:ext cx="853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000"/>
              <a:t>Human Survival and/or Thriving Ends - Human survival/thriving may end by human action or non-human action (e.g. loss of sun, disease, volcanoes, storms, asteroid).</a:t>
            </a:r>
          </a:p>
          <a:p>
            <a:pPr eaLnBrk="1" hangingPunct="1">
              <a:spcBef>
                <a:spcPct val="0"/>
              </a:spcBef>
              <a:buFontTx/>
              <a:buNone/>
            </a:pPr>
            <a:r>
              <a:rPr lang="en-US" sz="1000"/>
              <a:t>AI – artificial intelligence</a:t>
            </a:r>
          </a:p>
        </p:txBody>
      </p:sp>
      <p:sp>
        <p:nvSpPr>
          <p:cNvPr id="111653" name="Text Box 70"/>
          <p:cNvSpPr txBox="1">
            <a:spLocks noChangeArrowheads="1"/>
          </p:cNvSpPr>
          <p:nvPr/>
        </p:nvSpPr>
        <p:spPr bwMode="auto">
          <a:xfrm>
            <a:off x="150813" y="838200"/>
            <a:ext cx="1265237" cy="274638"/>
          </a:xfrm>
          <a:prstGeom prst="rect">
            <a:avLst/>
          </a:prstGeom>
          <a:solidFill>
            <a:srgbClr val="0066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solidFill>
                  <a:srgbClr val="FFFFFF"/>
                </a:solidFill>
              </a:rPr>
              <a:t>Human Scenarios</a:t>
            </a:r>
          </a:p>
        </p:txBody>
      </p:sp>
      <p:sp>
        <p:nvSpPr>
          <p:cNvPr id="111654" name="Oval 71"/>
          <p:cNvSpPr>
            <a:spLocks noChangeArrowheads="1"/>
          </p:cNvSpPr>
          <p:nvPr/>
        </p:nvSpPr>
        <p:spPr bwMode="auto">
          <a:xfrm>
            <a:off x="5332413" y="3844925"/>
            <a:ext cx="265112" cy="193675"/>
          </a:xfrm>
          <a:prstGeom prst="ellipse">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900">
                <a:solidFill>
                  <a:schemeClr val="bg1"/>
                </a:solidFill>
              </a:rPr>
              <a:t>AI?</a:t>
            </a:r>
          </a:p>
        </p:txBody>
      </p:sp>
      <p:sp>
        <p:nvSpPr>
          <p:cNvPr id="111655" name="Oval 72"/>
          <p:cNvSpPr>
            <a:spLocks noChangeArrowheads="1"/>
          </p:cNvSpPr>
          <p:nvPr/>
        </p:nvSpPr>
        <p:spPr bwMode="auto">
          <a:xfrm>
            <a:off x="8102600" y="4911725"/>
            <a:ext cx="265113" cy="193675"/>
          </a:xfrm>
          <a:prstGeom prst="ellipse">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900">
                <a:solidFill>
                  <a:schemeClr val="bg1"/>
                </a:solidFill>
              </a:rPr>
              <a:t>AI?</a:t>
            </a:r>
          </a:p>
        </p:txBody>
      </p:sp>
      <p:sp>
        <p:nvSpPr>
          <p:cNvPr id="111656" name="Line 73"/>
          <p:cNvSpPr>
            <a:spLocks noChangeShapeType="1"/>
          </p:cNvSpPr>
          <p:nvPr/>
        </p:nvSpPr>
        <p:spPr bwMode="auto">
          <a:xfrm>
            <a:off x="1446213" y="2209800"/>
            <a:ext cx="3962400" cy="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1657" name="Line 74"/>
          <p:cNvSpPr>
            <a:spLocks noChangeShapeType="1"/>
          </p:cNvSpPr>
          <p:nvPr/>
        </p:nvSpPr>
        <p:spPr bwMode="auto">
          <a:xfrm>
            <a:off x="1446213" y="3200400"/>
            <a:ext cx="3962400" cy="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1658" name="Line 75"/>
          <p:cNvSpPr>
            <a:spLocks noChangeShapeType="1"/>
          </p:cNvSpPr>
          <p:nvPr/>
        </p:nvSpPr>
        <p:spPr bwMode="auto">
          <a:xfrm>
            <a:off x="1446213" y="4267200"/>
            <a:ext cx="7391400" cy="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1659" name="Oval 76"/>
          <p:cNvSpPr>
            <a:spLocks noChangeArrowheads="1"/>
          </p:cNvSpPr>
          <p:nvPr/>
        </p:nvSpPr>
        <p:spPr bwMode="auto">
          <a:xfrm>
            <a:off x="3732213" y="2820988"/>
            <a:ext cx="265112" cy="193675"/>
          </a:xfrm>
          <a:prstGeom prst="ellipse">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900">
                <a:solidFill>
                  <a:schemeClr val="bg1"/>
                </a:solidFill>
              </a:rPr>
              <a:t>AI</a:t>
            </a:r>
          </a:p>
        </p:txBody>
      </p:sp>
      <p:sp>
        <p:nvSpPr>
          <p:cNvPr id="111660" name="Oval 77"/>
          <p:cNvSpPr>
            <a:spLocks noChangeArrowheads="1"/>
          </p:cNvSpPr>
          <p:nvPr/>
        </p:nvSpPr>
        <p:spPr bwMode="auto">
          <a:xfrm>
            <a:off x="3732213" y="3887788"/>
            <a:ext cx="265112" cy="193675"/>
          </a:xfrm>
          <a:prstGeom prst="ellipse">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900">
                <a:solidFill>
                  <a:schemeClr val="bg1"/>
                </a:solidFill>
              </a:rPr>
              <a:t>AI</a:t>
            </a:r>
          </a:p>
        </p:txBody>
      </p:sp>
      <p:sp>
        <p:nvSpPr>
          <p:cNvPr id="111661" name="Oval 78"/>
          <p:cNvSpPr>
            <a:spLocks noChangeArrowheads="1"/>
          </p:cNvSpPr>
          <p:nvPr/>
        </p:nvSpPr>
        <p:spPr bwMode="auto">
          <a:xfrm>
            <a:off x="3732213" y="4954588"/>
            <a:ext cx="265112" cy="193675"/>
          </a:xfrm>
          <a:prstGeom prst="ellipse">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900">
                <a:solidFill>
                  <a:schemeClr val="bg1"/>
                </a:solidFill>
              </a:rPr>
              <a:t>AI</a:t>
            </a:r>
          </a:p>
        </p:txBody>
      </p:sp>
      <p:sp>
        <p:nvSpPr>
          <p:cNvPr id="111662" name="Text Box 79"/>
          <p:cNvSpPr txBox="1">
            <a:spLocks noChangeArrowheads="1"/>
          </p:cNvSpPr>
          <p:nvPr/>
        </p:nvSpPr>
        <p:spPr bwMode="auto">
          <a:xfrm>
            <a:off x="227013" y="4410075"/>
            <a:ext cx="800100" cy="558800"/>
          </a:xfrm>
          <a:prstGeom prst="rect">
            <a:avLst/>
          </a:prstGeom>
          <a:solidFill>
            <a:srgbClr val="33CC33"/>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rIns="27432">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2000" i="1">
                <a:solidFill>
                  <a:srgbClr val="000000"/>
                </a:solidFill>
              </a:rPr>
              <a:t>Thrive!</a:t>
            </a:r>
          </a:p>
          <a:p>
            <a:pPr eaLnBrk="1" hangingPunct="1">
              <a:lnSpc>
                <a:spcPct val="85000"/>
              </a:lnSpc>
              <a:spcBef>
                <a:spcPct val="0"/>
              </a:spcBef>
              <a:buFontTx/>
              <a:buNone/>
            </a:pPr>
            <a:r>
              <a:rPr lang="en-US" sz="1600">
                <a:solidFill>
                  <a:srgbClr val="000000"/>
                </a:solidFill>
              </a:rPr>
              <a:t>Scenario</a:t>
            </a:r>
          </a:p>
        </p:txBody>
      </p:sp>
      <p:sp>
        <p:nvSpPr>
          <p:cNvPr id="111663" name="Text Box 80"/>
          <p:cNvSpPr txBox="1">
            <a:spLocks noChangeArrowheads="1"/>
          </p:cNvSpPr>
          <p:nvPr/>
        </p:nvSpPr>
        <p:spPr bwMode="auto">
          <a:xfrm>
            <a:off x="227013" y="1412875"/>
            <a:ext cx="766762" cy="508000"/>
          </a:xfrm>
          <a:prstGeom prst="re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32" rIns="27432">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600">
                <a:solidFill>
                  <a:srgbClr val="000000"/>
                </a:solidFill>
              </a:rPr>
              <a:t>Current</a:t>
            </a:r>
          </a:p>
          <a:p>
            <a:pPr algn="ctr" eaLnBrk="1" hangingPunct="1">
              <a:lnSpc>
                <a:spcPct val="85000"/>
              </a:lnSpc>
              <a:spcBef>
                <a:spcPct val="0"/>
              </a:spcBef>
              <a:buFontTx/>
              <a:buNone/>
            </a:pPr>
            <a:r>
              <a:rPr lang="en-US" sz="1600">
                <a:solidFill>
                  <a:srgbClr val="000000"/>
                </a:solidFill>
              </a:rPr>
              <a:t>Scenario</a:t>
            </a:r>
          </a:p>
        </p:txBody>
      </p:sp>
      <p:sp>
        <p:nvSpPr>
          <p:cNvPr id="111664" name="Text Box 81"/>
          <p:cNvSpPr txBox="1">
            <a:spLocks noChangeArrowheads="1"/>
          </p:cNvSpPr>
          <p:nvPr/>
        </p:nvSpPr>
        <p:spPr bwMode="auto">
          <a:xfrm>
            <a:off x="3579813" y="5867400"/>
            <a:ext cx="803275" cy="384175"/>
          </a:xfrm>
          <a:prstGeom prst="rect">
            <a:avLst/>
          </a:prstGeom>
          <a:solidFill>
            <a:srgbClr val="FF99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a:t>Earth More</a:t>
            </a:r>
          </a:p>
          <a:p>
            <a:pPr algn="ctr" eaLnBrk="1" hangingPunct="1">
              <a:spcBef>
                <a:spcPct val="0"/>
              </a:spcBef>
              <a:buFontTx/>
              <a:buNone/>
            </a:pPr>
            <a:r>
              <a:rPr lang="en-US" sz="1200"/>
              <a:t>Endangered</a:t>
            </a:r>
          </a:p>
        </p:txBody>
      </p:sp>
      <p:sp>
        <p:nvSpPr>
          <p:cNvPr id="111665" name="Text Box 82"/>
          <p:cNvSpPr txBox="1">
            <a:spLocks noChangeArrowheads="1"/>
          </p:cNvSpPr>
          <p:nvPr/>
        </p:nvSpPr>
        <p:spPr bwMode="auto">
          <a:xfrm>
            <a:off x="5103813" y="5867400"/>
            <a:ext cx="803275" cy="384175"/>
          </a:xfrm>
          <a:prstGeom prst="rect">
            <a:avLst/>
          </a:prstGeom>
          <a:solidFill>
            <a:srgbClr val="FF00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a:solidFill>
                  <a:schemeClr val="bg1"/>
                </a:solidFill>
              </a:rPr>
              <a:t>Earth Much</a:t>
            </a:r>
          </a:p>
          <a:p>
            <a:pPr algn="ctr" eaLnBrk="1" hangingPunct="1">
              <a:spcBef>
                <a:spcPct val="0"/>
              </a:spcBef>
              <a:buFontTx/>
              <a:buNone/>
            </a:pPr>
            <a:r>
              <a:rPr lang="en-US" sz="1200">
                <a:solidFill>
                  <a:schemeClr val="bg1"/>
                </a:solidFill>
              </a:rPr>
              <a:t>Endangered</a:t>
            </a:r>
          </a:p>
        </p:txBody>
      </p:sp>
      <p:sp>
        <p:nvSpPr>
          <p:cNvPr id="111666" name="Oval 83"/>
          <p:cNvSpPr>
            <a:spLocks noChangeArrowheads="1"/>
          </p:cNvSpPr>
          <p:nvPr/>
        </p:nvSpPr>
        <p:spPr bwMode="auto">
          <a:xfrm>
            <a:off x="5332413" y="4954588"/>
            <a:ext cx="265112" cy="193675"/>
          </a:xfrm>
          <a:prstGeom prst="ellipse">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900">
                <a:solidFill>
                  <a:schemeClr val="bg1"/>
                </a:solidFill>
              </a:rPr>
              <a:t>AI</a:t>
            </a:r>
          </a:p>
        </p:txBody>
      </p:sp>
      <p:sp>
        <p:nvSpPr>
          <p:cNvPr id="111667" name="Text Box 84"/>
          <p:cNvSpPr txBox="1">
            <a:spLocks noChangeArrowheads="1"/>
          </p:cNvSpPr>
          <p:nvPr/>
        </p:nvSpPr>
        <p:spPr bwMode="auto">
          <a:xfrm>
            <a:off x="227013" y="3352800"/>
            <a:ext cx="863600" cy="403225"/>
          </a:xfrm>
          <a:prstGeom prst="rect">
            <a:avLst/>
          </a:prstGeom>
          <a:solidFill>
            <a:srgbClr val="FFFF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rIns="27432">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1400" i="1">
                <a:solidFill>
                  <a:srgbClr val="000000"/>
                </a:solidFill>
              </a:rPr>
              <a:t>Thrive!</a:t>
            </a:r>
          </a:p>
          <a:p>
            <a:pPr eaLnBrk="1" hangingPunct="1">
              <a:lnSpc>
                <a:spcPct val="85000"/>
              </a:lnSpc>
              <a:spcBef>
                <a:spcPct val="0"/>
              </a:spcBef>
              <a:buFontTx/>
              <a:buNone/>
            </a:pPr>
            <a:r>
              <a:rPr lang="en-US" sz="1000">
                <a:solidFill>
                  <a:srgbClr val="000000"/>
                </a:solidFill>
              </a:rPr>
              <a:t>Partial Scenario</a:t>
            </a:r>
          </a:p>
        </p:txBody>
      </p:sp>
      <p:sp>
        <p:nvSpPr>
          <p:cNvPr id="111668" name="Text Box 85"/>
          <p:cNvSpPr txBox="1">
            <a:spLocks noChangeArrowheads="1"/>
          </p:cNvSpPr>
          <p:nvPr/>
        </p:nvSpPr>
        <p:spPr bwMode="auto">
          <a:xfrm>
            <a:off x="227013" y="2327275"/>
            <a:ext cx="863600" cy="40322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rIns="27432">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1400">
                <a:solidFill>
                  <a:srgbClr val="000000"/>
                </a:solidFill>
              </a:rPr>
              <a:t>Survive</a:t>
            </a:r>
          </a:p>
          <a:p>
            <a:pPr eaLnBrk="1" hangingPunct="1">
              <a:lnSpc>
                <a:spcPct val="85000"/>
              </a:lnSpc>
              <a:spcBef>
                <a:spcPct val="0"/>
              </a:spcBef>
              <a:buFontTx/>
              <a:buNone/>
            </a:pPr>
            <a:r>
              <a:rPr lang="en-US" sz="1000">
                <a:solidFill>
                  <a:srgbClr val="000000"/>
                </a:solidFill>
              </a:rPr>
              <a:t>Partial Scenario</a:t>
            </a:r>
          </a:p>
        </p:txBody>
      </p:sp>
      <p:sp>
        <p:nvSpPr>
          <p:cNvPr id="111669" name="Rectangle 86"/>
          <p:cNvSpPr>
            <a:spLocks noChangeArrowheads="1"/>
          </p:cNvSpPr>
          <p:nvPr/>
        </p:nvSpPr>
        <p:spPr bwMode="auto">
          <a:xfrm>
            <a:off x="4189413" y="2317750"/>
            <a:ext cx="914400" cy="39687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000"/>
              <a:t>Extend survival</a:t>
            </a:r>
          </a:p>
          <a:p>
            <a:pPr algn="ctr" eaLnBrk="1" hangingPunct="1">
              <a:spcBef>
                <a:spcPct val="0"/>
              </a:spcBef>
              <a:buFontTx/>
              <a:buNone/>
            </a:pPr>
            <a:endParaRPr lang="en-US" sz="1000"/>
          </a:p>
        </p:txBody>
      </p:sp>
      <p:sp>
        <p:nvSpPr>
          <p:cNvPr id="111670" name="Rectangle 87"/>
          <p:cNvSpPr>
            <a:spLocks noChangeArrowheads="1"/>
          </p:cNvSpPr>
          <p:nvPr/>
        </p:nvSpPr>
        <p:spPr bwMode="auto">
          <a:xfrm>
            <a:off x="4189413" y="3322638"/>
            <a:ext cx="914400" cy="411162"/>
          </a:xfrm>
          <a:prstGeom prst="rect">
            <a:avLst/>
          </a:prstGeom>
          <a:solidFill>
            <a:srgbClr val="FFFF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000"/>
              <a:t>Extend survival</a:t>
            </a:r>
          </a:p>
          <a:p>
            <a:pPr algn="ctr" eaLnBrk="1" hangingPunct="1">
              <a:spcBef>
                <a:spcPct val="0"/>
              </a:spcBef>
              <a:buFontTx/>
              <a:buNone/>
            </a:pPr>
            <a:r>
              <a:rPr lang="en-US" sz="1000"/>
              <a:t>Partial thriving</a:t>
            </a:r>
          </a:p>
        </p:txBody>
      </p:sp>
      <p:sp>
        <p:nvSpPr>
          <p:cNvPr id="111671" name="Rectangle 88"/>
          <p:cNvSpPr>
            <a:spLocks noChangeArrowheads="1"/>
          </p:cNvSpPr>
          <p:nvPr/>
        </p:nvSpPr>
        <p:spPr bwMode="auto">
          <a:xfrm>
            <a:off x="4189413" y="4343400"/>
            <a:ext cx="3581400" cy="457200"/>
          </a:xfrm>
          <a:prstGeom prst="rect">
            <a:avLst/>
          </a:prstGeom>
          <a:solidFill>
            <a:srgbClr val="33CC33"/>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000"/>
              <a:t>Extend survival.  Thriving.  </a:t>
            </a:r>
          </a:p>
          <a:p>
            <a:pPr algn="ctr" eaLnBrk="1" hangingPunct="1">
              <a:lnSpc>
                <a:spcPct val="85000"/>
              </a:lnSpc>
              <a:spcBef>
                <a:spcPct val="0"/>
              </a:spcBef>
              <a:buFontTx/>
              <a:buNone/>
            </a:pPr>
            <a:r>
              <a:rPr lang="en-US" sz="1000"/>
              <a:t>Full “</a:t>
            </a:r>
            <a:r>
              <a:rPr lang="en-US" sz="1000" i="1"/>
              <a:t>Thrive!</a:t>
            </a:r>
            <a:r>
              <a:rPr lang="en-US" sz="1000"/>
              <a:t>” only.  Shut down “</a:t>
            </a:r>
            <a:r>
              <a:rPr lang="en-US" sz="1000" i="1"/>
              <a:t>Thrive!</a:t>
            </a:r>
            <a:r>
              <a:rPr lang="en-US" sz="1000"/>
              <a:t>” if only partial thriving.</a:t>
            </a:r>
          </a:p>
        </p:txBody>
      </p:sp>
      <p:sp>
        <p:nvSpPr>
          <p:cNvPr id="111672" name="Text Box 89"/>
          <p:cNvSpPr txBox="1">
            <a:spLocks noChangeArrowheads="1"/>
          </p:cNvSpPr>
          <p:nvPr/>
        </p:nvSpPr>
        <p:spPr bwMode="auto">
          <a:xfrm>
            <a:off x="6246813" y="914400"/>
            <a:ext cx="2743200" cy="2930525"/>
          </a:xfrm>
          <a:prstGeom prst="rect">
            <a:avLst/>
          </a:prstGeom>
          <a:noFill/>
          <a:ln w="9525" algn="ctr">
            <a:solidFill>
              <a:schemeClr val="bg2"/>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25000"/>
              </a:spcBef>
              <a:buFontTx/>
              <a:buNone/>
            </a:pPr>
            <a:r>
              <a:rPr lang="en-US" sz="900"/>
              <a:t>Let it (</a:t>
            </a:r>
            <a:r>
              <a:rPr lang="en-US" sz="900" i="1"/>
              <a:t>Thrive!</a:t>
            </a:r>
            <a:r>
              <a:rPr lang="en-US" sz="900"/>
              <a:t>) go??  Unless Scenario 4 probable and Scenarios 2 and 3 improbable.</a:t>
            </a:r>
          </a:p>
          <a:p>
            <a:pPr eaLnBrk="1" hangingPunct="1">
              <a:lnSpc>
                <a:spcPct val="90000"/>
              </a:lnSpc>
              <a:spcBef>
                <a:spcPct val="25000"/>
              </a:spcBef>
              <a:buFontTx/>
              <a:buNone/>
            </a:pPr>
            <a:r>
              <a:rPr lang="en-US" sz="900"/>
              <a:t>Does surviving longer &amp; partial thriving make it worse?  Probably yes, if partial and not full “</a:t>
            </a:r>
            <a:r>
              <a:rPr lang="en-US" sz="900" i="1"/>
              <a:t>Thrive!</a:t>
            </a:r>
            <a:r>
              <a:rPr lang="en-US" sz="900"/>
              <a:t>”.  </a:t>
            </a:r>
          </a:p>
          <a:p>
            <a:pPr eaLnBrk="1" hangingPunct="1">
              <a:lnSpc>
                <a:spcPct val="90000"/>
              </a:lnSpc>
              <a:spcBef>
                <a:spcPct val="25000"/>
              </a:spcBef>
              <a:buFontTx/>
              <a:buNone/>
            </a:pPr>
            <a:r>
              <a:rPr lang="en-US" sz="900"/>
              <a:t>So, yes on scenario 4 and no on scenarios 2 and 3.  No on scenario 2 since no “thriving”.  No on scenario 3 since only partial “thriving”.</a:t>
            </a:r>
          </a:p>
          <a:p>
            <a:pPr eaLnBrk="1" hangingPunct="1">
              <a:lnSpc>
                <a:spcPct val="90000"/>
              </a:lnSpc>
              <a:spcBef>
                <a:spcPct val="25000"/>
              </a:spcBef>
              <a:buFontTx/>
              <a:buNone/>
            </a:pPr>
            <a:r>
              <a:rPr lang="en-US" sz="900"/>
              <a:t>Scenario 4 - Straight to thriving </a:t>
            </a:r>
            <a:r>
              <a:rPr lang="en-US" sz="900" u="sng"/>
              <a:t>and</a:t>
            </a:r>
            <a:r>
              <a:rPr lang="en-US" sz="900"/>
              <a:t> surviving w/o extending surviving by itself.  Extended surviving only if and when full “</a:t>
            </a:r>
            <a:r>
              <a:rPr lang="en-US" sz="900" i="1"/>
              <a:t>Thrive!</a:t>
            </a:r>
            <a:r>
              <a:rPr lang="en-US" sz="900"/>
              <a:t>”.</a:t>
            </a:r>
          </a:p>
          <a:p>
            <a:pPr eaLnBrk="1" hangingPunct="1">
              <a:lnSpc>
                <a:spcPct val="90000"/>
              </a:lnSpc>
              <a:spcBef>
                <a:spcPct val="25000"/>
              </a:spcBef>
              <a:buFontTx/>
              <a:buNone/>
            </a:pPr>
            <a:r>
              <a:rPr lang="en-US" sz="900"/>
              <a:t>Scenario 4 – </a:t>
            </a:r>
            <a:r>
              <a:rPr lang="en-US" sz="900" u="sng"/>
              <a:t>Build vast, sustained human endeavor of “thriving sustainably”.</a:t>
            </a:r>
            <a:r>
              <a:rPr lang="en-US" sz="900"/>
              <a:t>  Warn of dangers of “self”, “today”, “getting by”, “devouring our future”.  Push “self/all”, “today/future”, “surviving and thriving”, “sustaining our future”.  Challenge those who think/behave negatively.  “Sustainable thriving”.  </a:t>
            </a:r>
            <a:r>
              <a:rPr lang="en-US" sz="900" u="sng"/>
              <a:t>Incentivize to think/behave positively and not think/behave negatively. </a:t>
            </a:r>
            <a:r>
              <a:rPr lang="en-US" sz="900"/>
              <a:t> </a:t>
            </a:r>
            <a:r>
              <a:rPr lang="en-US" sz="900" u="sng"/>
              <a:t>Build culture of sustainable “community”.</a:t>
            </a:r>
            <a:r>
              <a:rPr lang="en-US" sz="900"/>
              <a:t> Surviving/thriving at expense of others and future is destructive.  Thriving at expense of others, Earth, the long-term future is not Thriving. True Thriving.</a:t>
            </a:r>
          </a:p>
        </p:txBody>
      </p:sp>
      <p:sp>
        <p:nvSpPr>
          <p:cNvPr id="111673" name="Rectangle 90"/>
          <p:cNvSpPr>
            <a:spLocks noChangeArrowheads="1"/>
          </p:cNvSpPr>
          <p:nvPr/>
        </p:nvSpPr>
        <p:spPr bwMode="auto">
          <a:xfrm>
            <a:off x="1751013" y="2314575"/>
            <a:ext cx="1752600" cy="42862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000"/>
              <a:t>Survival </a:t>
            </a:r>
          </a:p>
          <a:p>
            <a:pPr algn="ctr" eaLnBrk="1" hangingPunct="1">
              <a:lnSpc>
                <a:spcPct val="85000"/>
              </a:lnSpc>
              <a:spcBef>
                <a:spcPct val="0"/>
              </a:spcBef>
              <a:buFontTx/>
              <a:buNone/>
            </a:pPr>
            <a:endParaRPr lang="en-US" sz="1000"/>
          </a:p>
        </p:txBody>
      </p:sp>
      <p:sp>
        <p:nvSpPr>
          <p:cNvPr id="111674" name="Rectangle 91"/>
          <p:cNvSpPr>
            <a:spLocks noChangeArrowheads="1"/>
          </p:cNvSpPr>
          <p:nvPr/>
        </p:nvSpPr>
        <p:spPr bwMode="auto">
          <a:xfrm>
            <a:off x="1751013" y="1323975"/>
            <a:ext cx="1752600" cy="42862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000"/>
              <a:t>Survival </a:t>
            </a:r>
          </a:p>
          <a:p>
            <a:pPr algn="ctr" eaLnBrk="1" hangingPunct="1">
              <a:lnSpc>
                <a:spcPct val="85000"/>
              </a:lnSpc>
              <a:spcBef>
                <a:spcPct val="0"/>
              </a:spcBef>
              <a:buFontTx/>
              <a:buNone/>
            </a:pPr>
            <a:endParaRPr lang="en-US" sz="1000"/>
          </a:p>
        </p:txBody>
      </p:sp>
      <p:sp>
        <p:nvSpPr>
          <p:cNvPr id="111675" name="Rectangle 92"/>
          <p:cNvSpPr>
            <a:spLocks noChangeArrowheads="1"/>
          </p:cNvSpPr>
          <p:nvPr/>
        </p:nvSpPr>
        <p:spPr bwMode="auto">
          <a:xfrm>
            <a:off x="1751013" y="3305175"/>
            <a:ext cx="1752600" cy="42862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000"/>
              <a:t>Survival</a:t>
            </a:r>
          </a:p>
          <a:p>
            <a:pPr algn="ctr" eaLnBrk="1" hangingPunct="1">
              <a:lnSpc>
                <a:spcPct val="85000"/>
              </a:lnSpc>
              <a:spcBef>
                <a:spcPct val="0"/>
              </a:spcBef>
              <a:buFontTx/>
              <a:buNone/>
            </a:pPr>
            <a:endParaRPr lang="en-US" sz="1000"/>
          </a:p>
        </p:txBody>
      </p:sp>
      <p:sp>
        <p:nvSpPr>
          <p:cNvPr id="111676" name="Rectangle 93"/>
          <p:cNvSpPr>
            <a:spLocks noChangeArrowheads="1"/>
          </p:cNvSpPr>
          <p:nvPr/>
        </p:nvSpPr>
        <p:spPr bwMode="auto">
          <a:xfrm>
            <a:off x="1751013" y="4371975"/>
            <a:ext cx="1752600" cy="42862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000"/>
              <a:t>Survival </a:t>
            </a:r>
          </a:p>
          <a:p>
            <a:pPr algn="ctr" eaLnBrk="1" hangingPunct="1">
              <a:lnSpc>
                <a:spcPct val="85000"/>
              </a:lnSpc>
              <a:spcBef>
                <a:spcPct val="0"/>
              </a:spcBef>
              <a:buFontTx/>
              <a:buNone/>
            </a:pPr>
            <a:endParaRPr lang="en-US" sz="1000"/>
          </a:p>
        </p:txBody>
      </p:sp>
      <p:sp>
        <p:nvSpPr>
          <p:cNvPr id="111677" name="Text Box 94"/>
          <p:cNvSpPr txBox="1">
            <a:spLocks noChangeArrowheads="1"/>
          </p:cNvSpPr>
          <p:nvPr/>
        </p:nvSpPr>
        <p:spPr bwMode="auto">
          <a:xfrm>
            <a:off x="6551613" y="5867400"/>
            <a:ext cx="803275" cy="384175"/>
          </a:xfrm>
          <a:prstGeom prst="rect">
            <a:avLst/>
          </a:prstGeom>
          <a:solidFill>
            <a:srgbClr val="33CC33"/>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a:t>Earth Less</a:t>
            </a:r>
          </a:p>
          <a:p>
            <a:pPr algn="ctr" eaLnBrk="1" hangingPunct="1">
              <a:spcBef>
                <a:spcPct val="0"/>
              </a:spcBef>
              <a:buFontTx/>
              <a:buNone/>
            </a:pPr>
            <a:r>
              <a:rPr lang="en-US" sz="1200"/>
              <a:t>Endangered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2895600" y="1143000"/>
            <a:ext cx="5181600" cy="4967288"/>
          </a:xfrm>
          <a:prstGeom prst="rect">
            <a:avLst/>
          </a:prstGeom>
          <a:gradFill rotWithShape="0">
            <a:gsLst>
              <a:gs pos="0">
                <a:srgbClr val="00CC00"/>
              </a:gs>
              <a:gs pos="100000">
                <a:srgbClr val="CC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buFontTx/>
              <a:buNone/>
            </a:pPr>
            <a:endParaRPr lang="en-US" sz="6000">
              <a:solidFill>
                <a:schemeClr val="bg1"/>
              </a:solidFill>
            </a:endParaRPr>
          </a:p>
        </p:txBody>
      </p:sp>
      <p:sp>
        <p:nvSpPr>
          <p:cNvPr id="117763" name="Text Box 3"/>
          <p:cNvSpPr txBox="1">
            <a:spLocks noChangeArrowheads="1"/>
          </p:cNvSpPr>
          <p:nvPr/>
        </p:nvSpPr>
        <p:spPr bwMode="auto">
          <a:xfrm>
            <a:off x="1676400" y="6400800"/>
            <a:ext cx="7289800" cy="284163"/>
          </a:xfrm>
          <a:prstGeom prst="rect">
            <a:avLst/>
          </a:prstGeom>
          <a:noFill/>
          <a:ln>
            <a:noFill/>
          </a:ln>
          <a:effectLst/>
          <a:extLst>
            <a:ext uri="{909E8E84-426E-40DD-AFC4-6F175D3DCCD1}">
              <a14:hiddenFill xmlns:a14="http://schemas.microsoft.com/office/drawing/2010/main">
                <a:gradFill rotWithShape="0">
                  <a:gsLst>
                    <a:gs pos="0">
                      <a:srgbClr val="993300"/>
                    </a:gs>
                    <a:gs pos="100000">
                      <a:srgbClr val="009900"/>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1400"/>
              <a:t>Gary Christopherson, 2009; Adapted from </a:t>
            </a:r>
            <a:r>
              <a:rPr lang="en-US" sz="1400" u="sng"/>
              <a:t>Work Design:  A Systems Concept</a:t>
            </a:r>
            <a:r>
              <a:rPr lang="en-US" sz="1400"/>
              <a:t>, Gerald Nadler, 1970</a:t>
            </a:r>
          </a:p>
        </p:txBody>
      </p:sp>
      <p:graphicFrame>
        <p:nvGraphicFramePr>
          <p:cNvPr id="477216" name="Group 32"/>
          <p:cNvGraphicFramePr>
            <a:graphicFrameLocks noGrp="1"/>
          </p:cNvGraphicFramePr>
          <p:nvPr/>
        </p:nvGraphicFramePr>
        <p:xfrm>
          <a:off x="2895600" y="1143000"/>
          <a:ext cx="5181600" cy="4956175"/>
        </p:xfrm>
        <a:graphic>
          <a:graphicData uri="http://schemas.openxmlformats.org/drawingml/2006/table">
            <a:tbl>
              <a:tblPr/>
              <a:tblGrid>
                <a:gridCol w="2133600"/>
                <a:gridCol w="3048000"/>
              </a:tblGrid>
              <a:tr h="707914">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endParaRPr>
                    </a:p>
                  </a:txBody>
                  <a:tcPr marT="45713" marB="4571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85000"/>
                        </a:lnSpc>
                        <a:spcBef>
                          <a:spcPct val="35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Create &amp; Sustain Thriving Future Forever</a:t>
                      </a:r>
                    </a:p>
                  </a:txBody>
                  <a:tcPr marT="137138" marB="4571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r h="1051530">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endParaRPr>
                    </a:p>
                  </a:txBody>
                  <a:tcPr marT="45713" marB="4571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Create &amp; Sustain Thriving Future For Foreseeable</a:t>
                      </a:r>
                    </a:p>
                    <a:p>
                      <a:pPr marL="0" marR="0" lvl="0" indent="0" algn="l" defTabSz="914400" rtl="0" eaLnBrk="1" fontAlgn="base" latinLnBrk="0" hangingPunct="1">
                        <a:lnSpc>
                          <a:spcPct val="85000"/>
                        </a:lnSpc>
                        <a:spcBef>
                          <a:spcPct val="3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Save Future for Foreseeable</a:t>
                      </a:r>
                    </a:p>
                  </a:txBody>
                  <a:tcPr marT="137138" marB="4571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r h="2342787">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36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endParaRPr>
                    </a:p>
                  </a:txBody>
                  <a:tcPr marT="45713" marB="4571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Create &amp; Sustain Thriving Future For Generations</a:t>
                      </a:r>
                    </a:p>
                    <a:p>
                      <a:pPr marL="0" marR="0" lvl="0" indent="0" algn="l" defTabSz="914400" rtl="0" eaLnBrk="1" fontAlgn="base" latinLnBrk="0" hangingPunct="1">
                        <a:lnSpc>
                          <a:spcPct val="85000"/>
                        </a:lnSpc>
                        <a:spcBef>
                          <a:spcPct val="3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Save Endangered Future For Generations</a:t>
                      </a:r>
                    </a:p>
                    <a:p>
                      <a:pPr marL="0" marR="0" lvl="0" indent="0" algn="l" defTabSz="914400" rtl="0" eaLnBrk="1" fontAlgn="base" latinLnBrk="0" hangingPunct="1">
                        <a:lnSpc>
                          <a:spcPct val="85000"/>
                        </a:lnSpc>
                        <a:spcBef>
                          <a:spcPct val="3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Reduce Vulnerability</a:t>
                      </a:r>
                    </a:p>
                    <a:p>
                      <a:pPr marL="0" marR="0" lvl="0" indent="0" algn="l" defTabSz="914400" rtl="0" eaLnBrk="1" fontAlgn="base" latinLnBrk="0" hangingPunct="1">
                        <a:lnSpc>
                          <a:spcPct val="85000"/>
                        </a:lnSpc>
                        <a:spcBef>
                          <a:spcPct val="3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Fix What Is Broken</a:t>
                      </a:r>
                    </a:p>
                  </a:txBody>
                  <a:tcPr marT="137138" marB="4571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r h="853943">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marT="45713" marB="4571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2200" b="1" i="0" u="none" strike="noStrike" cap="none" normalizeH="0" baseline="0" smtClean="0">
                          <a:ln>
                            <a:noFill/>
                          </a:ln>
                          <a:solidFill>
                            <a:srgbClr val="A50021"/>
                          </a:solidFill>
                          <a:effectLst>
                            <a:outerShdw blurRad="38100" dist="38100" dir="2700000" algn="tl">
                              <a:srgbClr val="C0C0C0"/>
                            </a:outerShdw>
                          </a:effectLst>
                          <a:latin typeface="Times New Roman" panose="02020603050405020304" pitchFamily="18" charset="0"/>
                          <a:cs typeface="Arial" panose="020B0604020202020204" pitchFamily="34" charset="0"/>
                        </a:rPr>
                        <a:t>Broken Today &amp; Endangered Future</a:t>
                      </a:r>
                    </a:p>
                  </a:txBody>
                  <a:tcPr marT="137138" marB="4571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bl>
          </a:graphicData>
        </a:graphic>
      </p:graphicFrame>
      <p:sp>
        <p:nvSpPr>
          <p:cNvPr id="117781" name="Text Box 21"/>
          <p:cNvSpPr txBox="1">
            <a:spLocks noChangeArrowheads="1"/>
          </p:cNvSpPr>
          <p:nvPr/>
        </p:nvSpPr>
        <p:spPr bwMode="auto">
          <a:xfrm>
            <a:off x="236538" y="1219200"/>
            <a:ext cx="2659062" cy="585788"/>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2000">
                <a:solidFill>
                  <a:schemeClr val="bg1"/>
                </a:solidFill>
              </a:rPr>
              <a:t>Theoretical Ideal System</a:t>
            </a:r>
          </a:p>
          <a:p>
            <a:pPr eaLnBrk="1" hangingPunct="1">
              <a:lnSpc>
                <a:spcPct val="90000"/>
              </a:lnSpc>
              <a:spcBef>
                <a:spcPct val="0"/>
              </a:spcBef>
              <a:buFontTx/>
              <a:buNone/>
            </a:pPr>
            <a:r>
              <a:rPr lang="en-US" sz="1600">
                <a:solidFill>
                  <a:schemeClr val="bg1"/>
                </a:solidFill>
              </a:rPr>
              <a:t>No “cost”; no constraints</a:t>
            </a:r>
          </a:p>
        </p:txBody>
      </p:sp>
      <p:sp>
        <p:nvSpPr>
          <p:cNvPr id="117782" name="Text Box 22"/>
          <p:cNvSpPr txBox="1">
            <a:spLocks noChangeArrowheads="1"/>
          </p:cNvSpPr>
          <p:nvPr/>
        </p:nvSpPr>
        <p:spPr bwMode="auto">
          <a:xfrm>
            <a:off x="236538" y="2057400"/>
            <a:ext cx="2438400" cy="808038"/>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2000">
                <a:solidFill>
                  <a:schemeClr val="bg1"/>
                </a:solidFill>
              </a:rPr>
              <a:t>Ultimate Ideal System</a:t>
            </a:r>
          </a:p>
          <a:p>
            <a:pPr eaLnBrk="1" hangingPunct="1">
              <a:lnSpc>
                <a:spcPct val="90000"/>
              </a:lnSpc>
              <a:spcBef>
                <a:spcPct val="0"/>
              </a:spcBef>
              <a:buFontTx/>
              <a:buNone/>
            </a:pPr>
            <a:r>
              <a:rPr lang="en-US" sz="1600">
                <a:solidFill>
                  <a:schemeClr val="bg1"/>
                </a:solidFill>
              </a:rPr>
              <a:t>No constraints; </a:t>
            </a:r>
          </a:p>
          <a:p>
            <a:pPr eaLnBrk="1" hangingPunct="1">
              <a:lnSpc>
                <a:spcPct val="90000"/>
              </a:lnSpc>
              <a:spcBef>
                <a:spcPct val="0"/>
              </a:spcBef>
              <a:buFontTx/>
              <a:buNone/>
            </a:pPr>
            <a:r>
              <a:rPr lang="en-US" sz="1600">
                <a:solidFill>
                  <a:schemeClr val="bg1"/>
                </a:solidFill>
              </a:rPr>
              <a:t>“means” not available</a:t>
            </a:r>
          </a:p>
        </p:txBody>
      </p:sp>
      <p:sp>
        <p:nvSpPr>
          <p:cNvPr id="117783" name="Text Box 23"/>
          <p:cNvSpPr txBox="1">
            <a:spLocks noChangeArrowheads="1"/>
          </p:cNvSpPr>
          <p:nvPr/>
        </p:nvSpPr>
        <p:spPr bwMode="auto">
          <a:xfrm>
            <a:off x="228600" y="3001963"/>
            <a:ext cx="2500313" cy="808037"/>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2000">
                <a:solidFill>
                  <a:schemeClr val="bg1"/>
                </a:solidFill>
              </a:rPr>
              <a:t>Feasible Ideal System</a:t>
            </a:r>
          </a:p>
          <a:p>
            <a:pPr eaLnBrk="1" hangingPunct="1">
              <a:lnSpc>
                <a:spcPct val="90000"/>
              </a:lnSpc>
              <a:spcBef>
                <a:spcPct val="0"/>
              </a:spcBef>
              <a:buFontTx/>
              <a:buNone/>
            </a:pPr>
            <a:r>
              <a:rPr lang="en-US" sz="1600">
                <a:solidFill>
                  <a:schemeClr val="bg1"/>
                </a:solidFill>
              </a:rPr>
              <a:t>Constraints removed/ reduced; “means” available</a:t>
            </a:r>
          </a:p>
        </p:txBody>
      </p:sp>
      <p:sp>
        <p:nvSpPr>
          <p:cNvPr id="117784" name="Text Box 24"/>
          <p:cNvSpPr txBox="1">
            <a:spLocks noChangeArrowheads="1"/>
          </p:cNvSpPr>
          <p:nvPr/>
        </p:nvSpPr>
        <p:spPr bwMode="auto">
          <a:xfrm>
            <a:off x="533400" y="5486400"/>
            <a:ext cx="2286000" cy="420688"/>
          </a:xfrm>
          <a:prstGeom prst="rect">
            <a:avLst/>
          </a:prstGeom>
          <a:noFill/>
          <a:ln>
            <a:noFill/>
          </a:ln>
          <a:effectLst/>
          <a:extLst>
            <a:ext uri="{909E8E84-426E-40DD-AFC4-6F175D3DCCD1}">
              <a14:hiddenFill xmlns:a14="http://schemas.microsoft.com/office/drawing/2010/main">
                <a:gradFill rotWithShape="0">
                  <a:gsLst>
                    <a:gs pos="0">
                      <a:srgbClr val="993300"/>
                    </a:gs>
                    <a:gs pos="100000">
                      <a:srgbClr val="009900"/>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2400">
                <a:solidFill>
                  <a:srgbClr val="FF0000"/>
                </a:solidFill>
              </a:rPr>
              <a:t>Present System</a:t>
            </a:r>
          </a:p>
        </p:txBody>
      </p:sp>
      <p:sp>
        <p:nvSpPr>
          <p:cNvPr id="117785" name="Text Box 25"/>
          <p:cNvSpPr txBox="1">
            <a:spLocks noChangeArrowheads="1"/>
          </p:cNvSpPr>
          <p:nvPr/>
        </p:nvSpPr>
        <p:spPr bwMode="auto">
          <a:xfrm>
            <a:off x="2971800" y="3276600"/>
            <a:ext cx="1981200" cy="1589088"/>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buFontTx/>
              <a:buNone/>
            </a:pPr>
            <a:r>
              <a:rPr lang="en-US" sz="2000">
                <a:solidFill>
                  <a:schemeClr val="bg1"/>
                </a:solidFill>
              </a:rPr>
              <a:t>Recommended System</a:t>
            </a:r>
          </a:p>
          <a:p>
            <a:pPr algn="ctr" eaLnBrk="1" hangingPunct="1">
              <a:lnSpc>
                <a:spcPct val="85000"/>
              </a:lnSpc>
              <a:buFontTx/>
              <a:buNone/>
            </a:pPr>
            <a:r>
              <a:rPr lang="en-US" sz="1600">
                <a:solidFill>
                  <a:schemeClr val="bg1"/>
                </a:solidFill>
              </a:rPr>
              <a:t>Best given constraints </a:t>
            </a:r>
          </a:p>
          <a:p>
            <a:pPr algn="ctr" eaLnBrk="1" hangingPunct="1">
              <a:lnSpc>
                <a:spcPct val="85000"/>
              </a:lnSpc>
              <a:buFontTx/>
              <a:buNone/>
            </a:pPr>
            <a:r>
              <a:rPr lang="en-US" sz="1600">
                <a:solidFill>
                  <a:schemeClr val="bg1"/>
                </a:solidFill>
              </a:rPr>
              <a:t>&amp; available “means”;</a:t>
            </a:r>
          </a:p>
          <a:p>
            <a:pPr algn="ctr" eaLnBrk="1" hangingPunct="1">
              <a:lnSpc>
                <a:spcPct val="85000"/>
              </a:lnSpc>
              <a:buFontTx/>
              <a:buNone/>
            </a:pPr>
            <a:r>
              <a:rPr lang="en-US" sz="1600">
                <a:solidFill>
                  <a:schemeClr val="bg1"/>
                </a:solidFill>
              </a:rPr>
              <a:t>On glide path to “Ultimate Ideal”</a:t>
            </a:r>
          </a:p>
        </p:txBody>
      </p:sp>
      <p:sp>
        <p:nvSpPr>
          <p:cNvPr id="117786" name="Rectangle 26"/>
          <p:cNvSpPr>
            <a:spLocks noChangeArrowheads="1"/>
          </p:cNvSpPr>
          <p:nvPr/>
        </p:nvSpPr>
        <p:spPr bwMode="auto">
          <a:xfrm>
            <a:off x="228600" y="152400"/>
            <a:ext cx="7467600" cy="838200"/>
          </a:xfrm>
          <a:prstGeom prst="rect">
            <a:avLst/>
          </a:prstGeom>
          <a:solidFill>
            <a:srgbClr val="003300"/>
          </a:solidFill>
          <a:ln w="9525">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0000"/>
              </a:lnSpc>
              <a:spcBef>
                <a:spcPct val="0"/>
              </a:spcBef>
              <a:buFontTx/>
              <a:buNone/>
            </a:pPr>
            <a:r>
              <a:rPr lang="en-US" b="1" i="1">
                <a:solidFill>
                  <a:schemeClr val="bg1"/>
                </a:solidFill>
              </a:rPr>
              <a:t>Thrive!</a:t>
            </a:r>
            <a:r>
              <a:rPr lang="en-US" sz="3000">
                <a:solidFill>
                  <a:schemeClr val="bg1"/>
                </a:solidFill>
              </a:rPr>
              <a:t> -  Using “Ideal Systems”</a:t>
            </a:r>
          </a:p>
        </p:txBody>
      </p:sp>
      <p:pic>
        <p:nvPicPr>
          <p:cNvPr id="117787" name="Picture 27"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153988"/>
            <a:ext cx="1281113"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88" name="AutoShape 28"/>
          <p:cNvSpPr>
            <a:spLocks noChangeArrowheads="1"/>
          </p:cNvSpPr>
          <p:nvPr/>
        </p:nvSpPr>
        <p:spPr bwMode="auto">
          <a:xfrm rot="-5400000">
            <a:off x="6096000" y="3255963"/>
            <a:ext cx="4953000" cy="6858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2500 h 21600"/>
              <a:gd name="T14" fmla="*/ 18571 w 21600"/>
              <a:gd name="T15" fmla="*/ 19100 h 21600"/>
            </a:gdLst>
            <a:ahLst/>
            <a:cxnLst>
              <a:cxn ang="T8">
                <a:pos x="T0" y="T1"/>
              </a:cxn>
              <a:cxn ang="T9">
                <a:pos x="T2" y="T3"/>
              </a:cxn>
              <a:cxn ang="T10">
                <a:pos x="T4" y="T5"/>
              </a:cxn>
              <a:cxn ang="T11">
                <a:pos x="T6" y="T7"/>
              </a:cxn>
            </a:cxnLst>
            <a:rect l="T12" t="T13" r="T14" b="T15"/>
            <a:pathLst>
              <a:path w="21600" h="21600">
                <a:moveTo>
                  <a:pt x="17659" y="0"/>
                </a:moveTo>
                <a:lnTo>
                  <a:pt x="17659" y="2500"/>
                </a:lnTo>
                <a:lnTo>
                  <a:pt x="3375" y="2500"/>
                </a:lnTo>
                <a:lnTo>
                  <a:pt x="3375" y="19100"/>
                </a:lnTo>
                <a:lnTo>
                  <a:pt x="17659" y="19100"/>
                </a:lnTo>
                <a:lnTo>
                  <a:pt x="17659" y="21600"/>
                </a:lnTo>
                <a:lnTo>
                  <a:pt x="21600" y="10800"/>
                </a:lnTo>
                <a:lnTo>
                  <a:pt x="17659" y="0"/>
                </a:lnTo>
                <a:close/>
              </a:path>
              <a:path w="21600" h="21600">
                <a:moveTo>
                  <a:pt x="1350" y="2500"/>
                </a:moveTo>
                <a:lnTo>
                  <a:pt x="1350" y="19100"/>
                </a:lnTo>
                <a:lnTo>
                  <a:pt x="2700" y="19100"/>
                </a:lnTo>
                <a:lnTo>
                  <a:pt x="2700" y="2500"/>
                </a:lnTo>
                <a:lnTo>
                  <a:pt x="1350" y="2500"/>
                </a:lnTo>
                <a:close/>
              </a:path>
              <a:path w="21600" h="21600">
                <a:moveTo>
                  <a:pt x="0" y="2500"/>
                </a:moveTo>
                <a:lnTo>
                  <a:pt x="0" y="19100"/>
                </a:lnTo>
                <a:lnTo>
                  <a:pt x="675" y="19100"/>
                </a:lnTo>
                <a:lnTo>
                  <a:pt x="675" y="2500"/>
                </a:lnTo>
                <a:lnTo>
                  <a:pt x="0" y="2500"/>
                </a:lnTo>
                <a:close/>
              </a:path>
            </a:pathLst>
          </a:custGeom>
          <a:gradFill rotWithShape="1">
            <a:gsLst>
              <a:gs pos="0">
                <a:srgbClr val="006600"/>
              </a:gs>
              <a:gs pos="100000">
                <a:srgbClr val="00CC00"/>
              </a:gs>
            </a:gsLst>
            <a:lin ang="0" scaled="1"/>
          </a:gradFill>
          <a:ln w="19050" algn="ctr">
            <a:solidFill>
              <a:srgbClr val="66FF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spcBef>
                <a:spcPct val="0"/>
              </a:spcBef>
              <a:buFontTx/>
              <a:buNone/>
            </a:pPr>
            <a:r>
              <a:rPr lang="en-US" sz="3600" i="1">
                <a:solidFill>
                  <a:schemeClr val="bg1"/>
                </a:solidFill>
              </a:rPr>
              <a:t>via</a:t>
            </a:r>
            <a:r>
              <a:rPr lang="en-US" sz="3600">
                <a:solidFill>
                  <a:schemeClr val="bg1"/>
                </a:solidFill>
              </a:rPr>
              <a:t>Future</a:t>
            </a:r>
            <a:endParaRPr lang="en-US" sz="3600" i="1">
              <a:solidFill>
                <a:schemeClr val="bg1"/>
              </a:solidFill>
            </a:endParaRPr>
          </a:p>
        </p:txBody>
      </p:sp>
    </p:spTree>
  </p:cSld>
  <p:clrMapOvr>
    <a:masterClrMapping/>
  </p:clrMapOvr>
  <p:transition>
    <p:cut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3"/>
          <p:cNvSpPr>
            <a:spLocks noChangeArrowheads="1"/>
          </p:cNvSpPr>
          <p:nvPr/>
        </p:nvSpPr>
        <p:spPr bwMode="auto">
          <a:xfrm>
            <a:off x="268288" y="228600"/>
            <a:ext cx="84597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19811" name="Rectangle 4"/>
          <p:cNvSpPr>
            <a:spLocks noChangeArrowheads="1"/>
          </p:cNvSpPr>
          <p:nvPr/>
        </p:nvSpPr>
        <p:spPr bwMode="auto">
          <a:xfrm>
            <a:off x="228600" y="152400"/>
            <a:ext cx="7315200" cy="631825"/>
          </a:xfrm>
          <a:prstGeom prst="rect">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0000"/>
              </a:lnSpc>
              <a:spcBef>
                <a:spcPct val="0"/>
              </a:spcBef>
              <a:buFontTx/>
              <a:buNone/>
            </a:pPr>
            <a:r>
              <a:rPr lang="en-US" b="1" i="1">
                <a:solidFill>
                  <a:schemeClr val="bg1"/>
                </a:solidFill>
              </a:rPr>
              <a:t>Thrive!</a:t>
            </a:r>
            <a:r>
              <a:rPr lang="en-US" sz="2800">
                <a:solidFill>
                  <a:schemeClr val="bg1"/>
                </a:solidFill>
              </a:rPr>
              <a:t> </a:t>
            </a:r>
            <a:r>
              <a:rPr lang="en-US" sz="3000">
                <a:solidFill>
                  <a:schemeClr val="bg1"/>
                </a:solidFill>
              </a:rPr>
              <a:t>- Building a Thriving Future</a:t>
            </a:r>
          </a:p>
        </p:txBody>
      </p:sp>
      <p:sp>
        <p:nvSpPr>
          <p:cNvPr id="119812" name="Rectangle 5"/>
          <p:cNvSpPr>
            <a:spLocks noChangeArrowheads="1"/>
          </p:cNvSpPr>
          <p:nvPr/>
        </p:nvSpPr>
        <p:spPr bwMode="auto">
          <a:xfrm>
            <a:off x="1639888" y="990600"/>
            <a:ext cx="5410200" cy="4814888"/>
          </a:xfrm>
          <a:prstGeom prst="rect">
            <a:avLst/>
          </a:prstGeom>
          <a:gradFill rotWithShape="0">
            <a:gsLst>
              <a:gs pos="0">
                <a:schemeClr val="bg1"/>
              </a:gs>
              <a:gs pos="100000">
                <a:srgbClr val="C0C0C0"/>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119813" name="Text Box 6"/>
          <p:cNvSpPr txBox="1">
            <a:spLocks noChangeArrowheads="1"/>
          </p:cNvSpPr>
          <p:nvPr/>
        </p:nvSpPr>
        <p:spPr bwMode="auto">
          <a:xfrm>
            <a:off x="1716088" y="5257800"/>
            <a:ext cx="5257800" cy="45561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800"/>
              <a:t>highly vulnerable</a:t>
            </a:r>
          </a:p>
        </p:txBody>
      </p:sp>
      <p:sp>
        <p:nvSpPr>
          <p:cNvPr id="119814" name="Text Box 7"/>
          <p:cNvSpPr txBox="1">
            <a:spLocks noChangeArrowheads="1"/>
          </p:cNvSpPr>
          <p:nvPr/>
        </p:nvSpPr>
        <p:spPr bwMode="auto">
          <a:xfrm>
            <a:off x="1716088" y="1066800"/>
            <a:ext cx="5105400" cy="45561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800"/>
              <a:t>highly thriving</a:t>
            </a:r>
          </a:p>
        </p:txBody>
      </p:sp>
      <p:sp>
        <p:nvSpPr>
          <p:cNvPr id="119815" name="Line 8"/>
          <p:cNvSpPr>
            <a:spLocks noChangeShapeType="1"/>
          </p:cNvSpPr>
          <p:nvPr/>
        </p:nvSpPr>
        <p:spPr bwMode="auto">
          <a:xfrm flipV="1">
            <a:off x="1411288" y="3429000"/>
            <a:ext cx="58674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16" name="Rectangle 9"/>
          <p:cNvSpPr>
            <a:spLocks noChangeArrowheads="1"/>
          </p:cNvSpPr>
          <p:nvPr/>
        </p:nvSpPr>
        <p:spPr bwMode="auto">
          <a:xfrm>
            <a:off x="7735888" y="1143000"/>
            <a:ext cx="152400" cy="3886200"/>
          </a:xfrm>
          <a:prstGeom prst="rect">
            <a:avLst/>
          </a:prstGeom>
          <a:gradFill rotWithShape="0">
            <a:gsLst>
              <a:gs pos="0">
                <a:schemeClr val="bg1"/>
              </a:gs>
              <a:gs pos="100000">
                <a:srgbClr val="000000"/>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119817" name="Rectangle 10"/>
          <p:cNvSpPr>
            <a:spLocks noChangeArrowheads="1"/>
          </p:cNvSpPr>
          <p:nvPr/>
        </p:nvSpPr>
        <p:spPr bwMode="auto">
          <a:xfrm>
            <a:off x="7964488" y="1143000"/>
            <a:ext cx="152400" cy="3886200"/>
          </a:xfrm>
          <a:prstGeom prst="rect">
            <a:avLst/>
          </a:prstGeom>
          <a:gradFill rotWithShape="0">
            <a:gsLst>
              <a:gs pos="0">
                <a:schemeClr val="bg1"/>
              </a:gs>
              <a:gs pos="100000">
                <a:srgbClr val="000000"/>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119818" name="Rectangle 11"/>
          <p:cNvSpPr>
            <a:spLocks noChangeArrowheads="1"/>
          </p:cNvSpPr>
          <p:nvPr/>
        </p:nvSpPr>
        <p:spPr bwMode="auto">
          <a:xfrm>
            <a:off x="8193088" y="1143000"/>
            <a:ext cx="152400" cy="3886200"/>
          </a:xfrm>
          <a:prstGeom prst="rect">
            <a:avLst/>
          </a:prstGeom>
          <a:gradFill rotWithShape="0">
            <a:gsLst>
              <a:gs pos="0">
                <a:schemeClr val="bg1"/>
              </a:gs>
              <a:gs pos="100000">
                <a:srgbClr val="000000"/>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119819" name="Text Box 12"/>
          <p:cNvSpPr txBox="1">
            <a:spLocks noChangeArrowheads="1"/>
          </p:cNvSpPr>
          <p:nvPr/>
        </p:nvSpPr>
        <p:spPr bwMode="auto">
          <a:xfrm>
            <a:off x="7354888" y="5181600"/>
            <a:ext cx="1600200" cy="86836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85000"/>
              </a:lnSpc>
              <a:spcBef>
                <a:spcPct val="0"/>
              </a:spcBef>
              <a:buFontTx/>
              <a:buNone/>
            </a:pPr>
            <a:r>
              <a:rPr lang="en-US" sz="2000">
                <a:cs typeface="Times New Roman" panose="02020603050405020304" pitchFamily="18" charset="0"/>
              </a:rPr>
              <a:t>Status </a:t>
            </a:r>
          </a:p>
          <a:p>
            <a:pPr algn="r" eaLnBrk="1" hangingPunct="1">
              <a:lnSpc>
                <a:spcPct val="85000"/>
              </a:lnSpc>
              <a:spcBef>
                <a:spcPct val="0"/>
              </a:spcBef>
              <a:buFontTx/>
              <a:buNone/>
            </a:pPr>
            <a:r>
              <a:rPr lang="en-US" sz="2000">
                <a:cs typeface="Times New Roman" panose="02020603050405020304" pitchFamily="18" charset="0"/>
              </a:rPr>
              <a:t>indicators</a:t>
            </a:r>
          </a:p>
          <a:p>
            <a:pPr algn="r" eaLnBrk="1" hangingPunct="1">
              <a:lnSpc>
                <a:spcPct val="85000"/>
              </a:lnSpc>
              <a:spcBef>
                <a:spcPct val="0"/>
              </a:spcBef>
              <a:buFontTx/>
              <a:buNone/>
            </a:pPr>
            <a:r>
              <a:rPr lang="en-US" sz="2000">
                <a:cs typeface="Times New Roman" panose="02020603050405020304" pitchFamily="18" charset="0"/>
              </a:rPr>
              <a:t>(tStatus)</a:t>
            </a:r>
          </a:p>
        </p:txBody>
      </p:sp>
      <p:sp>
        <p:nvSpPr>
          <p:cNvPr id="119820" name="Rectangle 13"/>
          <p:cNvSpPr>
            <a:spLocks noChangeArrowheads="1"/>
          </p:cNvSpPr>
          <p:nvPr/>
        </p:nvSpPr>
        <p:spPr bwMode="auto">
          <a:xfrm>
            <a:off x="8421688" y="1143000"/>
            <a:ext cx="152400" cy="3886200"/>
          </a:xfrm>
          <a:prstGeom prst="rect">
            <a:avLst/>
          </a:prstGeom>
          <a:gradFill rotWithShape="0">
            <a:gsLst>
              <a:gs pos="0">
                <a:schemeClr val="bg1"/>
              </a:gs>
              <a:gs pos="100000">
                <a:srgbClr val="000000"/>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119821" name="Rectangle 14"/>
          <p:cNvSpPr>
            <a:spLocks noChangeArrowheads="1"/>
          </p:cNvSpPr>
          <p:nvPr/>
        </p:nvSpPr>
        <p:spPr bwMode="auto">
          <a:xfrm>
            <a:off x="8650288" y="1143000"/>
            <a:ext cx="152400" cy="3886200"/>
          </a:xfrm>
          <a:prstGeom prst="rect">
            <a:avLst/>
          </a:prstGeom>
          <a:gradFill rotWithShape="0">
            <a:gsLst>
              <a:gs pos="0">
                <a:schemeClr val="bg1"/>
              </a:gs>
              <a:gs pos="100000">
                <a:srgbClr val="000000"/>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119822" name="Line 15"/>
          <p:cNvSpPr>
            <a:spLocks noChangeShapeType="1"/>
          </p:cNvSpPr>
          <p:nvPr/>
        </p:nvSpPr>
        <p:spPr bwMode="auto">
          <a:xfrm flipH="1">
            <a:off x="7659688" y="5105400"/>
            <a:ext cx="12192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23" name="Line 16"/>
          <p:cNvSpPr>
            <a:spLocks noChangeShapeType="1"/>
          </p:cNvSpPr>
          <p:nvPr/>
        </p:nvSpPr>
        <p:spPr bwMode="auto">
          <a:xfrm flipH="1">
            <a:off x="7659688" y="1146175"/>
            <a:ext cx="1587" cy="38830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24" name="Text Box 17"/>
          <p:cNvSpPr txBox="1">
            <a:spLocks noChangeArrowheads="1"/>
          </p:cNvSpPr>
          <p:nvPr/>
        </p:nvSpPr>
        <p:spPr bwMode="auto">
          <a:xfrm>
            <a:off x="3163888" y="5867400"/>
            <a:ext cx="2286000" cy="86836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000"/>
              <a:t>Do interventions that move up from vulnerability</a:t>
            </a:r>
          </a:p>
        </p:txBody>
      </p:sp>
      <p:sp>
        <p:nvSpPr>
          <p:cNvPr id="119825" name="AutoShape 18"/>
          <p:cNvSpPr>
            <a:spLocks noChangeArrowheads="1"/>
          </p:cNvSpPr>
          <p:nvPr/>
        </p:nvSpPr>
        <p:spPr bwMode="auto">
          <a:xfrm rot="9771731">
            <a:off x="5756275" y="5776913"/>
            <a:ext cx="1924050" cy="812800"/>
          </a:xfrm>
          <a:prstGeom prst="curvedDownArrow">
            <a:avLst>
              <a:gd name="adj1" fmla="val 47344"/>
              <a:gd name="adj2" fmla="val 94688"/>
              <a:gd name="adj3" fmla="val 33333"/>
            </a:avLst>
          </a:prstGeom>
          <a:gradFill rotWithShape="0">
            <a:gsLst>
              <a:gs pos="0">
                <a:schemeClr val="bg1"/>
              </a:gs>
              <a:gs pos="100000">
                <a:srgbClr val="777777"/>
              </a:gs>
            </a:gsLst>
            <a:path path="rect">
              <a:fillToRect l="50000" t="50000" r="50000" b="50000"/>
            </a:path>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19826" name="AutoShape 19"/>
          <p:cNvSpPr>
            <a:spLocks noChangeArrowheads="1"/>
          </p:cNvSpPr>
          <p:nvPr/>
        </p:nvSpPr>
        <p:spPr bwMode="auto">
          <a:xfrm rot="1101305">
            <a:off x="1008063" y="5788025"/>
            <a:ext cx="1849437" cy="792163"/>
          </a:xfrm>
          <a:prstGeom prst="curvedUpArrow">
            <a:avLst>
              <a:gd name="adj1" fmla="val 47482"/>
              <a:gd name="adj2" fmla="val 93268"/>
              <a:gd name="adj3" fmla="val 33681"/>
            </a:avLst>
          </a:prstGeom>
          <a:gradFill rotWithShape="0">
            <a:gsLst>
              <a:gs pos="0">
                <a:schemeClr val="bg1"/>
              </a:gs>
              <a:gs pos="100000">
                <a:srgbClr val="777777"/>
              </a:gs>
            </a:gsLst>
            <a:path path="rect">
              <a:fillToRect l="50000" t="50000" r="50000" b="50000"/>
            </a:path>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19827" name="AutoShape 20"/>
          <p:cNvSpPr>
            <a:spLocks noChangeArrowheads="1"/>
          </p:cNvSpPr>
          <p:nvPr/>
        </p:nvSpPr>
        <p:spPr bwMode="auto">
          <a:xfrm>
            <a:off x="3468688" y="3505200"/>
            <a:ext cx="990600" cy="1066800"/>
          </a:xfrm>
          <a:prstGeom prst="upArrow">
            <a:avLst>
              <a:gd name="adj1" fmla="val 55130"/>
              <a:gd name="adj2" fmla="val 29037"/>
            </a:avLst>
          </a:prstGeom>
          <a:gradFill rotWithShape="0">
            <a:gsLst>
              <a:gs pos="0">
                <a:schemeClr val="bg1"/>
              </a:gs>
              <a:gs pos="100000">
                <a:srgbClr val="777777"/>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rgbClr val="00CC00"/>
              </a:solidFill>
            </a:endParaRPr>
          </a:p>
        </p:txBody>
      </p:sp>
      <p:sp>
        <p:nvSpPr>
          <p:cNvPr id="119828" name="Text Box 21"/>
          <p:cNvSpPr txBox="1">
            <a:spLocks noChangeArrowheads="1"/>
          </p:cNvSpPr>
          <p:nvPr/>
        </p:nvSpPr>
        <p:spPr bwMode="auto">
          <a:xfrm>
            <a:off x="2478088" y="4572000"/>
            <a:ext cx="2895600" cy="609600"/>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000"/>
              <a:t>Support actions that reduce vulnerability</a:t>
            </a:r>
          </a:p>
        </p:txBody>
      </p:sp>
      <p:sp>
        <p:nvSpPr>
          <p:cNvPr id="119829" name="AutoShape 22"/>
          <p:cNvSpPr>
            <a:spLocks noChangeArrowheads="1"/>
          </p:cNvSpPr>
          <p:nvPr/>
        </p:nvSpPr>
        <p:spPr bwMode="auto">
          <a:xfrm rot="1101305">
            <a:off x="801688" y="3352800"/>
            <a:ext cx="1849437" cy="931863"/>
          </a:xfrm>
          <a:prstGeom prst="curvedUpArrow">
            <a:avLst>
              <a:gd name="adj1" fmla="val 40364"/>
              <a:gd name="adj2" fmla="val 79286"/>
              <a:gd name="adj3" fmla="val 33681"/>
            </a:avLst>
          </a:prstGeom>
          <a:gradFill rotWithShape="0">
            <a:gsLst>
              <a:gs pos="0">
                <a:schemeClr val="bg1"/>
              </a:gs>
              <a:gs pos="100000">
                <a:srgbClr val="777777"/>
              </a:gs>
            </a:gsLst>
            <a:path path="rect">
              <a:fillToRect l="50000" t="50000" r="50000" b="50000"/>
            </a:path>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19830" name="Text Box 23"/>
          <p:cNvSpPr txBox="1">
            <a:spLocks noChangeArrowheads="1"/>
          </p:cNvSpPr>
          <p:nvPr/>
        </p:nvSpPr>
        <p:spPr bwMode="auto">
          <a:xfrm>
            <a:off x="79375" y="3962400"/>
            <a:ext cx="1539875" cy="1385888"/>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2000"/>
              <a:t>Do interventions that prevent more vulnerability</a:t>
            </a:r>
          </a:p>
        </p:txBody>
      </p:sp>
      <p:sp>
        <p:nvSpPr>
          <p:cNvPr id="119831" name="AutoShape 24"/>
          <p:cNvSpPr>
            <a:spLocks noChangeArrowheads="1"/>
          </p:cNvSpPr>
          <p:nvPr/>
        </p:nvSpPr>
        <p:spPr bwMode="auto">
          <a:xfrm>
            <a:off x="5449888" y="2819400"/>
            <a:ext cx="1066800" cy="1447800"/>
          </a:xfrm>
          <a:prstGeom prst="downArrow">
            <a:avLst>
              <a:gd name="adj1" fmla="val 45833"/>
              <a:gd name="adj2" fmla="val 32854"/>
            </a:avLst>
          </a:prstGeom>
          <a:gradFill rotWithShape="0">
            <a:gsLst>
              <a:gs pos="0">
                <a:srgbClr val="777777"/>
              </a:gs>
              <a:gs pos="100000">
                <a:srgbClr val="000000"/>
              </a:gs>
            </a:gsLst>
            <a:lin ang="5400000" scaled="1"/>
          </a:gra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19832" name="AutoShape 25"/>
          <p:cNvSpPr>
            <a:spLocks noChangeArrowheads="1"/>
          </p:cNvSpPr>
          <p:nvPr/>
        </p:nvSpPr>
        <p:spPr bwMode="auto">
          <a:xfrm>
            <a:off x="5526088" y="2971800"/>
            <a:ext cx="914400" cy="9144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000000"/>
          </a:solidFill>
          <a:ln w="12700">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33" name="Text Box 26"/>
          <p:cNvSpPr txBox="1">
            <a:spLocks noChangeArrowheads="1"/>
          </p:cNvSpPr>
          <p:nvPr/>
        </p:nvSpPr>
        <p:spPr bwMode="auto">
          <a:xfrm>
            <a:off x="5068888" y="1828800"/>
            <a:ext cx="1905000" cy="86836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000"/>
              <a:t>Stop actions that increase vulnerability</a:t>
            </a:r>
          </a:p>
        </p:txBody>
      </p:sp>
      <p:sp>
        <p:nvSpPr>
          <p:cNvPr id="119834" name="AutoShape 27"/>
          <p:cNvSpPr>
            <a:spLocks noChangeArrowheads="1"/>
          </p:cNvSpPr>
          <p:nvPr/>
        </p:nvSpPr>
        <p:spPr bwMode="auto">
          <a:xfrm rot="1101305">
            <a:off x="1030288" y="1905000"/>
            <a:ext cx="1849437" cy="931863"/>
          </a:xfrm>
          <a:prstGeom prst="curvedUpArrow">
            <a:avLst>
              <a:gd name="adj1" fmla="val 40364"/>
              <a:gd name="adj2" fmla="val 79286"/>
              <a:gd name="adj3" fmla="val 33681"/>
            </a:avLst>
          </a:prstGeom>
          <a:gradFill rotWithShape="0">
            <a:gsLst>
              <a:gs pos="0">
                <a:schemeClr val="bg1"/>
              </a:gs>
              <a:gs pos="100000">
                <a:srgbClr val="777777"/>
              </a:gs>
            </a:gsLst>
            <a:path path="rect">
              <a:fillToRect l="50000" t="50000" r="50000" b="50000"/>
            </a:path>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19835" name="Text Box 28"/>
          <p:cNvSpPr txBox="1">
            <a:spLocks noChangeArrowheads="1"/>
          </p:cNvSpPr>
          <p:nvPr/>
        </p:nvSpPr>
        <p:spPr bwMode="auto">
          <a:xfrm>
            <a:off x="76200" y="927100"/>
            <a:ext cx="1539875" cy="1644650"/>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2000"/>
              <a:t>Do interventions that </a:t>
            </a:r>
          </a:p>
          <a:p>
            <a:pPr eaLnBrk="1" hangingPunct="1">
              <a:lnSpc>
                <a:spcPct val="85000"/>
              </a:lnSpc>
              <a:spcBef>
                <a:spcPct val="0"/>
              </a:spcBef>
              <a:buFontTx/>
              <a:buNone/>
            </a:pPr>
            <a:r>
              <a:rPr lang="en-US" sz="2000"/>
              <a:t>achieve highest thriving</a:t>
            </a:r>
          </a:p>
        </p:txBody>
      </p:sp>
      <p:sp>
        <p:nvSpPr>
          <p:cNvPr id="119836" name="Text Box 29"/>
          <p:cNvSpPr txBox="1">
            <a:spLocks noChangeArrowheads="1"/>
          </p:cNvSpPr>
          <p:nvPr/>
        </p:nvSpPr>
        <p:spPr bwMode="auto">
          <a:xfrm>
            <a:off x="2859088" y="2819400"/>
            <a:ext cx="2362200" cy="609600"/>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000"/>
              <a:t>Support actions that increase thriving</a:t>
            </a:r>
          </a:p>
        </p:txBody>
      </p:sp>
      <p:sp>
        <p:nvSpPr>
          <p:cNvPr id="119837" name="AutoShape 30"/>
          <p:cNvSpPr>
            <a:spLocks noChangeArrowheads="1"/>
          </p:cNvSpPr>
          <p:nvPr/>
        </p:nvSpPr>
        <p:spPr bwMode="auto">
          <a:xfrm>
            <a:off x="3468688" y="1676400"/>
            <a:ext cx="990600" cy="1066800"/>
          </a:xfrm>
          <a:prstGeom prst="upArrow">
            <a:avLst>
              <a:gd name="adj1" fmla="val 55130"/>
              <a:gd name="adj2" fmla="val 29037"/>
            </a:avLst>
          </a:prstGeom>
          <a:gradFill rotWithShape="0">
            <a:gsLst>
              <a:gs pos="0">
                <a:schemeClr val="bg1"/>
              </a:gs>
              <a:gs pos="100000">
                <a:srgbClr val="777777"/>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rgbClr val="00CC00"/>
              </a:solidFill>
            </a:endParaRPr>
          </a:p>
        </p:txBody>
      </p:sp>
      <p:pic>
        <p:nvPicPr>
          <p:cNvPr id="119838" name="Picture 32" descr="thrive logo 5 081709"/>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7772400" y="76200"/>
            <a:ext cx="1128713"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3"/>
          <p:cNvSpPr>
            <a:spLocks noChangeArrowheads="1"/>
          </p:cNvSpPr>
          <p:nvPr/>
        </p:nvSpPr>
        <p:spPr bwMode="auto">
          <a:xfrm>
            <a:off x="268288" y="228600"/>
            <a:ext cx="84597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19811" name="Rectangle 4"/>
          <p:cNvSpPr>
            <a:spLocks noChangeArrowheads="1"/>
          </p:cNvSpPr>
          <p:nvPr/>
        </p:nvSpPr>
        <p:spPr bwMode="auto">
          <a:xfrm>
            <a:off x="152400" y="156518"/>
            <a:ext cx="7391400" cy="712899"/>
          </a:xfrm>
          <a:prstGeom prst="rect">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nchor="t"/>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3000" dirty="0" smtClean="0">
                <a:solidFill>
                  <a:schemeClr val="bg1"/>
                </a:solidFill>
              </a:rPr>
              <a:t> </a:t>
            </a:r>
            <a:r>
              <a:rPr lang="en-US" sz="3600" dirty="0" smtClean="0">
                <a:solidFill>
                  <a:schemeClr val="bg1"/>
                </a:solidFill>
              </a:rPr>
              <a:t>What Will You Do [To Thrive]?</a:t>
            </a:r>
            <a:endParaRPr lang="en-US" sz="3600" dirty="0">
              <a:solidFill>
                <a:schemeClr val="bg1"/>
              </a:solidFill>
            </a:endParaRPr>
          </a:p>
        </p:txBody>
      </p:sp>
      <p:sp>
        <p:nvSpPr>
          <p:cNvPr id="119812" name="Rectangle 5"/>
          <p:cNvSpPr>
            <a:spLocks noChangeArrowheads="1"/>
          </p:cNvSpPr>
          <p:nvPr/>
        </p:nvSpPr>
        <p:spPr bwMode="auto">
          <a:xfrm>
            <a:off x="268288" y="990600"/>
            <a:ext cx="7123112" cy="5638800"/>
          </a:xfrm>
          <a:prstGeom prst="rect">
            <a:avLst/>
          </a:prstGeom>
          <a:gradFill rotWithShape="0">
            <a:gsLst>
              <a:gs pos="0">
                <a:schemeClr val="bg1"/>
              </a:gs>
              <a:gs pos="100000">
                <a:schemeClr val="bg2">
                  <a:lumMod val="60000"/>
                  <a:lumOff val="40000"/>
                </a:schemeClr>
              </a:gs>
            </a:gsLst>
            <a:lin ang="5400000" scaled="1"/>
          </a:gradFill>
          <a:ln w="9525">
            <a:solidFill>
              <a:srgbClr val="000000"/>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119813" name="Text Box 6"/>
          <p:cNvSpPr txBox="1">
            <a:spLocks noChangeArrowheads="1"/>
          </p:cNvSpPr>
          <p:nvPr/>
        </p:nvSpPr>
        <p:spPr bwMode="auto">
          <a:xfrm>
            <a:off x="838200" y="5913769"/>
            <a:ext cx="5983288" cy="563231"/>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3600" dirty="0"/>
              <a:t>highly vulnerable</a:t>
            </a:r>
          </a:p>
        </p:txBody>
      </p:sp>
      <p:sp>
        <p:nvSpPr>
          <p:cNvPr id="119814" name="Text Box 7"/>
          <p:cNvSpPr txBox="1">
            <a:spLocks noChangeArrowheads="1"/>
          </p:cNvSpPr>
          <p:nvPr/>
        </p:nvSpPr>
        <p:spPr bwMode="auto">
          <a:xfrm>
            <a:off x="838200" y="1143000"/>
            <a:ext cx="5983288" cy="563231"/>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3600" dirty="0"/>
              <a:t>highly thriving</a:t>
            </a:r>
          </a:p>
        </p:txBody>
      </p:sp>
      <p:sp>
        <p:nvSpPr>
          <p:cNvPr id="119815" name="Line 8"/>
          <p:cNvSpPr>
            <a:spLocks noChangeShapeType="1"/>
          </p:cNvSpPr>
          <p:nvPr/>
        </p:nvSpPr>
        <p:spPr bwMode="auto">
          <a:xfrm flipV="1">
            <a:off x="152400" y="3716665"/>
            <a:ext cx="7391400" cy="17135"/>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16" name="Rectangle 9"/>
          <p:cNvSpPr>
            <a:spLocks noChangeArrowheads="1"/>
          </p:cNvSpPr>
          <p:nvPr/>
        </p:nvSpPr>
        <p:spPr bwMode="auto">
          <a:xfrm>
            <a:off x="7735888" y="3552617"/>
            <a:ext cx="298640" cy="1633209"/>
          </a:xfrm>
          <a:prstGeom prst="rect">
            <a:avLst/>
          </a:prstGeom>
          <a:gradFill rotWithShape="0">
            <a:gsLst>
              <a:gs pos="0">
                <a:schemeClr val="bg1"/>
              </a:gs>
              <a:gs pos="57000">
                <a:srgbClr val="000000"/>
              </a:gs>
            </a:gsLst>
            <a:lin ang="5400000" scaled="1"/>
          </a:gradFill>
          <a:ln w="9525">
            <a:solidFill>
              <a:srgbClr val="000000"/>
            </a:solidFill>
            <a:miter lim="800000"/>
            <a:headEnd/>
            <a:tailEnd/>
          </a:ln>
          <a:effectLst/>
          <a:extLst/>
        </p:spPr>
        <p:txBody>
          <a:bodyPr vert="vert270"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400" dirty="0" smtClean="0">
                <a:solidFill>
                  <a:schemeClr val="bg1"/>
                </a:solidFill>
              </a:rPr>
              <a:t>Vulnerable</a:t>
            </a:r>
            <a:endParaRPr lang="en-US" sz="3600" dirty="0">
              <a:solidFill>
                <a:schemeClr val="bg1"/>
              </a:solidFill>
            </a:endParaRPr>
          </a:p>
        </p:txBody>
      </p:sp>
      <p:sp>
        <p:nvSpPr>
          <p:cNvPr id="119818" name="Rectangle 11"/>
          <p:cNvSpPr>
            <a:spLocks noChangeArrowheads="1"/>
          </p:cNvSpPr>
          <p:nvPr/>
        </p:nvSpPr>
        <p:spPr bwMode="auto">
          <a:xfrm>
            <a:off x="8133588" y="2614077"/>
            <a:ext cx="301752" cy="2571750"/>
          </a:xfrm>
          <a:prstGeom prst="rect">
            <a:avLst/>
          </a:prstGeom>
          <a:gradFill rotWithShape="0">
            <a:gsLst>
              <a:gs pos="47000">
                <a:schemeClr val="bg1"/>
              </a:gs>
              <a:gs pos="98000">
                <a:srgbClr val="000000"/>
              </a:gs>
            </a:gsLst>
            <a:lin ang="5400000" scaled="1"/>
          </a:gradFill>
          <a:ln w="9525">
            <a:solidFill>
              <a:srgbClr val="000000"/>
            </a:solidFill>
            <a:miter lim="800000"/>
            <a:headEnd/>
            <a:tailEnd/>
          </a:ln>
          <a:effectLst/>
          <a:extLst/>
        </p:spPr>
        <p:txBody>
          <a:bodyPr vert="vert270"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400" dirty="0" smtClean="0"/>
              <a:t>Surviving</a:t>
            </a:r>
            <a:endParaRPr lang="en-US" sz="6000" dirty="0"/>
          </a:p>
        </p:txBody>
      </p:sp>
      <p:sp>
        <p:nvSpPr>
          <p:cNvPr id="119819" name="Text Box 12"/>
          <p:cNvSpPr txBox="1">
            <a:spLocks noChangeArrowheads="1"/>
          </p:cNvSpPr>
          <p:nvPr/>
        </p:nvSpPr>
        <p:spPr bwMode="auto">
          <a:xfrm>
            <a:off x="7354888" y="5338227"/>
            <a:ext cx="1600200" cy="113877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85000"/>
              </a:lnSpc>
              <a:spcBef>
                <a:spcPct val="0"/>
              </a:spcBef>
              <a:buFontTx/>
              <a:buNone/>
            </a:pPr>
            <a:r>
              <a:rPr lang="en-US" sz="2000" dirty="0">
                <a:cs typeface="Times New Roman" panose="02020603050405020304" pitchFamily="18" charset="0"/>
              </a:rPr>
              <a:t>Status </a:t>
            </a:r>
          </a:p>
          <a:p>
            <a:pPr algn="r" eaLnBrk="1" hangingPunct="1">
              <a:lnSpc>
                <a:spcPct val="85000"/>
              </a:lnSpc>
              <a:spcBef>
                <a:spcPct val="0"/>
              </a:spcBef>
              <a:buFontTx/>
              <a:buNone/>
            </a:pPr>
            <a:r>
              <a:rPr lang="en-US" sz="2000" dirty="0">
                <a:cs typeface="Times New Roman" panose="02020603050405020304" pitchFamily="18" charset="0"/>
              </a:rPr>
              <a:t>indicators</a:t>
            </a:r>
          </a:p>
          <a:p>
            <a:pPr algn="r" eaLnBrk="1" hangingPunct="1">
              <a:lnSpc>
                <a:spcPct val="85000"/>
              </a:lnSpc>
              <a:spcBef>
                <a:spcPct val="0"/>
              </a:spcBef>
              <a:buFontTx/>
              <a:buNone/>
            </a:pPr>
            <a:r>
              <a:rPr lang="en-US" sz="2000" dirty="0" smtClean="0">
                <a:cs typeface="Times New Roman" panose="02020603050405020304" pitchFamily="18" charset="0"/>
              </a:rPr>
              <a:t>(Thriving</a:t>
            </a:r>
          </a:p>
          <a:p>
            <a:pPr algn="r" eaLnBrk="1" hangingPunct="1">
              <a:lnSpc>
                <a:spcPct val="85000"/>
              </a:lnSpc>
              <a:spcBef>
                <a:spcPct val="0"/>
              </a:spcBef>
              <a:buFontTx/>
              <a:buNone/>
            </a:pPr>
            <a:r>
              <a:rPr lang="en-US" sz="2000" dirty="0" smtClean="0">
                <a:cs typeface="Times New Roman" panose="02020603050405020304" pitchFamily="18" charset="0"/>
              </a:rPr>
              <a:t>Status</a:t>
            </a:r>
            <a:r>
              <a:rPr lang="en-US" sz="2000" dirty="0">
                <a:cs typeface="Times New Roman" panose="02020603050405020304" pitchFamily="18" charset="0"/>
              </a:rPr>
              <a:t>)</a:t>
            </a:r>
          </a:p>
        </p:txBody>
      </p:sp>
      <p:sp>
        <p:nvSpPr>
          <p:cNvPr id="119821" name="Rectangle 14"/>
          <p:cNvSpPr>
            <a:spLocks noChangeArrowheads="1"/>
          </p:cNvSpPr>
          <p:nvPr/>
        </p:nvSpPr>
        <p:spPr bwMode="auto">
          <a:xfrm>
            <a:off x="8534400" y="1299627"/>
            <a:ext cx="301752" cy="3886200"/>
          </a:xfrm>
          <a:prstGeom prst="rect">
            <a:avLst/>
          </a:prstGeom>
          <a:gradFill rotWithShape="0">
            <a:gsLst>
              <a:gs pos="99000">
                <a:schemeClr val="bg1"/>
              </a:gs>
              <a:gs pos="100000">
                <a:srgbClr val="000000"/>
              </a:gs>
            </a:gsLst>
            <a:lin ang="5400000" scaled="1"/>
          </a:gradFill>
          <a:ln w="9525">
            <a:solidFill>
              <a:srgbClr val="000000"/>
            </a:solidFill>
            <a:miter lim="800000"/>
            <a:headEnd/>
            <a:tailEnd/>
          </a:ln>
          <a:effectLst/>
          <a:extLst/>
        </p:spPr>
        <p:txBody>
          <a:bodyPr vert="vert270"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400" dirty="0" smtClean="0"/>
              <a:t>Thriving</a:t>
            </a:r>
            <a:endParaRPr lang="en-US" sz="2400" dirty="0"/>
          </a:p>
        </p:txBody>
      </p:sp>
      <p:sp>
        <p:nvSpPr>
          <p:cNvPr id="119822" name="Line 15"/>
          <p:cNvSpPr>
            <a:spLocks noChangeShapeType="1"/>
          </p:cNvSpPr>
          <p:nvPr/>
        </p:nvSpPr>
        <p:spPr bwMode="auto">
          <a:xfrm flipH="1">
            <a:off x="7659688" y="5262027"/>
            <a:ext cx="12192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23" name="Line 16"/>
          <p:cNvSpPr>
            <a:spLocks noChangeShapeType="1"/>
          </p:cNvSpPr>
          <p:nvPr/>
        </p:nvSpPr>
        <p:spPr bwMode="auto">
          <a:xfrm flipH="1">
            <a:off x="7659688" y="1302802"/>
            <a:ext cx="1587" cy="38830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27" name="AutoShape 20"/>
          <p:cNvSpPr>
            <a:spLocks noChangeArrowheads="1"/>
          </p:cNvSpPr>
          <p:nvPr/>
        </p:nvSpPr>
        <p:spPr bwMode="auto">
          <a:xfrm>
            <a:off x="1371600" y="4038600"/>
            <a:ext cx="2173288" cy="1066800"/>
          </a:xfrm>
          <a:prstGeom prst="upArrow">
            <a:avLst>
              <a:gd name="adj1" fmla="val 55130"/>
              <a:gd name="adj2" fmla="val 39848"/>
            </a:avLst>
          </a:prstGeom>
          <a:gradFill rotWithShape="0">
            <a:gsLst>
              <a:gs pos="0">
                <a:schemeClr val="bg2">
                  <a:lumMod val="60000"/>
                  <a:lumOff val="40000"/>
                </a:schemeClr>
              </a:gs>
              <a:gs pos="100000">
                <a:schemeClr val="tx1"/>
              </a:gs>
            </a:gsLst>
            <a:lin ang="5400000" scaled="1"/>
          </a:gradFill>
          <a:ln w="9525">
            <a:solidFill>
              <a:srgbClr val="000000"/>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rgbClr val="00CC00"/>
              </a:solidFill>
            </a:endParaRPr>
          </a:p>
        </p:txBody>
      </p:sp>
      <p:sp>
        <p:nvSpPr>
          <p:cNvPr id="119828" name="Text Box 21"/>
          <p:cNvSpPr txBox="1">
            <a:spLocks noChangeArrowheads="1"/>
          </p:cNvSpPr>
          <p:nvPr/>
        </p:nvSpPr>
        <p:spPr bwMode="auto">
          <a:xfrm>
            <a:off x="268288" y="5181600"/>
            <a:ext cx="4540184" cy="458587"/>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800" dirty="0" smtClean="0"/>
              <a:t>Do what reduces </a:t>
            </a:r>
            <a:r>
              <a:rPr lang="en-US" sz="2800" dirty="0"/>
              <a:t>vulnerability</a:t>
            </a:r>
          </a:p>
        </p:txBody>
      </p:sp>
      <p:sp>
        <p:nvSpPr>
          <p:cNvPr id="119831" name="AutoShape 24"/>
          <p:cNvSpPr>
            <a:spLocks noChangeArrowheads="1"/>
          </p:cNvSpPr>
          <p:nvPr/>
        </p:nvSpPr>
        <p:spPr bwMode="auto">
          <a:xfrm>
            <a:off x="4757928" y="3124200"/>
            <a:ext cx="2176272" cy="1447800"/>
          </a:xfrm>
          <a:prstGeom prst="downArrow">
            <a:avLst>
              <a:gd name="adj1" fmla="val 59531"/>
              <a:gd name="adj2" fmla="val 47079"/>
            </a:avLst>
          </a:prstGeom>
          <a:gradFill rotWithShape="0">
            <a:gsLst>
              <a:gs pos="0">
                <a:schemeClr val="bg1"/>
              </a:gs>
              <a:gs pos="100000">
                <a:schemeClr val="tx1"/>
              </a:gs>
            </a:gsLst>
            <a:lin ang="5400000" scaled="1"/>
          </a:gradFill>
          <a:ln w="12700">
            <a:solidFill>
              <a:srgbClr val="000000"/>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19832" name="AutoShape 25"/>
          <p:cNvSpPr>
            <a:spLocks noChangeAspect="1" noChangeArrowheads="1"/>
          </p:cNvSpPr>
          <p:nvPr/>
        </p:nvSpPr>
        <p:spPr bwMode="auto">
          <a:xfrm>
            <a:off x="5265672" y="3192131"/>
            <a:ext cx="1143000" cy="11430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000000"/>
          </a:solidFill>
          <a:ln w="12700">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33" name="Text Box 26"/>
          <p:cNvSpPr txBox="1">
            <a:spLocks noChangeArrowheads="1"/>
          </p:cNvSpPr>
          <p:nvPr/>
        </p:nvSpPr>
        <p:spPr bwMode="auto">
          <a:xfrm>
            <a:off x="4645024" y="1905000"/>
            <a:ext cx="2289176" cy="1191095"/>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800" dirty="0" smtClean="0"/>
              <a:t>Do what prevents more vulnerability</a:t>
            </a:r>
            <a:endParaRPr lang="en-US" sz="2800" dirty="0"/>
          </a:p>
        </p:txBody>
      </p:sp>
      <p:sp>
        <p:nvSpPr>
          <p:cNvPr id="119836" name="Text Box 29"/>
          <p:cNvSpPr txBox="1">
            <a:spLocks noChangeArrowheads="1"/>
          </p:cNvSpPr>
          <p:nvPr/>
        </p:nvSpPr>
        <p:spPr bwMode="auto">
          <a:xfrm>
            <a:off x="268288" y="3046613"/>
            <a:ext cx="4540184" cy="458587"/>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800" dirty="0" smtClean="0"/>
              <a:t>Do what increases </a:t>
            </a:r>
            <a:r>
              <a:rPr lang="en-US" sz="2800" dirty="0"/>
              <a:t>thriving</a:t>
            </a:r>
          </a:p>
        </p:txBody>
      </p:sp>
      <p:sp>
        <p:nvSpPr>
          <p:cNvPr id="119837" name="AutoShape 30"/>
          <p:cNvSpPr>
            <a:spLocks noChangeArrowheads="1"/>
          </p:cNvSpPr>
          <p:nvPr/>
        </p:nvSpPr>
        <p:spPr bwMode="auto">
          <a:xfrm>
            <a:off x="1371600" y="1930670"/>
            <a:ext cx="2173288" cy="1066800"/>
          </a:xfrm>
          <a:prstGeom prst="upArrow">
            <a:avLst>
              <a:gd name="adj1" fmla="val 55130"/>
              <a:gd name="adj2" fmla="val 39076"/>
            </a:avLst>
          </a:prstGeom>
          <a:gradFill rotWithShape="0">
            <a:gsLst>
              <a:gs pos="0">
                <a:schemeClr val="bg1"/>
              </a:gs>
              <a:gs pos="100000">
                <a:schemeClr val="bg2">
                  <a:lumMod val="60000"/>
                  <a:lumOff val="40000"/>
                </a:schemeClr>
              </a:gs>
            </a:gsLst>
            <a:lin ang="5400000" scaled="1"/>
          </a:gradFill>
          <a:ln w="9525">
            <a:solidFill>
              <a:srgbClr val="000000"/>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rgbClr val="00CC00"/>
              </a:solidFill>
            </a:endParaRPr>
          </a:p>
        </p:txBody>
      </p:sp>
      <p:pic>
        <p:nvPicPr>
          <p:cNvPr id="119838" name="Picture 32" descr="thrive logo 5 081709"/>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7848600" y="156185"/>
            <a:ext cx="1002190" cy="713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5275344"/>
      </p:ext>
    </p:extLst>
  </p:cSld>
  <p:clrMapOvr>
    <a:masterClrMapping/>
  </p:clrMapOvr>
  <p:transition>
    <p:cut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72" name="Rectangle 71"/>
          <p:cNvSpPr/>
          <p:nvPr/>
        </p:nvSpPr>
        <p:spPr bwMode="auto">
          <a:xfrm>
            <a:off x="68654" y="464071"/>
            <a:ext cx="5141745" cy="6310491"/>
          </a:xfrm>
          <a:prstGeom prst="rect">
            <a:avLst/>
          </a:prstGeom>
          <a:solidFill>
            <a:srgbClr val="FF9933"/>
          </a:solidFill>
          <a:ln>
            <a:noFill/>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p:txBody>
      </p:sp>
      <p:sp>
        <p:nvSpPr>
          <p:cNvPr id="2" name="Rectangle 1"/>
          <p:cNvSpPr/>
          <p:nvPr/>
        </p:nvSpPr>
        <p:spPr bwMode="auto">
          <a:xfrm>
            <a:off x="5334000" y="464071"/>
            <a:ext cx="3716801" cy="6310491"/>
          </a:xfrm>
          <a:prstGeom prst="rect">
            <a:avLst/>
          </a:prstGeom>
          <a:solidFill>
            <a:srgbClr val="FF6600"/>
          </a:solidFill>
          <a:ln>
            <a:noFill/>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p:txBody>
      </p:sp>
      <p:sp>
        <p:nvSpPr>
          <p:cNvPr id="9220" name="Rectangle 2"/>
          <p:cNvSpPr>
            <a:spLocks noChangeArrowheads="1"/>
          </p:cNvSpPr>
          <p:nvPr/>
        </p:nvSpPr>
        <p:spPr bwMode="auto">
          <a:xfrm>
            <a:off x="0" y="-4102100"/>
            <a:ext cx="9144000" cy="823912"/>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400"/>
          </a:p>
          <a:p>
            <a:pPr lvl="1">
              <a:spcBef>
                <a:spcPct val="0"/>
              </a:spcBef>
              <a:buFontTx/>
              <a:buNone/>
            </a:pPr>
            <a:endParaRPr lang="en-US" sz="2400"/>
          </a:p>
        </p:txBody>
      </p:sp>
      <p:pic>
        <p:nvPicPr>
          <p:cNvPr id="9221" name="Picture 3"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6360" y="42141"/>
            <a:ext cx="516895" cy="36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4"/>
          <p:cNvSpPr txBox="1">
            <a:spLocks noChangeArrowheads="1"/>
          </p:cNvSpPr>
          <p:nvPr/>
        </p:nvSpPr>
        <p:spPr bwMode="auto">
          <a:xfrm>
            <a:off x="68654" y="36576"/>
            <a:ext cx="8414369" cy="393390"/>
          </a:xfrm>
          <a:prstGeom prst="rect">
            <a:avLst/>
          </a:prstGeom>
          <a:solidFill>
            <a:srgbClr val="00CC00"/>
          </a:solidFill>
          <a:ln>
            <a:noFill/>
          </a:ln>
          <a:effectLst/>
          <a:extLst/>
        </p:spPr>
        <p:txBody>
          <a:bodyPr wrap="square" tIns="0" bIns="0">
            <a:no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b="1" i="1" dirty="0" smtClean="0"/>
              <a:t>Thrive</a:t>
            </a:r>
            <a:r>
              <a:rPr lang="en-US" b="1" i="1" dirty="0"/>
              <a:t>!</a:t>
            </a:r>
            <a:r>
              <a:rPr lang="en-US" sz="2800" b="1" dirty="0"/>
              <a:t> </a:t>
            </a:r>
            <a:r>
              <a:rPr lang="en-US" sz="2800" dirty="0" smtClean="0"/>
              <a:t>- All Thrive Forever</a:t>
            </a:r>
            <a:endParaRPr lang="en-US" sz="2800" dirty="0"/>
          </a:p>
        </p:txBody>
      </p:sp>
      <p:sp>
        <p:nvSpPr>
          <p:cNvPr id="13314" name="Text Box 6"/>
          <p:cNvSpPr txBox="1">
            <a:spLocks noChangeArrowheads="1"/>
          </p:cNvSpPr>
          <p:nvPr/>
        </p:nvSpPr>
        <p:spPr bwMode="auto">
          <a:xfrm>
            <a:off x="7974447" y="3752954"/>
            <a:ext cx="990600" cy="1394228"/>
          </a:xfrm>
          <a:prstGeom prst="rect">
            <a:avLst/>
          </a:prstGeom>
          <a:solidFill>
            <a:srgbClr val="C00000"/>
          </a:solidFill>
          <a:ln w="25400">
            <a:solidFill>
              <a:srgbClr val="FF0000"/>
            </a:solidFill>
          </a:ln>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lvl="0" eaLnBrk="1" hangingPunct="1">
              <a:spcBef>
                <a:spcPct val="0"/>
              </a:spcBef>
              <a:buNone/>
            </a:pPr>
            <a:r>
              <a:rPr lang="en-US" sz="2000" b="1" i="1" dirty="0">
                <a:solidFill>
                  <a:srgbClr val="FFFFFF"/>
                </a:solidFill>
              </a:rPr>
              <a:t>Thrive</a:t>
            </a:r>
            <a:r>
              <a:rPr lang="en-US" sz="2000" b="1" i="1" dirty="0" smtClean="0">
                <a:solidFill>
                  <a:srgbClr val="FFFFFF"/>
                </a:solidFill>
              </a:rPr>
              <a:t>!</a:t>
            </a:r>
            <a:endParaRPr lang="en-US" sz="2000" baseline="30000" dirty="0">
              <a:solidFill>
                <a:srgbClr val="FFFFFF"/>
              </a:solidFill>
            </a:endParaRPr>
          </a:p>
          <a:p>
            <a:pPr algn="r" eaLnBrk="1" hangingPunct="1">
              <a:lnSpc>
                <a:spcPct val="85000"/>
              </a:lnSpc>
              <a:spcBef>
                <a:spcPct val="0"/>
              </a:spcBef>
              <a:buFontTx/>
              <a:buNone/>
              <a:defRPr/>
            </a:pPr>
            <a:r>
              <a:rPr lang="en-US" sz="2000" dirty="0" smtClean="0">
                <a:solidFill>
                  <a:srgbClr val="FFFFFF"/>
                </a:solidFill>
              </a:rPr>
              <a:t>- All Thrive Forever </a:t>
            </a:r>
            <a:r>
              <a:rPr lang="en-US" sz="1600" dirty="0" smtClean="0">
                <a:solidFill>
                  <a:srgbClr val="FFFFFF"/>
                </a:solidFill>
              </a:rPr>
              <a:t>[O &amp; S]</a:t>
            </a:r>
            <a:endParaRPr lang="en-US" sz="1800" dirty="0" smtClean="0">
              <a:solidFill>
                <a:srgbClr val="FFFFFF"/>
              </a:solidFill>
            </a:endParaRPr>
          </a:p>
        </p:txBody>
      </p:sp>
      <p:cxnSp>
        <p:nvCxnSpPr>
          <p:cNvPr id="9227" name="AutoShape 15"/>
          <p:cNvCxnSpPr>
            <a:cxnSpLocks noChangeShapeType="1"/>
            <a:stCxn id="9234" idx="3"/>
            <a:endCxn id="9224" idx="1"/>
          </p:cNvCxnSpPr>
          <p:nvPr/>
        </p:nvCxnSpPr>
        <p:spPr bwMode="auto">
          <a:xfrm>
            <a:off x="1194655" y="3282568"/>
            <a:ext cx="388247" cy="1902027"/>
          </a:xfrm>
          <a:prstGeom prst="bentConnector3">
            <a:avLst>
              <a:gd name="adj1" fmla="val 50000"/>
            </a:avLst>
          </a:prstGeom>
          <a:noFill/>
          <a:ln w="15875">
            <a:solidFill>
              <a:schemeClr val="bg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28" name="AutoShape 17"/>
          <p:cNvCxnSpPr>
            <a:cxnSpLocks noChangeShapeType="1"/>
            <a:stCxn id="9234" idx="3"/>
            <a:endCxn id="9225" idx="1"/>
          </p:cNvCxnSpPr>
          <p:nvPr/>
        </p:nvCxnSpPr>
        <p:spPr bwMode="auto">
          <a:xfrm flipV="1">
            <a:off x="1194655" y="3166873"/>
            <a:ext cx="381000" cy="115695"/>
          </a:xfrm>
          <a:prstGeom prst="bentConnector3">
            <a:avLst>
              <a:gd name="adj1" fmla="val 50000"/>
            </a:avLst>
          </a:prstGeom>
          <a:noFill/>
          <a:ln w="15875">
            <a:solidFill>
              <a:schemeClr val="bg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29" name="AutoShape 18"/>
          <p:cNvCxnSpPr>
            <a:cxnSpLocks noChangeShapeType="1"/>
            <a:stCxn id="9224" idx="3"/>
            <a:endCxn id="9223" idx="1"/>
          </p:cNvCxnSpPr>
          <p:nvPr/>
        </p:nvCxnSpPr>
        <p:spPr bwMode="auto">
          <a:xfrm flipV="1">
            <a:off x="5083867" y="2569327"/>
            <a:ext cx="378406" cy="2615268"/>
          </a:xfrm>
          <a:prstGeom prst="bentConnector3">
            <a:avLst>
              <a:gd name="adj1" fmla="val 50000"/>
            </a:avLst>
          </a:prstGeom>
          <a:noFill/>
          <a:ln w="15875">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1" name="AutoShape 20"/>
          <p:cNvCxnSpPr>
            <a:cxnSpLocks noChangeShapeType="1"/>
            <a:stCxn id="9225" idx="3"/>
            <a:endCxn id="9223" idx="1"/>
          </p:cNvCxnSpPr>
          <p:nvPr/>
        </p:nvCxnSpPr>
        <p:spPr bwMode="auto">
          <a:xfrm flipV="1">
            <a:off x="5076620" y="2569327"/>
            <a:ext cx="385653" cy="597546"/>
          </a:xfrm>
          <a:prstGeom prst="bentConnector3">
            <a:avLst>
              <a:gd name="adj1" fmla="val 50000"/>
            </a:avLst>
          </a:prstGeom>
          <a:noFill/>
          <a:ln w="15875">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2" name="AutoShape 21"/>
          <p:cNvCxnSpPr>
            <a:cxnSpLocks noChangeShapeType="1"/>
            <a:stCxn id="68" idx="3"/>
            <a:endCxn id="13314" idx="1"/>
          </p:cNvCxnSpPr>
          <p:nvPr/>
        </p:nvCxnSpPr>
        <p:spPr bwMode="auto">
          <a:xfrm flipV="1">
            <a:off x="7745847" y="4450068"/>
            <a:ext cx="228600" cy="411"/>
          </a:xfrm>
          <a:prstGeom prst="straightConnector1">
            <a:avLst/>
          </a:prstGeom>
          <a:noFill/>
          <a:ln w="15875">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34" name="Rectangle 8"/>
          <p:cNvSpPr>
            <a:spLocks noChangeArrowheads="1"/>
          </p:cNvSpPr>
          <p:nvPr/>
        </p:nvSpPr>
        <p:spPr bwMode="auto">
          <a:xfrm>
            <a:off x="152400" y="1535936"/>
            <a:ext cx="1042255" cy="3493264"/>
          </a:xfrm>
          <a:prstGeom prst="rect">
            <a:avLst/>
          </a:prstGeom>
          <a:solidFill>
            <a:srgbClr val="006600"/>
          </a:solidFill>
          <a:ln w="25400" algn="ctr">
            <a:solidFill>
              <a:schemeClr val="bg1"/>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800" b="1" i="1" dirty="0">
                <a:solidFill>
                  <a:schemeClr val="bg1"/>
                </a:solidFill>
              </a:rPr>
              <a:t>Thrive</a:t>
            </a:r>
            <a:r>
              <a:rPr lang="en-US" sz="1800" b="1" i="1" dirty="0" smtClean="0">
                <a:solidFill>
                  <a:schemeClr val="bg1"/>
                </a:solidFill>
              </a:rPr>
              <a:t>!</a:t>
            </a:r>
            <a:r>
              <a:rPr lang="en-US" sz="1400" baseline="30000" dirty="0" smtClean="0">
                <a:solidFill>
                  <a:schemeClr val="bg1"/>
                </a:solidFill>
              </a:rPr>
              <a:t>®</a:t>
            </a:r>
            <a:endParaRPr lang="en-US" sz="1800" baseline="30000" dirty="0">
              <a:solidFill>
                <a:schemeClr val="bg1"/>
              </a:solidFill>
            </a:endParaRPr>
          </a:p>
          <a:p>
            <a:pPr eaLnBrk="1" hangingPunct="1">
              <a:spcBef>
                <a:spcPct val="0"/>
              </a:spcBef>
              <a:buFontTx/>
              <a:buNone/>
            </a:pPr>
            <a:r>
              <a:rPr lang="en-US" sz="1600" dirty="0" smtClean="0">
                <a:solidFill>
                  <a:schemeClr val="bg1"/>
                </a:solidFill>
              </a:rPr>
              <a:t>[B]</a:t>
            </a:r>
          </a:p>
          <a:p>
            <a:pPr eaLnBrk="1" hangingPunct="1">
              <a:spcBef>
                <a:spcPct val="0"/>
              </a:spcBef>
              <a:buFontTx/>
              <a:buNone/>
            </a:pPr>
            <a:r>
              <a:rPr lang="en-US" sz="1100" dirty="0" smtClean="0">
                <a:solidFill>
                  <a:schemeClr val="bg1"/>
                </a:solidFill>
              </a:rPr>
              <a:t>All </a:t>
            </a:r>
            <a:r>
              <a:rPr lang="en-US" sz="1100" i="1" dirty="0">
                <a:solidFill>
                  <a:schemeClr val="bg1"/>
                </a:solidFill>
              </a:rPr>
              <a:t>Thrive!</a:t>
            </a:r>
            <a:r>
              <a:rPr lang="en-US" sz="1100" dirty="0">
                <a:solidFill>
                  <a:schemeClr val="bg1"/>
                </a:solidFill>
              </a:rPr>
              <a:t> Forever – </a:t>
            </a:r>
            <a:r>
              <a:rPr lang="en-US" sz="1100" dirty="0" smtClean="0">
                <a:solidFill>
                  <a:schemeClr val="bg1"/>
                </a:solidFill>
              </a:rPr>
              <a:t>Idea</a:t>
            </a:r>
            <a:r>
              <a:rPr lang="en-US" sz="1100" dirty="0">
                <a:solidFill>
                  <a:schemeClr val="bg1"/>
                </a:solidFill>
              </a:rPr>
              <a:t>, </a:t>
            </a:r>
            <a:r>
              <a:rPr lang="en-US" sz="1100" dirty="0" smtClean="0">
                <a:solidFill>
                  <a:schemeClr val="bg1"/>
                </a:solidFill>
              </a:rPr>
              <a:t>ideal </a:t>
            </a:r>
            <a:r>
              <a:rPr lang="en-US" sz="1100" dirty="0">
                <a:solidFill>
                  <a:schemeClr val="bg1"/>
                </a:solidFill>
              </a:rPr>
              <a:t>system, </a:t>
            </a:r>
            <a:r>
              <a:rPr lang="en-US" sz="1100" dirty="0" smtClean="0">
                <a:solidFill>
                  <a:schemeClr val="bg1"/>
                </a:solidFill>
              </a:rPr>
              <a:t>big lever/ fulcrum, necessary </a:t>
            </a:r>
            <a:r>
              <a:rPr lang="en-US" sz="1100" dirty="0">
                <a:solidFill>
                  <a:schemeClr val="bg1"/>
                </a:solidFill>
              </a:rPr>
              <a:t>to </a:t>
            </a:r>
            <a:r>
              <a:rPr lang="en-US" sz="1100" dirty="0" smtClean="0">
                <a:solidFill>
                  <a:schemeClr val="bg1"/>
                </a:solidFill>
              </a:rPr>
              <a:t>viral spark, </a:t>
            </a:r>
            <a:r>
              <a:rPr lang="en-US" sz="1100" dirty="0">
                <a:solidFill>
                  <a:schemeClr val="bg1"/>
                </a:solidFill>
              </a:rPr>
              <a:t>and </a:t>
            </a:r>
            <a:r>
              <a:rPr lang="en-US" sz="1100" dirty="0" smtClean="0">
                <a:solidFill>
                  <a:schemeClr val="bg1"/>
                </a:solidFill>
              </a:rPr>
              <a:t>vast, sustained Thrive! Endeavor</a:t>
            </a:r>
            <a:r>
              <a:rPr lang="en-US" sz="1100" dirty="0">
                <a:solidFill>
                  <a:srgbClr val="FFFFFF"/>
                </a:solidFill>
              </a:rPr>
              <a:t> achieving “All Thrive </a:t>
            </a:r>
            <a:r>
              <a:rPr lang="en-US" sz="1100" dirty="0" smtClean="0">
                <a:solidFill>
                  <a:srgbClr val="FFFFFF"/>
                </a:solidFill>
              </a:rPr>
              <a:t>Forever”.</a:t>
            </a:r>
            <a:r>
              <a:rPr lang="en-US" sz="1100" dirty="0" smtClean="0">
                <a:solidFill>
                  <a:schemeClr val="bg1"/>
                </a:solidFill>
              </a:rPr>
              <a:t>  Preferably </a:t>
            </a:r>
            <a:r>
              <a:rPr lang="en-US" sz="1100" dirty="0">
                <a:solidFill>
                  <a:schemeClr val="bg1"/>
                </a:solidFill>
              </a:rPr>
              <a:t>“pull” but </a:t>
            </a:r>
            <a:r>
              <a:rPr lang="en-US" sz="1100" dirty="0" smtClean="0">
                <a:solidFill>
                  <a:schemeClr val="bg1"/>
                </a:solidFill>
              </a:rPr>
              <a:t>also </a:t>
            </a:r>
            <a:r>
              <a:rPr lang="en-US" sz="1100" dirty="0">
                <a:solidFill>
                  <a:schemeClr val="bg1"/>
                </a:solidFill>
              </a:rPr>
              <a:t>“push</a:t>
            </a:r>
            <a:r>
              <a:rPr lang="en-US" sz="1100" dirty="0" smtClean="0">
                <a:solidFill>
                  <a:schemeClr val="bg1"/>
                </a:solidFill>
              </a:rPr>
              <a:t>”.</a:t>
            </a:r>
            <a:endParaRPr lang="en-US" sz="1100" dirty="0">
              <a:solidFill>
                <a:schemeClr val="bg1"/>
              </a:solidFill>
            </a:endParaRPr>
          </a:p>
        </p:txBody>
      </p:sp>
      <p:cxnSp>
        <p:nvCxnSpPr>
          <p:cNvPr id="9238" name="AutoShape 17"/>
          <p:cNvCxnSpPr>
            <a:cxnSpLocks noChangeShapeType="1"/>
            <a:stCxn id="9234" idx="3"/>
            <a:endCxn id="9250" idx="1"/>
          </p:cNvCxnSpPr>
          <p:nvPr/>
        </p:nvCxnSpPr>
        <p:spPr bwMode="auto">
          <a:xfrm>
            <a:off x="1194655" y="3282568"/>
            <a:ext cx="381000" cy="2539511"/>
          </a:xfrm>
          <a:prstGeom prst="bentConnector3">
            <a:avLst>
              <a:gd name="adj1" fmla="val 50000"/>
            </a:avLst>
          </a:prstGeom>
          <a:noFill/>
          <a:ln w="15875">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9" name="AutoShape 18"/>
          <p:cNvCxnSpPr>
            <a:cxnSpLocks noChangeShapeType="1"/>
            <a:stCxn id="9250" idx="3"/>
            <a:endCxn id="9223" idx="1"/>
          </p:cNvCxnSpPr>
          <p:nvPr/>
        </p:nvCxnSpPr>
        <p:spPr bwMode="auto">
          <a:xfrm flipV="1">
            <a:off x="5088401" y="2569327"/>
            <a:ext cx="373872" cy="3252752"/>
          </a:xfrm>
          <a:prstGeom prst="bentConnector3">
            <a:avLst>
              <a:gd name="adj1" fmla="val 50000"/>
            </a:avLst>
          </a:prstGeom>
          <a:noFill/>
          <a:ln w="15875">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2" name="AutoShape 17"/>
          <p:cNvCxnSpPr>
            <a:cxnSpLocks noChangeShapeType="1"/>
            <a:stCxn id="9234" idx="3"/>
            <a:endCxn id="9236" idx="1"/>
          </p:cNvCxnSpPr>
          <p:nvPr/>
        </p:nvCxnSpPr>
        <p:spPr bwMode="auto">
          <a:xfrm flipV="1">
            <a:off x="1194655" y="1500072"/>
            <a:ext cx="381000" cy="1782496"/>
          </a:xfrm>
          <a:prstGeom prst="bentConnector3">
            <a:avLst>
              <a:gd name="adj1" fmla="val 50000"/>
            </a:avLst>
          </a:prstGeom>
          <a:noFill/>
          <a:ln w="15875">
            <a:solidFill>
              <a:schemeClr val="bg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3" name="AutoShape 17"/>
          <p:cNvCxnSpPr>
            <a:cxnSpLocks noChangeShapeType="1"/>
            <a:stCxn id="9234" idx="3"/>
            <a:endCxn id="9235" idx="1"/>
          </p:cNvCxnSpPr>
          <p:nvPr/>
        </p:nvCxnSpPr>
        <p:spPr bwMode="auto">
          <a:xfrm>
            <a:off x="1194655" y="3282568"/>
            <a:ext cx="381000" cy="1167911"/>
          </a:xfrm>
          <a:prstGeom prst="bentConnector3">
            <a:avLst>
              <a:gd name="adj1" fmla="val 50000"/>
            </a:avLst>
          </a:prstGeom>
          <a:noFill/>
          <a:ln w="15875">
            <a:solidFill>
              <a:schemeClr val="bg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4" name="AutoShape 20"/>
          <p:cNvCxnSpPr>
            <a:cxnSpLocks noChangeShapeType="1"/>
            <a:stCxn id="9236" idx="3"/>
            <a:endCxn id="9223" idx="1"/>
          </p:cNvCxnSpPr>
          <p:nvPr/>
        </p:nvCxnSpPr>
        <p:spPr bwMode="auto">
          <a:xfrm>
            <a:off x="5076620" y="1500072"/>
            <a:ext cx="385653" cy="1069255"/>
          </a:xfrm>
          <a:prstGeom prst="bentConnector3">
            <a:avLst>
              <a:gd name="adj1" fmla="val 50000"/>
            </a:avLst>
          </a:prstGeom>
          <a:noFill/>
          <a:ln w="15875">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5" name="AutoShape 20"/>
          <p:cNvCxnSpPr>
            <a:cxnSpLocks noChangeShapeType="1"/>
            <a:stCxn id="9235" idx="3"/>
            <a:endCxn id="9223" idx="1"/>
          </p:cNvCxnSpPr>
          <p:nvPr/>
        </p:nvCxnSpPr>
        <p:spPr bwMode="auto">
          <a:xfrm flipV="1">
            <a:off x="5076620" y="2569327"/>
            <a:ext cx="385653" cy="1881152"/>
          </a:xfrm>
          <a:prstGeom prst="bentConnector3">
            <a:avLst>
              <a:gd name="adj1" fmla="val 50000"/>
            </a:avLst>
          </a:prstGeom>
          <a:noFill/>
          <a:ln w="15875">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2"/>
          <p:cNvSpPr txBox="1"/>
          <p:nvPr/>
        </p:nvSpPr>
        <p:spPr>
          <a:xfrm>
            <a:off x="146564" y="6255477"/>
            <a:ext cx="1068544" cy="461665"/>
          </a:xfrm>
          <a:prstGeom prst="rect">
            <a:avLst/>
          </a:prstGeom>
          <a:solidFill>
            <a:srgbClr val="006600"/>
          </a:solidFill>
          <a:ln w="25400">
            <a:solidFill>
              <a:srgbClr val="FF0000"/>
            </a:solidFill>
          </a:ln>
        </p:spPr>
        <p:txBody>
          <a:bodyPr wrap="square" lIns="45720" tIns="45720" rIns="45720" bIns="45720" rtlCol="0">
            <a:spAutoFit/>
          </a:bodyPr>
          <a:lstStyle/>
          <a:p>
            <a:r>
              <a:rPr lang="en-US" sz="1200" dirty="0" smtClean="0">
                <a:solidFill>
                  <a:schemeClr val="bg1"/>
                </a:solidFill>
              </a:rPr>
              <a:t>Scan Environ-</a:t>
            </a:r>
            <a:r>
              <a:rPr lang="en-US" sz="1200" dirty="0" err="1" smtClean="0">
                <a:solidFill>
                  <a:schemeClr val="bg1"/>
                </a:solidFill>
              </a:rPr>
              <a:t>ment</a:t>
            </a:r>
            <a:r>
              <a:rPr lang="en-US" sz="1200" dirty="0" smtClean="0">
                <a:solidFill>
                  <a:schemeClr val="bg1"/>
                </a:solidFill>
              </a:rPr>
              <a:t> </a:t>
            </a:r>
            <a:r>
              <a:rPr lang="en-US" sz="1050" dirty="0" smtClean="0">
                <a:solidFill>
                  <a:schemeClr val="bg1"/>
                </a:solidFill>
              </a:rPr>
              <a:t>[360x360]</a:t>
            </a:r>
            <a:endParaRPr lang="en-US" sz="1050" dirty="0">
              <a:solidFill>
                <a:schemeClr val="bg1"/>
              </a:solidFill>
            </a:endParaRPr>
          </a:p>
        </p:txBody>
      </p:sp>
      <p:sp>
        <p:nvSpPr>
          <p:cNvPr id="68" name="Rectangle 9"/>
          <p:cNvSpPr>
            <a:spLocks noChangeArrowheads="1"/>
          </p:cNvSpPr>
          <p:nvPr/>
        </p:nvSpPr>
        <p:spPr bwMode="auto">
          <a:xfrm>
            <a:off x="6755247" y="2765402"/>
            <a:ext cx="990600" cy="3370153"/>
          </a:xfrm>
          <a:prstGeom prst="rect">
            <a:avLst/>
          </a:prstGeom>
          <a:solidFill>
            <a:srgbClr val="C00000"/>
          </a:solidFill>
          <a:ln w="25400" algn="ctr">
            <a:solidFill>
              <a:srgbClr val="FF0000"/>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600" b="1" i="1" dirty="0" smtClean="0">
                <a:solidFill>
                  <a:schemeClr val="bg1"/>
                </a:solidFill>
              </a:rPr>
              <a:t>Thrive!</a:t>
            </a:r>
          </a:p>
          <a:p>
            <a:pPr eaLnBrk="1" hangingPunct="1">
              <a:spcBef>
                <a:spcPct val="0"/>
              </a:spcBef>
              <a:buFontTx/>
              <a:buNone/>
            </a:pPr>
            <a:r>
              <a:rPr lang="en-US" sz="1600" dirty="0" smtClean="0">
                <a:solidFill>
                  <a:schemeClr val="bg1"/>
                </a:solidFill>
              </a:rPr>
              <a:t>- Vast, Sustained Thrive!  Endeavor [B]</a:t>
            </a:r>
            <a:endParaRPr lang="en-US" sz="1600" dirty="0">
              <a:solidFill>
                <a:schemeClr val="bg1"/>
              </a:solidFill>
            </a:endParaRPr>
          </a:p>
          <a:p>
            <a:pPr eaLnBrk="1" hangingPunct="1">
              <a:spcBef>
                <a:spcPct val="0"/>
              </a:spcBef>
              <a:buFontTx/>
              <a:buNone/>
            </a:pPr>
            <a:r>
              <a:rPr lang="en-US" sz="900" dirty="0" smtClean="0">
                <a:solidFill>
                  <a:schemeClr val="bg1"/>
                </a:solidFill>
              </a:rPr>
              <a:t>Only </a:t>
            </a:r>
            <a:r>
              <a:rPr lang="en-US" sz="900" dirty="0">
                <a:solidFill>
                  <a:schemeClr val="bg1"/>
                </a:solidFill>
              </a:rPr>
              <a:t>choice seems to be </a:t>
            </a:r>
            <a:r>
              <a:rPr lang="en-US" sz="900" b="1" i="1" dirty="0">
                <a:solidFill>
                  <a:schemeClr val="bg1"/>
                </a:solidFill>
              </a:rPr>
              <a:t>Thrive! </a:t>
            </a:r>
            <a:r>
              <a:rPr lang="en-US" sz="900" dirty="0" smtClean="0">
                <a:solidFill>
                  <a:schemeClr val="bg1"/>
                </a:solidFill>
              </a:rPr>
              <a:t>being </a:t>
            </a:r>
            <a:r>
              <a:rPr lang="en-US" sz="900" dirty="0">
                <a:solidFill>
                  <a:schemeClr val="bg1"/>
                </a:solidFill>
              </a:rPr>
              <a:t>the vast, sustained human endeavor.  </a:t>
            </a:r>
            <a:r>
              <a:rPr lang="en-US" sz="900" dirty="0" smtClean="0">
                <a:solidFill>
                  <a:schemeClr val="bg1"/>
                </a:solidFill>
              </a:rPr>
              <a:t>Build, achieve </a:t>
            </a:r>
            <a:r>
              <a:rPr lang="en-US" sz="900" dirty="0">
                <a:solidFill>
                  <a:schemeClr val="bg1"/>
                </a:solidFill>
              </a:rPr>
              <a:t>and </a:t>
            </a:r>
            <a:r>
              <a:rPr lang="en-US" sz="900" dirty="0" smtClean="0">
                <a:solidFill>
                  <a:schemeClr val="bg1"/>
                </a:solidFill>
              </a:rPr>
              <a:t>sustain </a:t>
            </a:r>
            <a:r>
              <a:rPr lang="en-US" sz="900" dirty="0">
                <a:solidFill>
                  <a:schemeClr val="bg1"/>
                </a:solidFill>
              </a:rPr>
              <a:t>thriving future for all forever</a:t>
            </a:r>
            <a:r>
              <a:rPr lang="en-US" sz="900" dirty="0" smtClean="0">
                <a:solidFill>
                  <a:schemeClr val="bg1"/>
                </a:solidFill>
              </a:rPr>
              <a:t>. Need to achieve “critical mass/ movement”.</a:t>
            </a:r>
          </a:p>
          <a:p>
            <a:pPr eaLnBrk="1" hangingPunct="1">
              <a:spcBef>
                <a:spcPct val="0"/>
              </a:spcBef>
              <a:buFontTx/>
              <a:buNone/>
            </a:pPr>
            <a:endParaRPr lang="en-US" sz="600" dirty="0">
              <a:solidFill>
                <a:schemeClr val="bg1"/>
              </a:solidFill>
            </a:endParaRPr>
          </a:p>
        </p:txBody>
      </p:sp>
      <p:cxnSp>
        <p:nvCxnSpPr>
          <p:cNvPr id="71" name="AutoShape 21"/>
          <p:cNvCxnSpPr>
            <a:cxnSpLocks noChangeShapeType="1"/>
            <a:stCxn id="9223" idx="3"/>
            <a:endCxn id="68" idx="1"/>
          </p:cNvCxnSpPr>
          <p:nvPr/>
        </p:nvCxnSpPr>
        <p:spPr bwMode="auto">
          <a:xfrm>
            <a:off x="6376255" y="2569327"/>
            <a:ext cx="378992" cy="1881152"/>
          </a:xfrm>
          <a:prstGeom prst="bentConnector3">
            <a:avLst>
              <a:gd name="adj1" fmla="val 50000"/>
            </a:avLst>
          </a:prstGeom>
          <a:noFill/>
          <a:ln w="15875">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3" name="AutoShape 18"/>
          <p:cNvCxnSpPr>
            <a:cxnSpLocks noChangeShapeType="1"/>
            <a:stCxn id="9224" idx="3"/>
            <a:endCxn id="235" idx="1"/>
          </p:cNvCxnSpPr>
          <p:nvPr/>
        </p:nvCxnSpPr>
        <p:spPr bwMode="auto">
          <a:xfrm>
            <a:off x="5083867" y="5184595"/>
            <a:ext cx="382940" cy="406059"/>
          </a:xfrm>
          <a:prstGeom prst="bentConnector3">
            <a:avLst>
              <a:gd name="adj1" fmla="val 50000"/>
            </a:avLst>
          </a:prstGeom>
          <a:noFill/>
          <a:ln w="15875">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4" name="AutoShape 20"/>
          <p:cNvCxnSpPr>
            <a:cxnSpLocks noChangeShapeType="1"/>
            <a:stCxn id="9225" idx="3"/>
            <a:endCxn id="235" idx="1"/>
          </p:cNvCxnSpPr>
          <p:nvPr/>
        </p:nvCxnSpPr>
        <p:spPr bwMode="auto">
          <a:xfrm>
            <a:off x="5076620" y="3166873"/>
            <a:ext cx="390187" cy="2423781"/>
          </a:xfrm>
          <a:prstGeom prst="bentConnector3">
            <a:avLst>
              <a:gd name="adj1" fmla="val 50000"/>
            </a:avLst>
          </a:prstGeom>
          <a:noFill/>
          <a:ln w="15875">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 name="AutoShape 18"/>
          <p:cNvCxnSpPr>
            <a:cxnSpLocks noChangeShapeType="1"/>
            <a:stCxn id="9250" idx="3"/>
            <a:endCxn id="235" idx="1"/>
          </p:cNvCxnSpPr>
          <p:nvPr/>
        </p:nvCxnSpPr>
        <p:spPr bwMode="auto">
          <a:xfrm flipV="1">
            <a:off x="5088401" y="5590654"/>
            <a:ext cx="378406" cy="231425"/>
          </a:xfrm>
          <a:prstGeom prst="bentConnector3">
            <a:avLst>
              <a:gd name="adj1" fmla="val 50000"/>
            </a:avLst>
          </a:prstGeom>
          <a:noFill/>
          <a:ln w="15875">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 name="AutoShape 20"/>
          <p:cNvCxnSpPr>
            <a:cxnSpLocks noChangeShapeType="1"/>
            <a:stCxn id="9236" idx="3"/>
            <a:endCxn id="235" idx="1"/>
          </p:cNvCxnSpPr>
          <p:nvPr/>
        </p:nvCxnSpPr>
        <p:spPr bwMode="auto">
          <a:xfrm>
            <a:off x="5076620" y="1500072"/>
            <a:ext cx="390187" cy="4090582"/>
          </a:xfrm>
          <a:prstGeom prst="bentConnector3">
            <a:avLst>
              <a:gd name="adj1" fmla="val 50000"/>
            </a:avLst>
          </a:prstGeom>
          <a:noFill/>
          <a:ln w="15875">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7" name="AutoShape 20"/>
          <p:cNvCxnSpPr>
            <a:cxnSpLocks noChangeShapeType="1"/>
            <a:stCxn id="9235" idx="3"/>
            <a:endCxn id="235" idx="1"/>
          </p:cNvCxnSpPr>
          <p:nvPr/>
        </p:nvCxnSpPr>
        <p:spPr bwMode="auto">
          <a:xfrm>
            <a:off x="5076620" y="4450479"/>
            <a:ext cx="390187" cy="1140175"/>
          </a:xfrm>
          <a:prstGeom prst="bentConnector3">
            <a:avLst>
              <a:gd name="adj1" fmla="val 50000"/>
            </a:avLst>
          </a:prstGeom>
          <a:noFill/>
          <a:ln w="15875">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4" name="AutoShape 21"/>
          <p:cNvCxnSpPr>
            <a:cxnSpLocks noChangeShapeType="1"/>
            <a:stCxn id="235" idx="3"/>
            <a:endCxn id="68" idx="1"/>
          </p:cNvCxnSpPr>
          <p:nvPr/>
        </p:nvCxnSpPr>
        <p:spPr bwMode="auto">
          <a:xfrm flipV="1">
            <a:off x="6376255" y="4450479"/>
            <a:ext cx="378992" cy="1140175"/>
          </a:xfrm>
          <a:prstGeom prst="bentConnector3">
            <a:avLst>
              <a:gd name="adj1" fmla="val 50000"/>
            </a:avLst>
          </a:prstGeom>
          <a:noFill/>
          <a:ln w="15875">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AutoShape 17"/>
          <p:cNvCxnSpPr>
            <a:cxnSpLocks noChangeShapeType="1"/>
            <a:stCxn id="9234" idx="3"/>
            <a:endCxn id="50" idx="1"/>
          </p:cNvCxnSpPr>
          <p:nvPr/>
        </p:nvCxnSpPr>
        <p:spPr bwMode="auto">
          <a:xfrm>
            <a:off x="1194655" y="3282568"/>
            <a:ext cx="381000" cy="451247"/>
          </a:xfrm>
          <a:prstGeom prst="bentConnector3">
            <a:avLst>
              <a:gd name="adj1" fmla="val 50000"/>
            </a:avLst>
          </a:prstGeom>
          <a:noFill/>
          <a:ln w="15875">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AutoShape 20"/>
          <p:cNvCxnSpPr>
            <a:cxnSpLocks noChangeShapeType="1"/>
            <a:stCxn id="57" idx="3"/>
            <a:endCxn id="9223" idx="1"/>
          </p:cNvCxnSpPr>
          <p:nvPr/>
        </p:nvCxnSpPr>
        <p:spPr bwMode="auto">
          <a:xfrm flipV="1">
            <a:off x="5088401" y="2569327"/>
            <a:ext cx="373872" cy="3823162"/>
          </a:xfrm>
          <a:prstGeom prst="bentConnector3">
            <a:avLst>
              <a:gd name="adj1" fmla="val 50000"/>
            </a:avLst>
          </a:prstGeom>
          <a:noFill/>
          <a:ln w="15875">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AutoShape 17"/>
          <p:cNvCxnSpPr>
            <a:cxnSpLocks noChangeShapeType="1"/>
            <a:stCxn id="9234" idx="3"/>
            <a:endCxn id="57" idx="1"/>
          </p:cNvCxnSpPr>
          <p:nvPr/>
        </p:nvCxnSpPr>
        <p:spPr bwMode="auto">
          <a:xfrm>
            <a:off x="1194655" y="3282568"/>
            <a:ext cx="381000" cy="3109921"/>
          </a:xfrm>
          <a:prstGeom prst="bentConnector3">
            <a:avLst>
              <a:gd name="adj1" fmla="val 50000"/>
            </a:avLst>
          </a:prstGeom>
          <a:noFill/>
          <a:ln w="15875">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Group 3"/>
          <p:cNvGrpSpPr/>
          <p:nvPr/>
        </p:nvGrpSpPr>
        <p:grpSpPr>
          <a:xfrm>
            <a:off x="5462273" y="1322832"/>
            <a:ext cx="913982" cy="5306568"/>
            <a:chOff x="5462273" y="1399032"/>
            <a:chExt cx="913982" cy="5306568"/>
          </a:xfrm>
        </p:grpSpPr>
        <p:sp>
          <p:nvSpPr>
            <p:cNvPr id="9223" name="Rectangle 9"/>
            <p:cNvSpPr>
              <a:spLocks noChangeArrowheads="1"/>
            </p:cNvSpPr>
            <p:nvPr/>
          </p:nvSpPr>
          <p:spPr bwMode="auto">
            <a:xfrm>
              <a:off x="5462273" y="1399032"/>
              <a:ext cx="913982" cy="2492990"/>
            </a:xfrm>
            <a:prstGeom prst="rect">
              <a:avLst/>
            </a:prstGeom>
            <a:solidFill>
              <a:srgbClr val="006600"/>
            </a:solidFill>
            <a:ln w="25400" algn="ctr">
              <a:solidFill>
                <a:srgbClr val="FF0000"/>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lvl="0" eaLnBrk="1" hangingPunct="1">
                <a:spcBef>
                  <a:spcPct val="0"/>
                </a:spcBef>
                <a:buNone/>
              </a:pPr>
              <a:r>
                <a:rPr lang="en-US" sz="1600" dirty="0">
                  <a:solidFill>
                    <a:srgbClr val="FFFFFF"/>
                  </a:solidFill>
                </a:rPr>
                <a:t>Viral </a:t>
              </a:r>
              <a:r>
                <a:rPr lang="en-US" sz="1600" dirty="0" smtClean="0">
                  <a:solidFill>
                    <a:srgbClr val="FFFFFF"/>
                  </a:solidFill>
                </a:rPr>
                <a:t>Spark [B]</a:t>
              </a:r>
              <a:r>
                <a:rPr lang="en-US" sz="1200" dirty="0" smtClean="0">
                  <a:solidFill>
                    <a:srgbClr val="FFFFFF"/>
                  </a:solidFill>
                </a:rPr>
                <a:t> *</a:t>
              </a:r>
              <a:endParaRPr lang="en-US" sz="1600" dirty="0">
                <a:solidFill>
                  <a:srgbClr val="FFFFFF"/>
                </a:solidFill>
              </a:endParaRPr>
            </a:p>
            <a:p>
              <a:pPr lvl="0" eaLnBrk="1" hangingPunct="1">
                <a:spcBef>
                  <a:spcPct val="0"/>
                </a:spcBef>
                <a:buNone/>
              </a:pPr>
              <a:r>
                <a:rPr lang="en-US" sz="900" dirty="0" smtClean="0">
                  <a:solidFill>
                    <a:srgbClr val="FFFFFF"/>
                  </a:solidFill>
                </a:rPr>
                <a:t>By combined </a:t>
              </a:r>
              <a:r>
                <a:rPr lang="en-US" sz="900" dirty="0">
                  <a:solidFill>
                    <a:srgbClr val="FFFFFF"/>
                  </a:solidFill>
                </a:rPr>
                <a:t>f</a:t>
              </a:r>
              <a:r>
                <a:rPr lang="en-US" sz="900" dirty="0" smtClean="0">
                  <a:solidFill>
                    <a:srgbClr val="FFFFFF"/>
                  </a:solidFill>
                </a:rPr>
                <a:t>orce of </a:t>
              </a:r>
              <a:r>
                <a:rPr lang="en-US" sz="900" b="1" i="1" dirty="0" smtClean="0">
                  <a:solidFill>
                    <a:srgbClr val="FFFFFF"/>
                  </a:solidFill>
                </a:rPr>
                <a:t>Thrive!</a:t>
              </a:r>
              <a:r>
                <a:rPr lang="en-US" sz="900" dirty="0">
                  <a:solidFill>
                    <a:srgbClr val="FFFFFF"/>
                  </a:solidFill>
                </a:rPr>
                <a:t> </a:t>
              </a:r>
              <a:r>
                <a:rPr lang="en-US" sz="900" dirty="0" smtClean="0">
                  <a:solidFill>
                    <a:srgbClr val="FFFFFF"/>
                  </a:solidFill>
                </a:rPr>
                <a:t>[including Thrive! Endeavor] eMedia, Tipping Point, “Natural Human Force”, “Constitution”, GChris.</a:t>
              </a:r>
              <a:endParaRPr lang="en-US" sz="900" dirty="0">
                <a:solidFill>
                  <a:srgbClr val="FFFFFF"/>
                </a:solidFill>
              </a:endParaRPr>
            </a:p>
          </p:txBody>
        </p:sp>
        <p:sp>
          <p:nvSpPr>
            <p:cNvPr id="235" name="Rectangle 9"/>
            <p:cNvSpPr>
              <a:spLocks noChangeArrowheads="1"/>
            </p:cNvSpPr>
            <p:nvPr/>
          </p:nvSpPr>
          <p:spPr bwMode="auto">
            <a:xfrm>
              <a:off x="5466807" y="4628108"/>
              <a:ext cx="909448" cy="2077492"/>
            </a:xfrm>
            <a:prstGeom prst="rect">
              <a:avLst/>
            </a:prstGeom>
            <a:solidFill>
              <a:srgbClr val="C00000"/>
            </a:solidFill>
            <a:ln w="25400" algn="ctr">
              <a:solidFill>
                <a:srgbClr val="FF0000"/>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lvl="0" eaLnBrk="1" hangingPunct="1">
                <a:spcBef>
                  <a:spcPct val="0"/>
                </a:spcBef>
                <a:buNone/>
              </a:pPr>
              <a:r>
                <a:rPr lang="en-US" sz="1600" dirty="0" smtClean="0">
                  <a:solidFill>
                    <a:srgbClr val="FFFFFF"/>
                  </a:solidFill>
                </a:rPr>
                <a:t>X - Viral Spark [E-B]</a:t>
              </a:r>
              <a:r>
                <a:rPr lang="en-US" sz="1200" dirty="0" smtClean="0">
                  <a:solidFill>
                    <a:srgbClr val="FFFFFF"/>
                  </a:solidFill>
                </a:rPr>
                <a:t> *</a:t>
              </a:r>
              <a:endParaRPr lang="en-US" sz="1200" dirty="0">
                <a:solidFill>
                  <a:srgbClr val="FFFFFF"/>
                </a:solidFill>
              </a:endParaRPr>
            </a:p>
            <a:p>
              <a:pPr lvl="0" eaLnBrk="1" hangingPunct="1">
                <a:spcBef>
                  <a:spcPct val="0"/>
                </a:spcBef>
                <a:buNone/>
              </a:pPr>
              <a:r>
                <a:rPr lang="en-US" sz="900" dirty="0" smtClean="0">
                  <a:solidFill>
                    <a:srgbClr val="FFFFFF"/>
                  </a:solidFill>
                </a:rPr>
                <a:t>By other </a:t>
              </a:r>
              <a:r>
                <a:rPr lang="en-US" sz="900" dirty="0">
                  <a:solidFill>
                    <a:srgbClr val="FFFFFF"/>
                  </a:solidFill>
                </a:rPr>
                <a:t>than </a:t>
              </a:r>
              <a:r>
                <a:rPr lang="en-US" sz="900" b="1" i="1" dirty="0" smtClean="0">
                  <a:solidFill>
                    <a:srgbClr val="FFFFFF"/>
                  </a:solidFill>
                </a:rPr>
                <a:t>Thrive!</a:t>
              </a:r>
              <a:r>
                <a:rPr lang="en-US" sz="900" dirty="0" smtClean="0">
                  <a:solidFill>
                    <a:srgbClr val="FFFFFF"/>
                  </a:solidFill>
                </a:rPr>
                <a:t>  Government, national/ international </a:t>
              </a:r>
              <a:r>
                <a:rPr lang="en-US" sz="900" dirty="0">
                  <a:solidFill>
                    <a:srgbClr val="FFFFFF"/>
                  </a:solidFill>
                </a:rPr>
                <a:t>organizations &amp; </a:t>
              </a:r>
              <a:r>
                <a:rPr lang="en-US" sz="900" dirty="0" smtClean="0">
                  <a:solidFill>
                    <a:srgbClr val="FFFFFF"/>
                  </a:solidFill>
                </a:rPr>
                <a:t>foundations. Not </a:t>
              </a:r>
              <a:r>
                <a:rPr lang="en-US" sz="900" dirty="0">
                  <a:solidFill>
                    <a:srgbClr val="FFFFFF"/>
                  </a:solidFill>
                </a:rPr>
                <a:t>helping </a:t>
              </a:r>
              <a:r>
                <a:rPr lang="en-US" sz="900" dirty="0" smtClean="0">
                  <a:solidFill>
                    <a:srgbClr val="FFFFFF"/>
                  </a:solidFill>
                </a:rPr>
                <a:t>now. Later?</a:t>
              </a:r>
              <a:endParaRPr lang="en-US" sz="900" dirty="0">
                <a:solidFill>
                  <a:srgbClr val="FFFFFF"/>
                </a:solidFill>
              </a:endParaRPr>
            </a:p>
          </p:txBody>
        </p:sp>
      </p:grpSp>
      <p:cxnSp>
        <p:nvCxnSpPr>
          <p:cNvPr id="58" name="AutoShape 18"/>
          <p:cNvCxnSpPr>
            <a:cxnSpLocks noChangeShapeType="1"/>
            <a:stCxn id="57" idx="3"/>
            <a:endCxn id="235" idx="1"/>
          </p:cNvCxnSpPr>
          <p:nvPr/>
        </p:nvCxnSpPr>
        <p:spPr bwMode="auto">
          <a:xfrm flipV="1">
            <a:off x="5088401" y="5590654"/>
            <a:ext cx="378406" cy="801835"/>
          </a:xfrm>
          <a:prstGeom prst="bentConnector3">
            <a:avLst>
              <a:gd name="adj1" fmla="val 50000"/>
            </a:avLst>
          </a:prstGeom>
          <a:noFill/>
          <a:ln w="15875">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AutoShape 20"/>
          <p:cNvCxnSpPr>
            <a:cxnSpLocks noChangeShapeType="1"/>
            <a:stCxn id="50" idx="3"/>
            <a:endCxn id="9223" idx="1"/>
          </p:cNvCxnSpPr>
          <p:nvPr/>
        </p:nvCxnSpPr>
        <p:spPr bwMode="auto">
          <a:xfrm flipV="1">
            <a:off x="5076620" y="2569327"/>
            <a:ext cx="385653" cy="1164488"/>
          </a:xfrm>
          <a:prstGeom prst="bentConnector3">
            <a:avLst>
              <a:gd name="adj1" fmla="val 50000"/>
            </a:avLst>
          </a:prstGeom>
          <a:noFill/>
          <a:ln w="15875">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AutoShape 21"/>
          <p:cNvCxnSpPr>
            <a:cxnSpLocks noChangeShapeType="1"/>
            <a:stCxn id="50" idx="3"/>
            <a:endCxn id="235" idx="1"/>
          </p:cNvCxnSpPr>
          <p:nvPr/>
        </p:nvCxnSpPr>
        <p:spPr bwMode="auto">
          <a:xfrm>
            <a:off x="5076620" y="3733815"/>
            <a:ext cx="390187" cy="1856839"/>
          </a:xfrm>
          <a:prstGeom prst="bentConnector3">
            <a:avLst>
              <a:gd name="adj1" fmla="val 50000"/>
            </a:avLst>
          </a:prstGeom>
          <a:noFill/>
          <a:ln w="15875">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AutoShape 21"/>
          <p:cNvCxnSpPr>
            <a:cxnSpLocks noChangeShapeType="1"/>
          </p:cNvCxnSpPr>
          <p:nvPr/>
        </p:nvCxnSpPr>
        <p:spPr bwMode="auto">
          <a:xfrm>
            <a:off x="8178224" y="816368"/>
            <a:ext cx="304799" cy="34229"/>
          </a:xfrm>
          <a:prstGeom prst="bentConnector3">
            <a:avLst>
              <a:gd name="adj1" fmla="val 50000"/>
            </a:avLst>
          </a:prstGeom>
          <a:noFill/>
          <a:ln w="22225">
            <a:solidFill>
              <a:schemeClr val="tx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Rectangle 9"/>
          <p:cNvSpPr>
            <a:spLocks noChangeArrowheads="1"/>
          </p:cNvSpPr>
          <p:nvPr/>
        </p:nvSpPr>
        <p:spPr bwMode="auto">
          <a:xfrm>
            <a:off x="6757255" y="533400"/>
            <a:ext cx="988592" cy="600164"/>
          </a:xfrm>
          <a:prstGeom prst="rect">
            <a:avLst/>
          </a:prstGeom>
          <a:solidFill>
            <a:schemeClr val="bg1"/>
          </a:solidFill>
          <a:ln w="12700" algn="ctr">
            <a:solidFill>
              <a:schemeClr val="tx1"/>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100" dirty="0" smtClean="0"/>
              <a:t>Initial and/or Sustained Behavior [B]</a:t>
            </a:r>
            <a:endParaRPr lang="en-US" sz="1100" dirty="0"/>
          </a:p>
        </p:txBody>
      </p:sp>
      <p:sp>
        <p:nvSpPr>
          <p:cNvPr id="88" name="Rectangle 9"/>
          <p:cNvSpPr>
            <a:spLocks noChangeArrowheads="1"/>
          </p:cNvSpPr>
          <p:nvPr/>
        </p:nvSpPr>
        <p:spPr bwMode="auto">
          <a:xfrm>
            <a:off x="7976454" y="657398"/>
            <a:ext cx="990601" cy="400110"/>
          </a:xfrm>
          <a:prstGeom prst="rect">
            <a:avLst/>
          </a:prstGeom>
          <a:solidFill>
            <a:schemeClr val="bg1"/>
          </a:solidFill>
          <a:ln w="12700" algn="ctr">
            <a:solidFill>
              <a:schemeClr val="tx1"/>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000" dirty="0" smtClean="0"/>
              <a:t>Outcome [O] &amp;</a:t>
            </a:r>
          </a:p>
          <a:p>
            <a:pPr algn="ctr" eaLnBrk="1" hangingPunct="1">
              <a:spcBef>
                <a:spcPct val="0"/>
              </a:spcBef>
              <a:buFontTx/>
              <a:buNone/>
            </a:pPr>
            <a:r>
              <a:rPr lang="en-US" sz="1000" dirty="0" smtClean="0"/>
              <a:t>Satisfaction [S]</a:t>
            </a:r>
            <a:endParaRPr lang="en-US" sz="1000" dirty="0"/>
          </a:p>
        </p:txBody>
      </p:sp>
      <p:sp>
        <p:nvSpPr>
          <p:cNvPr id="89" name="Rectangle 9"/>
          <p:cNvSpPr>
            <a:spLocks noChangeArrowheads="1"/>
          </p:cNvSpPr>
          <p:nvPr/>
        </p:nvSpPr>
        <p:spPr bwMode="auto">
          <a:xfrm>
            <a:off x="5466807" y="539496"/>
            <a:ext cx="909448" cy="600164"/>
          </a:xfrm>
          <a:prstGeom prst="rect">
            <a:avLst/>
          </a:prstGeom>
          <a:solidFill>
            <a:schemeClr val="bg1"/>
          </a:solidFill>
          <a:ln w="12700" algn="ctr">
            <a:solidFill>
              <a:schemeClr val="tx1"/>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100" dirty="0" smtClean="0"/>
              <a:t>Initial Behavior [B]</a:t>
            </a:r>
            <a:endParaRPr lang="en-US" sz="1100" dirty="0"/>
          </a:p>
        </p:txBody>
      </p:sp>
      <p:cxnSp>
        <p:nvCxnSpPr>
          <p:cNvPr id="90" name="AutoShape 21"/>
          <p:cNvCxnSpPr>
            <a:cxnSpLocks noChangeShapeType="1"/>
            <a:stCxn id="86" idx="3"/>
            <a:endCxn id="88" idx="1"/>
          </p:cNvCxnSpPr>
          <p:nvPr/>
        </p:nvCxnSpPr>
        <p:spPr bwMode="auto">
          <a:xfrm>
            <a:off x="7745847" y="833482"/>
            <a:ext cx="230607" cy="23971"/>
          </a:xfrm>
          <a:prstGeom prst="straightConnector1">
            <a:avLst/>
          </a:prstGeom>
          <a:noFill/>
          <a:ln w="15875">
            <a:solidFill>
              <a:schemeClr val="tx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Rectangle 9"/>
          <p:cNvSpPr>
            <a:spLocks noChangeArrowheads="1"/>
          </p:cNvSpPr>
          <p:nvPr/>
        </p:nvSpPr>
        <p:spPr bwMode="auto">
          <a:xfrm>
            <a:off x="1568108" y="539496"/>
            <a:ext cx="3508512" cy="261610"/>
          </a:xfrm>
          <a:prstGeom prst="rect">
            <a:avLst/>
          </a:prstGeom>
          <a:solidFill>
            <a:schemeClr val="bg1"/>
          </a:solidFill>
          <a:ln w="12700" algn="ctr">
            <a:solidFill>
              <a:schemeClr val="tx1"/>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100" dirty="0" smtClean="0"/>
              <a:t>Motivation [M]</a:t>
            </a:r>
            <a:endParaRPr lang="en-US" sz="1100" dirty="0"/>
          </a:p>
        </p:txBody>
      </p:sp>
      <p:sp>
        <p:nvSpPr>
          <p:cNvPr id="92" name="Rectangle 9"/>
          <p:cNvSpPr>
            <a:spLocks noChangeArrowheads="1"/>
          </p:cNvSpPr>
          <p:nvPr/>
        </p:nvSpPr>
        <p:spPr bwMode="auto">
          <a:xfrm>
            <a:off x="1568108" y="847800"/>
            <a:ext cx="3508512" cy="261610"/>
          </a:xfrm>
          <a:prstGeom prst="rect">
            <a:avLst/>
          </a:prstGeom>
          <a:solidFill>
            <a:schemeClr val="bg1"/>
          </a:solidFill>
          <a:ln w="12700" algn="ctr">
            <a:solidFill>
              <a:schemeClr val="tx1"/>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100" dirty="0" smtClean="0"/>
              <a:t>Ability [A]</a:t>
            </a:r>
            <a:endParaRPr lang="en-US" sz="1100" dirty="0"/>
          </a:p>
        </p:txBody>
      </p:sp>
      <p:cxnSp>
        <p:nvCxnSpPr>
          <p:cNvPr id="93" name="AutoShape 21"/>
          <p:cNvCxnSpPr>
            <a:cxnSpLocks noChangeShapeType="1"/>
            <a:stCxn id="91" idx="3"/>
            <a:endCxn id="89" idx="1"/>
          </p:cNvCxnSpPr>
          <p:nvPr/>
        </p:nvCxnSpPr>
        <p:spPr bwMode="auto">
          <a:xfrm>
            <a:off x="5076620" y="670301"/>
            <a:ext cx="390187" cy="169277"/>
          </a:xfrm>
          <a:prstGeom prst="bentConnector3">
            <a:avLst>
              <a:gd name="adj1" fmla="val 50000"/>
            </a:avLst>
          </a:prstGeom>
          <a:noFill/>
          <a:ln w="15875">
            <a:solidFill>
              <a:schemeClr val="tx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AutoShape 21"/>
          <p:cNvCxnSpPr>
            <a:cxnSpLocks noChangeShapeType="1"/>
            <a:stCxn id="92" idx="3"/>
            <a:endCxn id="89" idx="1"/>
          </p:cNvCxnSpPr>
          <p:nvPr/>
        </p:nvCxnSpPr>
        <p:spPr bwMode="auto">
          <a:xfrm flipV="1">
            <a:off x="5076620" y="839578"/>
            <a:ext cx="390187" cy="139027"/>
          </a:xfrm>
          <a:prstGeom prst="bentConnector3">
            <a:avLst>
              <a:gd name="adj1" fmla="val 50000"/>
            </a:avLst>
          </a:prstGeom>
          <a:noFill/>
          <a:ln w="15875">
            <a:solidFill>
              <a:schemeClr val="tx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5" name="Rectangle 9"/>
          <p:cNvSpPr>
            <a:spLocks noChangeArrowheads="1"/>
          </p:cNvSpPr>
          <p:nvPr/>
        </p:nvSpPr>
        <p:spPr bwMode="auto">
          <a:xfrm>
            <a:off x="146565" y="615696"/>
            <a:ext cx="1048090" cy="430887"/>
          </a:xfrm>
          <a:prstGeom prst="rect">
            <a:avLst/>
          </a:prstGeom>
          <a:solidFill>
            <a:schemeClr val="bg1"/>
          </a:solidFill>
          <a:ln w="12700" algn="ctr">
            <a:solidFill>
              <a:schemeClr val="tx1"/>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100" dirty="0" smtClean="0"/>
              <a:t>Thrive! Behavior [B]</a:t>
            </a:r>
            <a:endParaRPr lang="en-US" sz="1100" dirty="0"/>
          </a:p>
        </p:txBody>
      </p:sp>
      <p:cxnSp>
        <p:nvCxnSpPr>
          <p:cNvPr id="96" name="AutoShape 21"/>
          <p:cNvCxnSpPr>
            <a:cxnSpLocks noChangeShapeType="1"/>
            <a:stCxn id="95" idx="3"/>
            <a:endCxn id="91" idx="1"/>
          </p:cNvCxnSpPr>
          <p:nvPr/>
        </p:nvCxnSpPr>
        <p:spPr bwMode="auto">
          <a:xfrm flipV="1">
            <a:off x="1194655" y="670301"/>
            <a:ext cx="373453" cy="160839"/>
          </a:xfrm>
          <a:prstGeom prst="bentConnector3">
            <a:avLst>
              <a:gd name="adj1" fmla="val 50000"/>
            </a:avLst>
          </a:prstGeom>
          <a:noFill/>
          <a:ln w="15875">
            <a:solidFill>
              <a:schemeClr val="tx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AutoShape 21"/>
          <p:cNvCxnSpPr>
            <a:cxnSpLocks noChangeShapeType="1"/>
            <a:stCxn id="95" idx="3"/>
            <a:endCxn id="92" idx="1"/>
          </p:cNvCxnSpPr>
          <p:nvPr/>
        </p:nvCxnSpPr>
        <p:spPr bwMode="auto">
          <a:xfrm>
            <a:off x="1194655" y="831140"/>
            <a:ext cx="373453" cy="147465"/>
          </a:xfrm>
          <a:prstGeom prst="bentConnector3">
            <a:avLst>
              <a:gd name="adj1" fmla="val 50000"/>
            </a:avLst>
          </a:prstGeom>
          <a:noFill/>
          <a:ln w="15875">
            <a:solidFill>
              <a:schemeClr val="tx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Straight Connector 97"/>
          <p:cNvCxnSpPr/>
          <p:nvPr/>
        </p:nvCxnSpPr>
        <p:spPr bwMode="auto">
          <a:xfrm flipH="1">
            <a:off x="152400" y="1212329"/>
            <a:ext cx="8839199" cy="6871"/>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AutoShape 17"/>
          <p:cNvCxnSpPr>
            <a:cxnSpLocks noChangeShapeType="1"/>
            <a:stCxn id="9234" idx="3"/>
            <a:endCxn id="105" idx="1"/>
          </p:cNvCxnSpPr>
          <p:nvPr/>
        </p:nvCxnSpPr>
        <p:spPr bwMode="auto">
          <a:xfrm flipV="1">
            <a:off x="1194655" y="2587231"/>
            <a:ext cx="381000" cy="695337"/>
          </a:xfrm>
          <a:prstGeom prst="bentConnector3">
            <a:avLst>
              <a:gd name="adj1" fmla="val 50000"/>
            </a:avLst>
          </a:prstGeom>
          <a:noFill/>
          <a:ln w="15875">
            <a:solidFill>
              <a:schemeClr val="bg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AutoShape 20"/>
          <p:cNvCxnSpPr>
            <a:cxnSpLocks noChangeShapeType="1"/>
            <a:stCxn id="105" idx="3"/>
            <a:endCxn id="9223" idx="1"/>
          </p:cNvCxnSpPr>
          <p:nvPr/>
        </p:nvCxnSpPr>
        <p:spPr bwMode="auto">
          <a:xfrm flipV="1">
            <a:off x="5076620" y="2569327"/>
            <a:ext cx="385653" cy="17904"/>
          </a:xfrm>
          <a:prstGeom prst="bentConnector3">
            <a:avLst>
              <a:gd name="adj1" fmla="val 50000"/>
            </a:avLst>
          </a:prstGeom>
          <a:noFill/>
          <a:ln w="15875">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AutoShape 20"/>
          <p:cNvCxnSpPr>
            <a:cxnSpLocks noChangeShapeType="1"/>
            <a:stCxn id="105" idx="3"/>
            <a:endCxn id="235" idx="1"/>
          </p:cNvCxnSpPr>
          <p:nvPr/>
        </p:nvCxnSpPr>
        <p:spPr bwMode="auto">
          <a:xfrm>
            <a:off x="5076620" y="2587231"/>
            <a:ext cx="390187" cy="3003423"/>
          </a:xfrm>
          <a:prstGeom prst="bentConnector3">
            <a:avLst>
              <a:gd name="adj1" fmla="val 50000"/>
            </a:avLst>
          </a:prstGeom>
          <a:noFill/>
          <a:ln w="15875">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8" name="AutoShape 21"/>
          <p:cNvCxnSpPr>
            <a:cxnSpLocks noChangeShapeType="1"/>
            <a:stCxn id="89" idx="3"/>
            <a:endCxn id="86" idx="1"/>
          </p:cNvCxnSpPr>
          <p:nvPr/>
        </p:nvCxnSpPr>
        <p:spPr bwMode="auto">
          <a:xfrm flipV="1">
            <a:off x="6376255" y="833482"/>
            <a:ext cx="381000" cy="6096"/>
          </a:xfrm>
          <a:prstGeom prst="straightConnector1">
            <a:avLst/>
          </a:prstGeom>
          <a:noFill/>
          <a:ln w="15875">
            <a:solidFill>
              <a:schemeClr val="tx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 name="Group 10"/>
          <p:cNvGrpSpPr/>
          <p:nvPr/>
        </p:nvGrpSpPr>
        <p:grpSpPr>
          <a:xfrm>
            <a:off x="1575655" y="1295400"/>
            <a:ext cx="3512746" cy="5309455"/>
            <a:chOff x="1575655" y="1295400"/>
            <a:chExt cx="3512746" cy="5309455"/>
          </a:xfrm>
        </p:grpSpPr>
        <p:sp>
          <p:nvSpPr>
            <p:cNvPr id="9224" name="Rectangle 10"/>
            <p:cNvSpPr>
              <a:spLocks noChangeArrowheads="1"/>
            </p:cNvSpPr>
            <p:nvPr/>
          </p:nvSpPr>
          <p:spPr bwMode="auto">
            <a:xfrm>
              <a:off x="1582902" y="4910674"/>
              <a:ext cx="3500965" cy="547842"/>
            </a:xfrm>
            <a:prstGeom prst="rect">
              <a:avLst/>
            </a:prstGeom>
            <a:solidFill>
              <a:srgbClr val="006600"/>
            </a:solidFill>
            <a:ln w="25400" algn="ctr">
              <a:solidFill>
                <a:schemeClr val="bg1"/>
              </a:solidFill>
              <a:miter lim="800000"/>
              <a:headEnd/>
              <a:tailEnd/>
            </a:ln>
          </p:spPr>
          <p:txBody>
            <a:bodyPr wrap="square" lIns="45720" tIns="27432" rIns="45720" bIns="27432">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lvl="0" eaLnBrk="1" hangingPunct="1">
                <a:spcBef>
                  <a:spcPct val="0"/>
                </a:spcBef>
                <a:buNone/>
              </a:pPr>
              <a:r>
                <a:rPr lang="en-US" sz="1400" dirty="0">
                  <a:solidFill>
                    <a:srgbClr val="FFFFFF"/>
                  </a:solidFill>
                </a:rPr>
                <a:t>Really Big Lever(s)/ Fulcrum(s) [A]</a:t>
              </a:r>
            </a:p>
            <a:p>
              <a:pPr lvl="0" eaLnBrk="1" hangingPunct="1">
                <a:spcBef>
                  <a:spcPct val="0"/>
                </a:spcBef>
                <a:buNone/>
              </a:pPr>
              <a:r>
                <a:rPr lang="en-US" sz="900" dirty="0">
                  <a:solidFill>
                    <a:srgbClr val="FFFFFF"/>
                  </a:solidFill>
                </a:rPr>
                <a:t>Combined </a:t>
              </a:r>
              <a:r>
                <a:rPr lang="en-US" sz="900" dirty="0" smtClean="0">
                  <a:solidFill>
                    <a:srgbClr val="FFFFFF"/>
                  </a:solidFill>
                </a:rPr>
                <a:t>force </a:t>
              </a:r>
              <a:r>
                <a:rPr lang="en-US" sz="900" dirty="0">
                  <a:solidFill>
                    <a:srgbClr val="FFFFFF"/>
                  </a:solidFill>
                </a:rPr>
                <a:t>of </a:t>
              </a:r>
              <a:r>
                <a:rPr lang="en-US" sz="900" b="1" i="1" dirty="0">
                  <a:solidFill>
                    <a:srgbClr val="FFFFFF"/>
                  </a:solidFill>
                </a:rPr>
                <a:t>Thrive</a:t>
              </a:r>
              <a:r>
                <a:rPr lang="en-US" sz="900" b="1" i="1" dirty="0" smtClean="0">
                  <a:solidFill>
                    <a:srgbClr val="FFFFFF"/>
                  </a:solidFill>
                </a:rPr>
                <a:t>!</a:t>
              </a:r>
              <a:r>
                <a:rPr lang="en-US" sz="900" dirty="0" smtClean="0">
                  <a:solidFill>
                    <a:srgbClr val="FFFFFF"/>
                  </a:solidFill>
                </a:rPr>
                <a:t> (including Thrive! Endeavor), </a:t>
              </a:r>
              <a:r>
                <a:rPr lang="en-US" sz="900" dirty="0">
                  <a:solidFill>
                    <a:srgbClr val="FFFFFF"/>
                  </a:solidFill>
                </a:rPr>
                <a:t>eMedia, Health</a:t>
              </a:r>
              <a:r>
                <a:rPr lang="en-US" sz="900" b="1" i="1" u="sng" dirty="0">
                  <a:solidFill>
                    <a:srgbClr val="FFFFFF"/>
                  </a:solidFill>
                </a:rPr>
                <a:t>e</a:t>
              </a:r>
              <a:r>
                <a:rPr lang="en-US" sz="900" dirty="0">
                  <a:solidFill>
                    <a:srgbClr val="FFFFFF"/>
                  </a:solidFill>
                </a:rPr>
                <a:t>People, viaFuture, GChris sculpture &amp; fiction [enable]</a:t>
              </a:r>
            </a:p>
          </p:txBody>
        </p:sp>
        <p:sp>
          <p:nvSpPr>
            <p:cNvPr id="9225" name="Rectangle 11"/>
            <p:cNvSpPr>
              <a:spLocks noChangeArrowheads="1"/>
            </p:cNvSpPr>
            <p:nvPr/>
          </p:nvSpPr>
          <p:spPr bwMode="auto">
            <a:xfrm>
              <a:off x="1575655" y="2962201"/>
              <a:ext cx="3500965" cy="409343"/>
            </a:xfrm>
            <a:prstGeom prst="rect">
              <a:avLst/>
            </a:prstGeom>
            <a:solidFill>
              <a:srgbClr val="006600"/>
            </a:solidFill>
            <a:ln w="25400" algn="ctr">
              <a:solidFill>
                <a:schemeClr val="bg1"/>
              </a:solidFill>
              <a:miter lim="800000"/>
              <a:headEnd/>
              <a:tailEnd/>
            </a:ln>
          </p:spPr>
          <p:txBody>
            <a:bodyPr wrap="square" lIns="45720" tIns="27432" rIns="45720" bIns="27432">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dirty="0" smtClean="0">
                  <a:solidFill>
                    <a:schemeClr val="bg1"/>
                  </a:solidFill>
                </a:rPr>
                <a:t>People’s Constitution [M]</a:t>
              </a:r>
              <a:endParaRPr lang="en-US" sz="1400" dirty="0">
                <a:solidFill>
                  <a:schemeClr val="bg1"/>
                </a:solidFill>
              </a:endParaRPr>
            </a:p>
            <a:p>
              <a:pPr eaLnBrk="1" hangingPunct="1">
                <a:spcBef>
                  <a:spcPct val="0"/>
                </a:spcBef>
                <a:buFontTx/>
                <a:buNone/>
              </a:pPr>
              <a:r>
                <a:rPr lang="en-US" sz="900" dirty="0" smtClean="0">
                  <a:solidFill>
                    <a:schemeClr val="bg1"/>
                  </a:solidFill>
                </a:rPr>
                <a:t>“</a:t>
              </a:r>
              <a:r>
                <a:rPr lang="en-US" sz="900" dirty="0">
                  <a:solidFill>
                    <a:schemeClr val="bg1"/>
                  </a:solidFill>
                </a:rPr>
                <a:t>We the </a:t>
              </a:r>
              <a:r>
                <a:rPr lang="en-US" sz="900" dirty="0" smtClean="0">
                  <a:solidFill>
                    <a:schemeClr val="bg1"/>
                  </a:solidFill>
                </a:rPr>
                <a:t>people commit </a:t>
              </a:r>
              <a:r>
                <a:rPr lang="en-US" sz="900" dirty="0">
                  <a:solidFill>
                    <a:schemeClr val="bg1"/>
                  </a:solidFill>
                </a:rPr>
                <a:t>to a thriving future for all forever</a:t>
              </a:r>
              <a:r>
                <a:rPr lang="en-US" sz="900" dirty="0" smtClean="0">
                  <a:solidFill>
                    <a:schemeClr val="bg1"/>
                  </a:solidFill>
                </a:rPr>
                <a:t>.” [pull]</a:t>
              </a:r>
              <a:endParaRPr lang="en-US" sz="900" dirty="0">
                <a:solidFill>
                  <a:schemeClr val="bg1"/>
                </a:solidFill>
              </a:endParaRPr>
            </a:p>
          </p:txBody>
        </p:sp>
        <p:sp>
          <p:nvSpPr>
            <p:cNvPr id="9235" name="Rectangle 7"/>
            <p:cNvSpPr>
              <a:spLocks noChangeArrowheads="1"/>
            </p:cNvSpPr>
            <p:nvPr/>
          </p:nvSpPr>
          <p:spPr bwMode="auto">
            <a:xfrm>
              <a:off x="1575655" y="4176558"/>
              <a:ext cx="3500965" cy="547842"/>
            </a:xfrm>
            <a:prstGeom prst="rect">
              <a:avLst/>
            </a:prstGeom>
            <a:solidFill>
              <a:schemeClr val="tx1"/>
            </a:solidFill>
            <a:ln w="25400" algn="ctr">
              <a:solidFill>
                <a:schemeClr val="bg1"/>
              </a:solidFill>
              <a:miter lim="800000"/>
              <a:headEnd/>
              <a:tailEnd/>
            </a:ln>
          </p:spPr>
          <p:txBody>
            <a:bodyPr wrap="square" lIns="45720" tIns="27432" rIns="45720" bIns="27432">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dirty="0">
                  <a:solidFill>
                    <a:schemeClr val="bg1"/>
                  </a:solidFill>
                </a:rPr>
                <a:t>Tipping </a:t>
              </a:r>
              <a:r>
                <a:rPr lang="en-US" sz="1400" dirty="0" smtClean="0">
                  <a:solidFill>
                    <a:schemeClr val="bg1"/>
                  </a:solidFill>
                </a:rPr>
                <a:t>Point [E-M &amp; E-A]</a:t>
              </a:r>
            </a:p>
            <a:p>
              <a:pPr eaLnBrk="1" hangingPunct="1">
                <a:spcBef>
                  <a:spcPct val="0"/>
                </a:spcBef>
                <a:buFontTx/>
                <a:buNone/>
              </a:pPr>
              <a:r>
                <a:rPr lang="en-US" sz="900" dirty="0" smtClean="0">
                  <a:solidFill>
                    <a:schemeClr val="bg1"/>
                  </a:solidFill>
                </a:rPr>
                <a:t>Future </a:t>
              </a:r>
              <a:r>
                <a:rPr lang="en-US" sz="900" dirty="0">
                  <a:solidFill>
                    <a:schemeClr val="bg1"/>
                  </a:solidFill>
                </a:rPr>
                <a:t>is most </a:t>
              </a:r>
              <a:r>
                <a:rPr lang="en-US" sz="900" dirty="0" smtClean="0">
                  <a:solidFill>
                    <a:schemeClr val="bg1"/>
                  </a:solidFill>
                </a:rPr>
                <a:t>endangered [M] &amp; </a:t>
              </a:r>
              <a:r>
                <a:rPr lang="en-US" sz="900" dirty="0">
                  <a:solidFill>
                    <a:schemeClr val="bg1"/>
                  </a:solidFill>
                </a:rPr>
                <a:t>we are most </a:t>
              </a:r>
              <a:r>
                <a:rPr lang="en-US" sz="900" dirty="0" smtClean="0">
                  <a:solidFill>
                    <a:schemeClr val="bg1"/>
                  </a:solidFill>
                </a:rPr>
                <a:t>capable [A]. </a:t>
              </a:r>
              <a:r>
                <a:rPr lang="en-US" sz="900" dirty="0">
                  <a:solidFill>
                    <a:srgbClr val="FFFFFF"/>
                  </a:solidFill>
                </a:rPr>
                <a:t>Scan for </a:t>
              </a:r>
              <a:r>
                <a:rPr lang="en-US" sz="900" dirty="0" smtClean="0">
                  <a:solidFill>
                    <a:srgbClr val="FFFFFF"/>
                  </a:solidFill>
                </a:rPr>
                <a:t>&amp; </a:t>
              </a:r>
              <a:r>
                <a:rPr lang="en-US" sz="900" dirty="0">
                  <a:solidFill>
                    <a:srgbClr val="FFFFFF"/>
                  </a:solidFill>
                </a:rPr>
                <a:t>use new tipping points. </a:t>
              </a:r>
              <a:r>
                <a:rPr lang="en-US" sz="900" dirty="0" smtClean="0">
                  <a:solidFill>
                    <a:srgbClr val="FFFFFF"/>
                  </a:solidFill>
                </a:rPr>
                <a:t>Create </a:t>
              </a:r>
              <a:r>
                <a:rPr lang="en-US" sz="900" dirty="0">
                  <a:solidFill>
                    <a:srgbClr val="FFFFFF"/>
                  </a:solidFill>
                </a:rPr>
                <a:t>and/or modify others</a:t>
              </a:r>
              <a:r>
                <a:rPr lang="en-US" sz="900" dirty="0" smtClean="0">
                  <a:solidFill>
                    <a:srgbClr val="FFFFFF"/>
                  </a:solidFill>
                </a:rPr>
                <a:t>. [push/enable</a:t>
              </a:r>
              <a:r>
                <a:rPr lang="en-US" sz="900" dirty="0" smtClean="0">
                  <a:solidFill>
                    <a:schemeClr val="bg1"/>
                  </a:solidFill>
                </a:rPr>
                <a:t>]</a:t>
              </a:r>
              <a:endParaRPr lang="en-US" sz="900" dirty="0"/>
            </a:p>
          </p:txBody>
        </p:sp>
        <p:sp>
          <p:nvSpPr>
            <p:cNvPr id="9236" name="Rectangle 23"/>
            <p:cNvSpPr>
              <a:spLocks noChangeArrowheads="1"/>
            </p:cNvSpPr>
            <p:nvPr/>
          </p:nvSpPr>
          <p:spPr bwMode="auto">
            <a:xfrm>
              <a:off x="1575655" y="1295400"/>
              <a:ext cx="3500965" cy="409343"/>
            </a:xfrm>
            <a:prstGeom prst="rect">
              <a:avLst/>
            </a:prstGeom>
            <a:solidFill>
              <a:schemeClr val="tx1"/>
            </a:solidFill>
            <a:ln w="25400" algn="ctr">
              <a:solidFill>
                <a:schemeClr val="bg1"/>
              </a:solidFill>
              <a:miter lim="800000"/>
              <a:headEnd/>
              <a:tailEnd/>
            </a:ln>
          </p:spPr>
          <p:txBody>
            <a:bodyPr wrap="square" lIns="45720" tIns="27432" rIns="45720" bIns="27432">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dirty="0">
                  <a:solidFill>
                    <a:schemeClr val="bg1"/>
                  </a:solidFill>
                </a:rPr>
                <a:t>Natural Human </a:t>
              </a:r>
              <a:r>
                <a:rPr lang="en-US" sz="1400" dirty="0" smtClean="0">
                  <a:solidFill>
                    <a:schemeClr val="bg1"/>
                  </a:solidFill>
                </a:rPr>
                <a:t>Force [E-M] </a:t>
              </a:r>
              <a:endParaRPr lang="en-US" sz="1400" dirty="0">
                <a:solidFill>
                  <a:schemeClr val="bg1"/>
                </a:solidFill>
              </a:endParaRPr>
            </a:p>
            <a:p>
              <a:pPr eaLnBrk="1" hangingPunct="1">
                <a:spcBef>
                  <a:spcPct val="0"/>
                </a:spcBef>
                <a:buFontTx/>
                <a:buNone/>
              </a:pPr>
              <a:r>
                <a:rPr lang="en-US" sz="900" dirty="0" smtClean="0">
                  <a:solidFill>
                    <a:schemeClr val="bg1"/>
                  </a:solidFill>
                </a:rPr>
                <a:t>“</a:t>
              </a:r>
              <a:r>
                <a:rPr lang="en-US" sz="900" dirty="0">
                  <a:solidFill>
                    <a:schemeClr val="bg1"/>
                  </a:solidFill>
                </a:rPr>
                <a:t>Need to </a:t>
              </a:r>
              <a:r>
                <a:rPr lang="en-US" sz="900" dirty="0" smtClean="0">
                  <a:solidFill>
                    <a:schemeClr val="bg1"/>
                  </a:solidFill>
                </a:rPr>
                <a:t>survive &amp; desire/want </a:t>
              </a:r>
              <a:r>
                <a:rPr lang="en-US" sz="900" dirty="0">
                  <a:solidFill>
                    <a:schemeClr val="bg1"/>
                  </a:solidFill>
                </a:rPr>
                <a:t>to thrive forever</a:t>
              </a:r>
              <a:r>
                <a:rPr lang="en-US" sz="900" dirty="0" smtClean="0">
                  <a:solidFill>
                    <a:schemeClr val="bg1"/>
                  </a:solidFill>
                </a:rPr>
                <a:t>.” [pull] </a:t>
              </a:r>
              <a:endParaRPr lang="en-US" sz="900" dirty="0">
                <a:solidFill>
                  <a:schemeClr val="bg1"/>
                </a:solidFill>
              </a:endParaRPr>
            </a:p>
          </p:txBody>
        </p:sp>
        <p:sp>
          <p:nvSpPr>
            <p:cNvPr id="9250" name="Rectangle 10"/>
            <p:cNvSpPr>
              <a:spLocks noChangeArrowheads="1"/>
            </p:cNvSpPr>
            <p:nvPr/>
          </p:nvSpPr>
          <p:spPr bwMode="auto">
            <a:xfrm>
              <a:off x="1575655" y="5548158"/>
              <a:ext cx="3512746" cy="547842"/>
            </a:xfrm>
            <a:prstGeom prst="rect">
              <a:avLst/>
            </a:prstGeom>
            <a:solidFill>
              <a:schemeClr val="tx1"/>
            </a:solidFill>
            <a:ln w="25400" algn="ctr">
              <a:solidFill>
                <a:srgbClr val="FF0000"/>
              </a:solidFill>
              <a:miter lim="800000"/>
              <a:headEnd/>
              <a:tailEnd/>
            </a:ln>
          </p:spPr>
          <p:txBody>
            <a:bodyPr wrap="square" lIns="45720" tIns="27432" rIns="45720" bIns="27432">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dirty="0" smtClean="0">
                  <a:solidFill>
                    <a:schemeClr val="bg1"/>
                  </a:solidFill>
                </a:rPr>
                <a:t>X</a:t>
              </a:r>
              <a:r>
                <a:rPr lang="en-US" sz="1200" dirty="0" smtClean="0">
                  <a:solidFill>
                    <a:schemeClr val="bg1"/>
                  </a:solidFill>
                </a:rPr>
                <a:t> </a:t>
              </a:r>
              <a:r>
                <a:rPr lang="en-US" sz="1400" dirty="0" smtClean="0">
                  <a:solidFill>
                    <a:schemeClr val="bg1"/>
                  </a:solidFill>
                </a:rPr>
                <a:t>-</a:t>
              </a:r>
              <a:r>
                <a:rPr lang="en-US" sz="1200" dirty="0" smtClean="0">
                  <a:solidFill>
                    <a:schemeClr val="bg1"/>
                  </a:solidFill>
                </a:rPr>
                <a:t> </a:t>
              </a:r>
              <a:r>
                <a:rPr lang="en-US" sz="1400" dirty="0" smtClean="0">
                  <a:solidFill>
                    <a:schemeClr val="bg1"/>
                  </a:solidFill>
                </a:rPr>
                <a:t>Really </a:t>
              </a:r>
              <a:r>
                <a:rPr lang="en-US" sz="1400" dirty="0">
                  <a:solidFill>
                    <a:schemeClr val="bg1"/>
                  </a:solidFill>
                </a:rPr>
                <a:t>Big Lever(s</a:t>
              </a:r>
              <a:r>
                <a:rPr lang="en-US" sz="1400" dirty="0" smtClean="0">
                  <a:solidFill>
                    <a:schemeClr val="bg1"/>
                  </a:solidFill>
                </a:rPr>
                <a:t>)/Fulcrum(s) [E-A]</a:t>
              </a:r>
              <a:endParaRPr lang="en-US" sz="1400" dirty="0">
                <a:solidFill>
                  <a:schemeClr val="bg1"/>
                </a:solidFill>
              </a:endParaRPr>
            </a:p>
            <a:p>
              <a:pPr eaLnBrk="1" hangingPunct="1">
                <a:spcBef>
                  <a:spcPct val="0"/>
                </a:spcBef>
                <a:buFontTx/>
                <a:buNone/>
              </a:pPr>
              <a:r>
                <a:rPr lang="en-US" sz="900" dirty="0" smtClean="0">
                  <a:solidFill>
                    <a:schemeClr val="bg1"/>
                  </a:solidFill>
                </a:rPr>
                <a:t>Other </a:t>
              </a:r>
              <a:r>
                <a:rPr lang="en-US" sz="900" dirty="0">
                  <a:solidFill>
                    <a:schemeClr val="bg1"/>
                  </a:solidFill>
                </a:rPr>
                <a:t>than </a:t>
              </a:r>
              <a:r>
                <a:rPr lang="en-US" sz="900" b="1" i="1" dirty="0">
                  <a:solidFill>
                    <a:schemeClr val="bg1"/>
                  </a:solidFill>
                </a:rPr>
                <a:t>Thrive!</a:t>
              </a:r>
              <a:r>
                <a:rPr lang="en-US" sz="900" dirty="0">
                  <a:solidFill>
                    <a:schemeClr val="bg1"/>
                  </a:solidFill>
                </a:rPr>
                <a:t>, eMedia only current lever/fulcrum. </a:t>
              </a:r>
              <a:r>
                <a:rPr lang="en-US" sz="900" dirty="0" smtClean="0">
                  <a:solidFill>
                    <a:schemeClr val="bg1"/>
                  </a:solidFill>
                </a:rPr>
                <a:t>Government</a:t>
              </a:r>
              <a:r>
                <a:rPr lang="en-US" sz="900" dirty="0">
                  <a:solidFill>
                    <a:schemeClr val="bg1"/>
                  </a:solidFill>
                </a:rPr>
                <a:t>, national/international </a:t>
              </a:r>
              <a:r>
                <a:rPr lang="en-US" sz="900" dirty="0" smtClean="0">
                  <a:solidFill>
                    <a:schemeClr val="bg1"/>
                  </a:solidFill>
                </a:rPr>
                <a:t>organizations &amp; </a:t>
              </a:r>
              <a:r>
                <a:rPr lang="en-US" sz="900" dirty="0">
                  <a:solidFill>
                    <a:schemeClr val="bg1"/>
                  </a:solidFill>
                </a:rPr>
                <a:t>foundations not </a:t>
              </a:r>
              <a:r>
                <a:rPr lang="en-US" sz="900" dirty="0" smtClean="0">
                  <a:solidFill>
                    <a:schemeClr val="bg1"/>
                  </a:solidFill>
                </a:rPr>
                <a:t>helping. [enable]</a:t>
              </a:r>
              <a:endParaRPr lang="en-US" sz="900" dirty="0">
                <a:solidFill>
                  <a:schemeClr val="bg1"/>
                </a:solidFill>
              </a:endParaRPr>
            </a:p>
          </p:txBody>
        </p:sp>
        <p:sp>
          <p:nvSpPr>
            <p:cNvPr id="50" name="Rectangle 23"/>
            <p:cNvSpPr>
              <a:spLocks noChangeArrowheads="1"/>
            </p:cNvSpPr>
            <p:nvPr/>
          </p:nvSpPr>
          <p:spPr bwMode="auto">
            <a:xfrm>
              <a:off x="1575655" y="3459894"/>
              <a:ext cx="3500965" cy="547842"/>
            </a:xfrm>
            <a:prstGeom prst="rect">
              <a:avLst/>
            </a:prstGeom>
            <a:solidFill>
              <a:srgbClr val="C00000"/>
            </a:solidFill>
            <a:ln w="25400" algn="ctr">
              <a:solidFill>
                <a:srgbClr val="FF0000"/>
              </a:solidFill>
              <a:miter lim="800000"/>
              <a:headEnd/>
              <a:tailEnd/>
            </a:ln>
          </p:spPr>
          <p:txBody>
            <a:bodyPr wrap="square" lIns="45720" tIns="27432" rIns="45720" bIns="27432">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2000" dirty="0" smtClean="0">
                  <a:solidFill>
                    <a:schemeClr val="bg1"/>
                  </a:solidFill>
                </a:rPr>
                <a:t>X - Other Motivation +/- [E-M]</a:t>
              </a:r>
              <a:endParaRPr lang="en-US" sz="2400" dirty="0" smtClean="0">
                <a:solidFill>
                  <a:schemeClr val="bg1"/>
                </a:solidFill>
              </a:endParaRPr>
            </a:p>
            <a:p>
              <a:pPr lvl="0" eaLnBrk="1" hangingPunct="1">
                <a:spcBef>
                  <a:spcPct val="0"/>
                </a:spcBef>
                <a:buNone/>
              </a:pPr>
              <a:r>
                <a:rPr lang="en-US" sz="1100" dirty="0" smtClean="0">
                  <a:solidFill>
                    <a:srgbClr val="FFFFFF"/>
                  </a:solidFill>
                </a:rPr>
                <a:t>Other motivation?? [push/pull]</a:t>
              </a:r>
              <a:endParaRPr lang="en-US" sz="2400" dirty="0">
                <a:solidFill>
                  <a:schemeClr val="bg1"/>
                </a:solidFill>
              </a:endParaRPr>
            </a:p>
          </p:txBody>
        </p:sp>
        <p:sp>
          <p:nvSpPr>
            <p:cNvPr id="57" name="Rectangle 10"/>
            <p:cNvSpPr>
              <a:spLocks noChangeArrowheads="1"/>
            </p:cNvSpPr>
            <p:nvPr/>
          </p:nvSpPr>
          <p:spPr bwMode="auto">
            <a:xfrm>
              <a:off x="1575655" y="6180123"/>
              <a:ext cx="3512746" cy="424732"/>
            </a:xfrm>
            <a:prstGeom prst="rect">
              <a:avLst/>
            </a:prstGeom>
            <a:solidFill>
              <a:schemeClr val="tx1"/>
            </a:solidFill>
            <a:ln w="25400" algn="ctr">
              <a:solidFill>
                <a:srgbClr val="FF0000"/>
              </a:solidFill>
              <a:miter lim="800000"/>
              <a:headEnd/>
              <a:tailEnd/>
            </a:ln>
          </p:spPr>
          <p:txBody>
            <a:bodyPr wrap="square" lIns="45720" tIns="27432" rIns="45720" bIns="27432">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dirty="0" smtClean="0">
                  <a:solidFill>
                    <a:schemeClr val="bg1"/>
                  </a:solidFill>
                </a:rPr>
                <a:t>X - Other Ability +/- [E-A]</a:t>
              </a:r>
            </a:p>
            <a:p>
              <a:pPr lvl="0" eaLnBrk="1" hangingPunct="1">
                <a:spcBef>
                  <a:spcPct val="0"/>
                </a:spcBef>
                <a:buNone/>
              </a:pPr>
              <a:r>
                <a:rPr lang="en-US" sz="900" dirty="0" smtClean="0">
                  <a:solidFill>
                    <a:srgbClr val="FFFFFF"/>
                  </a:solidFill>
                </a:rPr>
                <a:t>Other ability?? [enable/disable]</a:t>
              </a:r>
              <a:endParaRPr lang="en-US" sz="900" dirty="0">
                <a:solidFill>
                  <a:srgbClr val="FFFFFF"/>
                </a:solidFill>
              </a:endParaRPr>
            </a:p>
          </p:txBody>
        </p:sp>
        <p:sp>
          <p:nvSpPr>
            <p:cNvPr id="105" name="Rectangle 23"/>
            <p:cNvSpPr>
              <a:spLocks noChangeArrowheads="1"/>
            </p:cNvSpPr>
            <p:nvPr/>
          </p:nvSpPr>
          <p:spPr bwMode="auto">
            <a:xfrm>
              <a:off x="1575655" y="2313310"/>
              <a:ext cx="3500965" cy="547842"/>
            </a:xfrm>
            <a:prstGeom prst="rect">
              <a:avLst/>
            </a:prstGeom>
            <a:solidFill>
              <a:srgbClr val="006600"/>
            </a:solidFill>
            <a:ln w="25400" algn="ctr">
              <a:solidFill>
                <a:schemeClr val="bg1"/>
              </a:solidFill>
              <a:miter lim="800000"/>
              <a:headEnd/>
              <a:tailEnd/>
            </a:ln>
          </p:spPr>
          <p:txBody>
            <a:bodyPr wrap="square" lIns="45720" tIns="27432" rIns="45720" bIns="27432">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dirty="0" smtClean="0">
                  <a:solidFill>
                    <a:schemeClr val="bg1"/>
                  </a:solidFill>
                </a:rPr>
                <a:t>We Are Vulnerable [M] </a:t>
              </a:r>
              <a:endParaRPr lang="en-US" sz="1400" dirty="0">
                <a:solidFill>
                  <a:schemeClr val="bg1"/>
                </a:solidFill>
              </a:endParaRPr>
            </a:p>
            <a:p>
              <a:pPr eaLnBrk="1" hangingPunct="1">
                <a:spcBef>
                  <a:spcPct val="0"/>
                </a:spcBef>
                <a:buFontTx/>
                <a:buNone/>
              </a:pPr>
              <a:r>
                <a:rPr lang="en-US" sz="900" dirty="0" smtClean="0">
                  <a:solidFill>
                    <a:schemeClr val="bg1"/>
                  </a:solidFill>
                </a:rPr>
                <a:t>Most </a:t>
              </a:r>
              <a:r>
                <a:rPr lang="en-US" sz="900" dirty="0">
                  <a:solidFill>
                    <a:schemeClr val="bg1"/>
                  </a:solidFill>
                </a:rPr>
                <a:t>vulnerable in </a:t>
              </a:r>
              <a:r>
                <a:rPr lang="en-US" sz="900" dirty="0" smtClean="0">
                  <a:solidFill>
                    <a:schemeClr val="bg1"/>
                  </a:solidFill>
                </a:rPr>
                <a:t>history</a:t>
              </a:r>
              <a:r>
                <a:rPr lang="en-US" sz="900" dirty="0">
                  <a:solidFill>
                    <a:schemeClr val="bg1"/>
                  </a:solidFill>
                </a:rPr>
                <a:t>. </a:t>
              </a:r>
              <a:r>
                <a:rPr lang="en-US" sz="900" dirty="0" smtClean="0">
                  <a:solidFill>
                    <a:schemeClr val="bg1"/>
                  </a:solidFill>
                </a:rPr>
                <a:t>Fear and angry at </a:t>
              </a:r>
              <a:r>
                <a:rPr lang="en-US" sz="900" dirty="0">
                  <a:solidFill>
                    <a:schemeClr val="bg1"/>
                  </a:solidFill>
                </a:rPr>
                <a:t>not </a:t>
              </a:r>
              <a:r>
                <a:rPr lang="en-US" sz="900" dirty="0" smtClean="0">
                  <a:solidFill>
                    <a:schemeClr val="bg1"/>
                  </a:solidFill>
                </a:rPr>
                <a:t>surviving/thriving. Current world broken and our future endangered. [push] </a:t>
              </a:r>
              <a:endParaRPr lang="en-US" sz="900" dirty="0">
                <a:solidFill>
                  <a:schemeClr val="bg1"/>
                </a:solidFill>
              </a:endParaRPr>
            </a:p>
          </p:txBody>
        </p:sp>
        <p:sp>
          <p:nvSpPr>
            <p:cNvPr id="63" name="Rectangle 23"/>
            <p:cNvSpPr>
              <a:spLocks noChangeArrowheads="1"/>
            </p:cNvSpPr>
            <p:nvPr/>
          </p:nvSpPr>
          <p:spPr bwMode="auto">
            <a:xfrm>
              <a:off x="1575655" y="1809437"/>
              <a:ext cx="3500965" cy="409343"/>
            </a:xfrm>
            <a:prstGeom prst="rect">
              <a:avLst/>
            </a:prstGeom>
            <a:solidFill>
              <a:srgbClr val="006600"/>
            </a:solidFill>
            <a:ln w="25400" algn="ctr">
              <a:solidFill>
                <a:schemeClr val="bg1"/>
              </a:solidFill>
              <a:miter lim="800000"/>
              <a:headEnd/>
              <a:tailEnd/>
            </a:ln>
          </p:spPr>
          <p:txBody>
            <a:bodyPr wrap="square" lIns="45720" tIns="27432" rIns="45720" bIns="27432">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dirty="0" smtClean="0">
                  <a:solidFill>
                    <a:schemeClr val="bg1"/>
                  </a:solidFill>
                </a:rPr>
                <a:t>All Thrive Forever [M] </a:t>
              </a:r>
              <a:endParaRPr lang="en-US" sz="1400" dirty="0">
                <a:solidFill>
                  <a:schemeClr val="bg1"/>
                </a:solidFill>
              </a:endParaRPr>
            </a:p>
            <a:p>
              <a:pPr eaLnBrk="1" hangingPunct="1">
                <a:spcBef>
                  <a:spcPct val="0"/>
                </a:spcBef>
                <a:buFontTx/>
                <a:buNone/>
              </a:pPr>
              <a:r>
                <a:rPr lang="en-US" sz="900" dirty="0" smtClean="0">
                  <a:solidFill>
                    <a:schemeClr val="bg1"/>
                  </a:solidFill>
                </a:rPr>
                <a:t>You, family/friends, community, country, world thrive forever. [pull] </a:t>
              </a:r>
              <a:endParaRPr lang="en-US" sz="900" dirty="0">
                <a:solidFill>
                  <a:schemeClr val="bg1"/>
                </a:solidFill>
              </a:endParaRPr>
            </a:p>
          </p:txBody>
        </p:sp>
      </p:grpSp>
      <p:cxnSp>
        <p:nvCxnSpPr>
          <p:cNvPr id="65" name="AutoShape 17"/>
          <p:cNvCxnSpPr>
            <a:cxnSpLocks noChangeShapeType="1"/>
            <a:stCxn id="9234" idx="3"/>
            <a:endCxn id="63" idx="1"/>
          </p:cNvCxnSpPr>
          <p:nvPr/>
        </p:nvCxnSpPr>
        <p:spPr bwMode="auto">
          <a:xfrm flipV="1">
            <a:off x="1194655" y="2014109"/>
            <a:ext cx="381000" cy="1268459"/>
          </a:xfrm>
          <a:prstGeom prst="bentConnector3">
            <a:avLst>
              <a:gd name="adj1" fmla="val 50000"/>
            </a:avLst>
          </a:prstGeom>
          <a:noFill/>
          <a:ln w="15875">
            <a:solidFill>
              <a:schemeClr val="bg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AutoShape 20"/>
          <p:cNvCxnSpPr>
            <a:cxnSpLocks noChangeShapeType="1"/>
            <a:stCxn id="63" idx="3"/>
            <a:endCxn id="235" idx="1"/>
          </p:cNvCxnSpPr>
          <p:nvPr/>
        </p:nvCxnSpPr>
        <p:spPr bwMode="auto">
          <a:xfrm>
            <a:off x="5076620" y="2014109"/>
            <a:ext cx="390187" cy="3576545"/>
          </a:xfrm>
          <a:prstGeom prst="bentConnector3">
            <a:avLst>
              <a:gd name="adj1" fmla="val 50000"/>
            </a:avLst>
          </a:prstGeom>
          <a:noFill/>
          <a:ln w="15875">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6528656" y="6197481"/>
            <a:ext cx="2438400" cy="577081"/>
          </a:xfrm>
          <a:prstGeom prst="rect">
            <a:avLst/>
          </a:prstGeom>
          <a:noFill/>
        </p:spPr>
        <p:txBody>
          <a:bodyPr wrap="square" rtlCol="0">
            <a:spAutoFit/>
          </a:bodyPr>
          <a:lstStyle/>
          <a:p>
            <a:r>
              <a:rPr lang="en-US" sz="1050" dirty="0" smtClean="0"/>
              <a:t>* Viral spark helpful but not sufficient/ sustained &amp; may not be necessary.</a:t>
            </a:r>
          </a:p>
          <a:p>
            <a:r>
              <a:rPr lang="en-US" sz="1050" dirty="0" smtClean="0"/>
              <a:t>E – External / Environment</a:t>
            </a:r>
            <a:endParaRPr lang="en-US" sz="1050" dirty="0"/>
          </a:p>
        </p:txBody>
      </p:sp>
      <p:cxnSp>
        <p:nvCxnSpPr>
          <p:cNvPr id="69" name="AutoShape 20"/>
          <p:cNvCxnSpPr>
            <a:cxnSpLocks noChangeShapeType="1"/>
            <a:stCxn id="9235" idx="3"/>
            <a:endCxn id="68" idx="1"/>
          </p:cNvCxnSpPr>
          <p:nvPr/>
        </p:nvCxnSpPr>
        <p:spPr bwMode="auto">
          <a:xfrm>
            <a:off x="5076620" y="4450479"/>
            <a:ext cx="1678627" cy="0"/>
          </a:xfrm>
          <a:prstGeom prst="straightConnector1">
            <a:avLst/>
          </a:prstGeom>
          <a:noFill/>
          <a:ln w="15875">
            <a:solidFill>
              <a:srgbClr val="C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Elbow Connector 12"/>
          <p:cNvCxnSpPr>
            <a:stCxn id="68" idx="0"/>
            <a:endCxn id="13314" idx="0"/>
          </p:cNvCxnSpPr>
          <p:nvPr/>
        </p:nvCxnSpPr>
        <p:spPr bwMode="auto">
          <a:xfrm rot="16200000" flipH="1">
            <a:off x="7366371" y="2649578"/>
            <a:ext cx="987552" cy="1219200"/>
          </a:xfrm>
          <a:prstGeom prst="bentConnector3">
            <a:avLst>
              <a:gd name="adj1" fmla="val -23148"/>
            </a:avLst>
          </a:prstGeom>
          <a:noFill/>
          <a:ln w="19050" cap="flat" cmpd="sng" algn="ctr">
            <a:solidFill>
              <a:srgbClr val="C00000"/>
            </a:solidFill>
            <a:prstDash val="lgDashDot"/>
            <a:round/>
            <a:headEnd type="stealth" w="lg" len="lg"/>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TextBox 75"/>
          <p:cNvSpPr txBox="1"/>
          <p:nvPr/>
        </p:nvSpPr>
        <p:spPr>
          <a:xfrm>
            <a:off x="146564" y="5202704"/>
            <a:ext cx="1068544" cy="969496"/>
          </a:xfrm>
          <a:prstGeom prst="rect">
            <a:avLst/>
          </a:prstGeom>
          <a:solidFill>
            <a:schemeClr val="tx1"/>
          </a:solidFill>
          <a:ln w="25400">
            <a:solidFill>
              <a:srgbClr val="FF0000"/>
            </a:solidFill>
          </a:ln>
        </p:spPr>
        <p:txBody>
          <a:bodyPr wrap="square" lIns="45720" tIns="45720" rIns="45720" bIns="45720" rtlCol="0">
            <a:spAutoFit/>
          </a:bodyPr>
          <a:lstStyle/>
          <a:p>
            <a:r>
              <a:rPr lang="en-US" sz="1200" dirty="0" smtClean="0">
                <a:solidFill>
                  <a:schemeClr val="bg1"/>
                </a:solidFill>
              </a:rPr>
              <a:t>“Bus” Test </a:t>
            </a:r>
          </a:p>
          <a:p>
            <a:r>
              <a:rPr lang="en-US" sz="900" dirty="0" smtClean="0">
                <a:solidFill>
                  <a:schemeClr val="bg1"/>
                </a:solidFill>
              </a:rPr>
              <a:t>Get on eMedia; explain/persuade; they agree</a:t>
            </a:r>
            <a:r>
              <a:rPr lang="en-US" sz="900" dirty="0">
                <a:solidFill>
                  <a:schemeClr val="bg1"/>
                </a:solidFill>
              </a:rPr>
              <a:t> </a:t>
            </a:r>
            <a:r>
              <a:rPr lang="en-US" sz="900" dirty="0" smtClean="0">
                <a:solidFill>
                  <a:schemeClr val="bg1"/>
                </a:solidFill>
              </a:rPr>
              <a:t>&amp; act positively; or re-start.</a:t>
            </a:r>
            <a:endParaRPr lang="en-US" sz="900" dirty="0">
              <a:solidFill>
                <a:schemeClr val="bg1"/>
              </a:solidFill>
            </a:endParaRPr>
          </a:p>
        </p:txBody>
      </p:sp>
      <p:sp>
        <p:nvSpPr>
          <p:cNvPr id="70" name="TextBox 69"/>
          <p:cNvSpPr txBox="1"/>
          <p:nvPr/>
        </p:nvSpPr>
        <p:spPr>
          <a:xfrm>
            <a:off x="6471474" y="1190948"/>
            <a:ext cx="2412840" cy="1107996"/>
          </a:xfrm>
          <a:prstGeom prst="rect">
            <a:avLst/>
          </a:prstGeom>
          <a:noFill/>
        </p:spPr>
        <p:txBody>
          <a:bodyPr wrap="none" rtlCol="0">
            <a:spAutoFit/>
          </a:bodyPr>
          <a:lstStyle/>
          <a:p>
            <a:r>
              <a:rPr lang="en-US" sz="3200" dirty="0" smtClean="0">
                <a:solidFill>
                  <a:srgbClr val="C00000"/>
                </a:solidFill>
              </a:rPr>
              <a:t>Solve for </a:t>
            </a:r>
            <a:r>
              <a:rPr lang="en-US" sz="6600" dirty="0" smtClean="0">
                <a:solidFill>
                  <a:srgbClr val="C00000"/>
                </a:solidFill>
              </a:rPr>
              <a:t>X</a:t>
            </a:r>
            <a:endParaRPr lang="en-US" sz="6600" dirty="0">
              <a:solidFill>
                <a:srgbClr val="C00000"/>
              </a:solidFill>
            </a:endParaRPr>
          </a:p>
        </p:txBody>
      </p:sp>
    </p:spTree>
    <p:extLst>
      <p:ext uri="{BB962C8B-B14F-4D97-AF65-F5344CB8AC3E}">
        <p14:creationId xmlns:p14="http://schemas.microsoft.com/office/powerpoint/2010/main" val="41214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0"/>
                            </p:stCondLst>
                            <p:childTnLst>
                              <p:par>
                                <p:cTn id="16" presetID="26" presetClass="emph" presetSubtype="0" repeatCount="indefinite" fill="hold" grpId="0" nodeType="afterEffect">
                                  <p:stCondLst>
                                    <p:cond delay="0"/>
                                  </p:stCondLst>
                                  <p:endCondLst>
                                    <p:cond evt="onNext" delay="0">
                                      <p:tgtEl>
                                        <p:sldTgt/>
                                      </p:tgtEl>
                                    </p:cond>
                                  </p:endCondLst>
                                  <p:childTnLst>
                                    <p:animEffect transition="out" filter="fade">
                                      <p:cBhvr>
                                        <p:cTn id="17" dur="2000" tmFilter="0, 0; .2, .5; .8, .5; 1, 0"/>
                                        <p:tgtEl>
                                          <p:spTgt spid="70"/>
                                        </p:tgtEl>
                                      </p:cBhvr>
                                    </p:animEffect>
                                    <p:animScale>
                                      <p:cBhvr>
                                        <p:cTn id="18" dur="1000" autoRev="1" fill="hold"/>
                                        <p:tgtEl>
                                          <p:spTgt spid="7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
          <p:cNvSpPr>
            <a:spLocks noChangeArrowheads="1"/>
          </p:cNvSpPr>
          <p:nvPr/>
        </p:nvSpPr>
        <p:spPr bwMode="auto">
          <a:xfrm>
            <a:off x="152400" y="941499"/>
            <a:ext cx="7388352" cy="5840301"/>
          </a:xfrm>
          <a:prstGeom prst="rect">
            <a:avLst/>
          </a:prstGeom>
          <a:gradFill rotWithShape="0">
            <a:gsLst>
              <a:gs pos="25000">
                <a:srgbClr val="00FF00"/>
              </a:gs>
              <a:gs pos="100000">
                <a:srgbClr val="C00000"/>
              </a:gs>
            </a:gsLst>
            <a:lin ang="5400000" scaled="1"/>
          </a:gradFill>
          <a:ln w="9525">
            <a:solidFill>
              <a:srgbClr val="003300"/>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32" name="Rectangle 3"/>
          <p:cNvSpPr>
            <a:spLocks noChangeArrowheads="1"/>
          </p:cNvSpPr>
          <p:nvPr/>
        </p:nvSpPr>
        <p:spPr bwMode="auto">
          <a:xfrm>
            <a:off x="268288" y="228600"/>
            <a:ext cx="84597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33" name="Rectangle 4"/>
          <p:cNvSpPr>
            <a:spLocks noChangeArrowheads="1"/>
          </p:cNvSpPr>
          <p:nvPr/>
        </p:nvSpPr>
        <p:spPr bwMode="auto">
          <a:xfrm>
            <a:off x="152400" y="156518"/>
            <a:ext cx="7388352" cy="712899"/>
          </a:xfrm>
          <a:prstGeom prst="rect">
            <a:avLst/>
          </a:prstGeom>
          <a:solidFill>
            <a:srgbClr val="006600"/>
          </a:solidFill>
          <a:ln w="9525">
            <a:solidFill>
              <a:srgbClr val="00FF00"/>
            </a:solidFill>
            <a:miter lim="800000"/>
            <a:headEnd/>
            <a:tailEnd/>
          </a:ln>
          <a:effectLst/>
          <a:extLst/>
        </p:spPr>
        <p:txBody>
          <a:bodyPr tIns="91440" anchor="t"/>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3000" dirty="0" smtClean="0">
                <a:solidFill>
                  <a:schemeClr val="bg1"/>
                </a:solidFill>
              </a:rPr>
              <a:t> </a:t>
            </a:r>
            <a:r>
              <a:rPr lang="en-US" sz="3600" dirty="0" smtClean="0">
                <a:solidFill>
                  <a:schemeClr val="bg1"/>
                </a:solidFill>
              </a:rPr>
              <a:t>What Will You Do [To Thrive]?</a:t>
            </a:r>
            <a:endParaRPr lang="en-US" sz="3600" dirty="0">
              <a:solidFill>
                <a:schemeClr val="bg1"/>
              </a:solidFill>
            </a:endParaRPr>
          </a:p>
        </p:txBody>
      </p:sp>
      <p:sp>
        <p:nvSpPr>
          <p:cNvPr id="35" name="Text Box 6"/>
          <p:cNvSpPr txBox="1">
            <a:spLocks noChangeArrowheads="1"/>
          </p:cNvSpPr>
          <p:nvPr/>
        </p:nvSpPr>
        <p:spPr bwMode="auto">
          <a:xfrm>
            <a:off x="284398" y="5989969"/>
            <a:ext cx="7123112" cy="563231"/>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3600" dirty="0">
                <a:solidFill>
                  <a:schemeClr val="bg1"/>
                </a:solidFill>
              </a:rPr>
              <a:t>highly </a:t>
            </a:r>
            <a:r>
              <a:rPr lang="en-US" sz="3600" dirty="0" smtClean="0">
                <a:solidFill>
                  <a:schemeClr val="bg1"/>
                </a:solidFill>
              </a:rPr>
              <a:t>vulnerable; survival at risk</a:t>
            </a:r>
            <a:endParaRPr lang="en-US" sz="3600" dirty="0">
              <a:solidFill>
                <a:schemeClr val="bg1"/>
              </a:solidFill>
            </a:endParaRPr>
          </a:p>
        </p:txBody>
      </p:sp>
      <p:sp>
        <p:nvSpPr>
          <p:cNvPr id="36" name="Text Box 7"/>
          <p:cNvSpPr txBox="1">
            <a:spLocks noChangeArrowheads="1"/>
          </p:cNvSpPr>
          <p:nvPr/>
        </p:nvSpPr>
        <p:spPr bwMode="auto">
          <a:xfrm>
            <a:off x="838200" y="1066800"/>
            <a:ext cx="5983288" cy="563231"/>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3600" dirty="0"/>
              <a:t>highly thriving</a:t>
            </a:r>
          </a:p>
        </p:txBody>
      </p:sp>
      <p:sp>
        <p:nvSpPr>
          <p:cNvPr id="37" name="Line 8"/>
          <p:cNvSpPr>
            <a:spLocks noChangeShapeType="1"/>
          </p:cNvSpPr>
          <p:nvPr/>
        </p:nvSpPr>
        <p:spPr bwMode="auto">
          <a:xfrm>
            <a:off x="76199" y="3657595"/>
            <a:ext cx="7502611" cy="1648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Rectangle 9"/>
          <p:cNvSpPr>
            <a:spLocks noChangeArrowheads="1"/>
          </p:cNvSpPr>
          <p:nvPr/>
        </p:nvSpPr>
        <p:spPr bwMode="auto">
          <a:xfrm>
            <a:off x="7848600" y="3716665"/>
            <a:ext cx="298640" cy="1621561"/>
          </a:xfrm>
          <a:prstGeom prst="rect">
            <a:avLst/>
          </a:prstGeom>
          <a:gradFill rotWithShape="0">
            <a:gsLst>
              <a:gs pos="0">
                <a:srgbClr val="00FF00"/>
              </a:gs>
              <a:gs pos="57000">
                <a:srgbClr val="C00000"/>
              </a:gs>
            </a:gsLst>
            <a:lin ang="5400000" scaled="1"/>
          </a:gradFill>
          <a:ln w="9525">
            <a:solidFill>
              <a:srgbClr val="000000"/>
            </a:solidFill>
            <a:miter lim="800000"/>
            <a:headEnd/>
            <a:tailEnd/>
          </a:ln>
          <a:effectLst/>
          <a:extLst/>
        </p:spPr>
        <p:txBody>
          <a:bodyPr vert="vert270"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400" dirty="0" smtClean="0">
                <a:solidFill>
                  <a:schemeClr val="bg1"/>
                </a:solidFill>
              </a:rPr>
              <a:t>Vulnerable</a:t>
            </a:r>
            <a:endParaRPr lang="en-US" sz="3600" dirty="0">
              <a:solidFill>
                <a:schemeClr val="bg1"/>
              </a:solidFill>
            </a:endParaRPr>
          </a:p>
        </p:txBody>
      </p:sp>
      <p:sp>
        <p:nvSpPr>
          <p:cNvPr id="39" name="Rectangle 11"/>
          <p:cNvSpPr>
            <a:spLocks noChangeArrowheads="1"/>
          </p:cNvSpPr>
          <p:nvPr/>
        </p:nvSpPr>
        <p:spPr bwMode="auto">
          <a:xfrm>
            <a:off x="8246300" y="2590800"/>
            <a:ext cx="301752" cy="2747427"/>
          </a:xfrm>
          <a:prstGeom prst="rect">
            <a:avLst/>
          </a:prstGeom>
          <a:gradFill rotWithShape="0">
            <a:gsLst>
              <a:gs pos="45000">
                <a:srgbClr val="00FF00"/>
              </a:gs>
              <a:gs pos="98000">
                <a:srgbClr val="C00000"/>
              </a:gs>
            </a:gsLst>
            <a:lin ang="5400000" scaled="1"/>
          </a:gradFill>
          <a:ln w="9525">
            <a:solidFill>
              <a:srgbClr val="000000"/>
            </a:solidFill>
            <a:miter lim="800000"/>
            <a:headEnd/>
            <a:tailEnd/>
          </a:ln>
          <a:effectLst/>
          <a:extLst/>
        </p:spPr>
        <p:txBody>
          <a:bodyPr vert="vert270"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400" dirty="0" smtClean="0"/>
              <a:t>Surviving</a:t>
            </a:r>
            <a:endParaRPr lang="en-US" sz="2400" dirty="0"/>
          </a:p>
        </p:txBody>
      </p:sp>
      <p:sp>
        <p:nvSpPr>
          <p:cNvPr id="40" name="Text Box 12"/>
          <p:cNvSpPr txBox="1">
            <a:spLocks noChangeArrowheads="1"/>
          </p:cNvSpPr>
          <p:nvPr/>
        </p:nvSpPr>
        <p:spPr bwMode="auto">
          <a:xfrm>
            <a:off x="7539508" y="5490627"/>
            <a:ext cx="1452092" cy="113877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85000"/>
              </a:lnSpc>
              <a:spcBef>
                <a:spcPct val="0"/>
              </a:spcBef>
              <a:buFontTx/>
              <a:buNone/>
            </a:pPr>
            <a:r>
              <a:rPr lang="en-US" sz="2000" dirty="0">
                <a:solidFill>
                  <a:schemeClr val="bg1"/>
                </a:solidFill>
                <a:cs typeface="Times New Roman" panose="02020603050405020304" pitchFamily="18" charset="0"/>
              </a:rPr>
              <a:t>Status </a:t>
            </a:r>
          </a:p>
          <a:p>
            <a:pPr algn="r" eaLnBrk="1" hangingPunct="1">
              <a:lnSpc>
                <a:spcPct val="85000"/>
              </a:lnSpc>
              <a:spcBef>
                <a:spcPct val="0"/>
              </a:spcBef>
              <a:buFontTx/>
              <a:buNone/>
            </a:pPr>
            <a:r>
              <a:rPr lang="en-US" sz="2000" dirty="0">
                <a:solidFill>
                  <a:schemeClr val="bg1"/>
                </a:solidFill>
                <a:cs typeface="Times New Roman" panose="02020603050405020304" pitchFamily="18" charset="0"/>
              </a:rPr>
              <a:t>indicators</a:t>
            </a:r>
          </a:p>
          <a:p>
            <a:pPr algn="r" eaLnBrk="1" hangingPunct="1">
              <a:lnSpc>
                <a:spcPct val="85000"/>
              </a:lnSpc>
              <a:spcBef>
                <a:spcPct val="0"/>
              </a:spcBef>
              <a:buFontTx/>
              <a:buNone/>
            </a:pPr>
            <a:r>
              <a:rPr lang="en-US" sz="2000" dirty="0" smtClean="0">
                <a:solidFill>
                  <a:schemeClr val="bg1"/>
                </a:solidFill>
                <a:cs typeface="Times New Roman" panose="02020603050405020304" pitchFamily="18" charset="0"/>
              </a:rPr>
              <a:t>(Thriving</a:t>
            </a:r>
          </a:p>
          <a:p>
            <a:pPr algn="r" eaLnBrk="1" hangingPunct="1">
              <a:lnSpc>
                <a:spcPct val="85000"/>
              </a:lnSpc>
              <a:spcBef>
                <a:spcPct val="0"/>
              </a:spcBef>
              <a:buFontTx/>
              <a:buNone/>
            </a:pPr>
            <a:r>
              <a:rPr lang="en-US" sz="2000" dirty="0" smtClean="0">
                <a:solidFill>
                  <a:schemeClr val="bg1"/>
                </a:solidFill>
                <a:cs typeface="Times New Roman" panose="02020603050405020304" pitchFamily="18" charset="0"/>
              </a:rPr>
              <a:t>Status</a:t>
            </a:r>
            <a:r>
              <a:rPr lang="en-US" sz="2000" dirty="0">
                <a:solidFill>
                  <a:schemeClr val="bg1"/>
                </a:solidFill>
                <a:cs typeface="Times New Roman" panose="02020603050405020304" pitchFamily="18" charset="0"/>
              </a:rPr>
              <a:t>)</a:t>
            </a:r>
          </a:p>
        </p:txBody>
      </p:sp>
      <p:sp>
        <p:nvSpPr>
          <p:cNvPr id="41" name="Rectangle 14"/>
          <p:cNvSpPr>
            <a:spLocks noChangeArrowheads="1"/>
          </p:cNvSpPr>
          <p:nvPr/>
        </p:nvSpPr>
        <p:spPr bwMode="auto">
          <a:xfrm>
            <a:off x="8647112" y="1021817"/>
            <a:ext cx="301752" cy="4316410"/>
          </a:xfrm>
          <a:prstGeom prst="rect">
            <a:avLst/>
          </a:prstGeom>
          <a:gradFill rotWithShape="0">
            <a:gsLst>
              <a:gs pos="99000">
                <a:srgbClr val="00FF00"/>
              </a:gs>
              <a:gs pos="99000">
                <a:srgbClr val="C00000"/>
              </a:gs>
            </a:gsLst>
            <a:lin ang="5400000" scaled="1"/>
          </a:gradFill>
          <a:ln w="9525">
            <a:solidFill>
              <a:srgbClr val="000000"/>
            </a:solidFill>
            <a:miter lim="800000"/>
            <a:headEnd/>
            <a:tailEnd/>
          </a:ln>
          <a:effectLst/>
          <a:extLst/>
        </p:spPr>
        <p:txBody>
          <a:bodyPr vert="vert270"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400" dirty="0" smtClean="0"/>
              <a:t>Thriving</a:t>
            </a:r>
            <a:endParaRPr lang="en-US" sz="2400" dirty="0"/>
          </a:p>
        </p:txBody>
      </p:sp>
      <p:sp>
        <p:nvSpPr>
          <p:cNvPr id="42" name="Line 15"/>
          <p:cNvSpPr>
            <a:spLocks noChangeShapeType="1"/>
          </p:cNvSpPr>
          <p:nvPr/>
        </p:nvSpPr>
        <p:spPr bwMode="auto">
          <a:xfrm flipH="1">
            <a:off x="7772400" y="5414427"/>
            <a:ext cx="12192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16"/>
          <p:cNvSpPr>
            <a:spLocks noChangeShapeType="1"/>
          </p:cNvSpPr>
          <p:nvPr/>
        </p:nvSpPr>
        <p:spPr bwMode="auto">
          <a:xfrm flipH="1">
            <a:off x="7772400" y="1455202"/>
            <a:ext cx="1587" cy="38830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Text Box 21"/>
          <p:cNvSpPr txBox="1">
            <a:spLocks noChangeArrowheads="1"/>
          </p:cNvSpPr>
          <p:nvPr/>
        </p:nvSpPr>
        <p:spPr bwMode="auto">
          <a:xfrm>
            <a:off x="149352" y="4953000"/>
            <a:ext cx="4659120" cy="824841"/>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800" dirty="0" smtClean="0">
                <a:solidFill>
                  <a:schemeClr val="bg1"/>
                </a:solidFill>
              </a:rPr>
              <a:t>Do what reduces vulnerability</a:t>
            </a:r>
          </a:p>
          <a:p>
            <a:pPr algn="ctr" eaLnBrk="1" hangingPunct="1">
              <a:lnSpc>
                <a:spcPct val="85000"/>
              </a:lnSpc>
              <a:spcBef>
                <a:spcPct val="0"/>
              </a:spcBef>
              <a:buFontTx/>
              <a:buNone/>
            </a:pPr>
            <a:r>
              <a:rPr lang="en-US" sz="2800" dirty="0" smtClean="0">
                <a:solidFill>
                  <a:schemeClr val="bg1"/>
                </a:solidFill>
              </a:rPr>
              <a:t>and ensures survival</a:t>
            </a:r>
            <a:endParaRPr lang="en-US" sz="2800" dirty="0">
              <a:solidFill>
                <a:schemeClr val="bg1"/>
              </a:solidFill>
            </a:endParaRPr>
          </a:p>
        </p:txBody>
      </p:sp>
      <p:sp>
        <p:nvSpPr>
          <p:cNvPr id="46" name="AutoShape 24"/>
          <p:cNvSpPr>
            <a:spLocks noChangeArrowheads="1"/>
          </p:cNvSpPr>
          <p:nvPr/>
        </p:nvSpPr>
        <p:spPr bwMode="auto">
          <a:xfrm>
            <a:off x="4757928" y="3124200"/>
            <a:ext cx="2176272" cy="1447800"/>
          </a:xfrm>
          <a:prstGeom prst="downArrow">
            <a:avLst>
              <a:gd name="adj1" fmla="val 59531"/>
              <a:gd name="adj2" fmla="val 47079"/>
            </a:avLst>
          </a:prstGeom>
          <a:gradFill rotWithShape="0">
            <a:gsLst>
              <a:gs pos="0">
                <a:srgbClr val="00FF00"/>
              </a:gs>
              <a:gs pos="100000">
                <a:srgbClr val="C00000"/>
              </a:gs>
            </a:gsLst>
            <a:lin ang="5400000" scaled="1"/>
          </a:gradFill>
          <a:ln w="12700">
            <a:solidFill>
              <a:srgbClr val="000000"/>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47" name="AutoShape 25"/>
          <p:cNvSpPr>
            <a:spLocks noChangeAspect="1" noChangeArrowheads="1"/>
          </p:cNvSpPr>
          <p:nvPr/>
        </p:nvSpPr>
        <p:spPr bwMode="auto">
          <a:xfrm>
            <a:off x="5265672" y="3192131"/>
            <a:ext cx="1143000" cy="11430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12700">
            <a:solidFill>
              <a:srgbClr val="C00000"/>
            </a:solidFill>
            <a:miter lim="800000"/>
            <a:headEnd/>
            <a:tailEnd/>
          </a:ln>
          <a:effectLst/>
          <a:extLst/>
        </p:spPr>
        <p:txBody>
          <a:bodyPr wrap="none" anchor="ctr"/>
          <a:lstStyle/>
          <a:p>
            <a:endParaRPr lang="en-US"/>
          </a:p>
        </p:txBody>
      </p:sp>
      <p:sp>
        <p:nvSpPr>
          <p:cNvPr id="48" name="Text Box 26"/>
          <p:cNvSpPr txBox="1">
            <a:spLocks noChangeArrowheads="1"/>
          </p:cNvSpPr>
          <p:nvPr/>
        </p:nvSpPr>
        <p:spPr bwMode="auto">
          <a:xfrm>
            <a:off x="4191000" y="1828800"/>
            <a:ext cx="3349752" cy="1191095"/>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800" dirty="0" smtClean="0"/>
              <a:t>Do what prevents more vulnerability and survival threats</a:t>
            </a:r>
            <a:endParaRPr lang="en-US" sz="2800" dirty="0"/>
          </a:p>
        </p:txBody>
      </p:sp>
      <p:sp>
        <p:nvSpPr>
          <p:cNvPr id="49" name="Text Box 29"/>
          <p:cNvSpPr txBox="1">
            <a:spLocks noChangeArrowheads="1"/>
          </p:cNvSpPr>
          <p:nvPr/>
        </p:nvSpPr>
        <p:spPr bwMode="auto">
          <a:xfrm>
            <a:off x="149352" y="2970413"/>
            <a:ext cx="4659120" cy="458587"/>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800" dirty="0" smtClean="0"/>
              <a:t>Do what increases </a:t>
            </a:r>
            <a:r>
              <a:rPr lang="en-US" sz="2800" dirty="0"/>
              <a:t>thriving</a:t>
            </a:r>
          </a:p>
        </p:txBody>
      </p:sp>
      <p:sp>
        <p:nvSpPr>
          <p:cNvPr id="50" name="AutoShape 30"/>
          <p:cNvSpPr>
            <a:spLocks noChangeArrowheads="1"/>
          </p:cNvSpPr>
          <p:nvPr/>
        </p:nvSpPr>
        <p:spPr bwMode="auto">
          <a:xfrm>
            <a:off x="1295400" y="1854470"/>
            <a:ext cx="2173288" cy="1066800"/>
          </a:xfrm>
          <a:prstGeom prst="upArrow">
            <a:avLst>
              <a:gd name="adj1" fmla="val 55130"/>
              <a:gd name="adj2" fmla="val 39076"/>
            </a:avLst>
          </a:prstGeom>
          <a:gradFill rotWithShape="0">
            <a:gsLst>
              <a:gs pos="0">
                <a:srgbClr val="00FF00"/>
              </a:gs>
              <a:gs pos="100000">
                <a:srgbClr val="003300"/>
              </a:gs>
            </a:gsLst>
            <a:lin ang="5400000" scaled="1"/>
          </a:gradFill>
          <a:ln w="9525">
            <a:solidFill>
              <a:srgbClr val="000000"/>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rgbClr val="00CC00"/>
              </a:solidFill>
            </a:endParaRPr>
          </a:p>
        </p:txBody>
      </p:sp>
      <p:pic>
        <p:nvPicPr>
          <p:cNvPr id="52" name="Picture 24" descr="thrive logo 5 08170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3943" y="156518"/>
            <a:ext cx="986554" cy="71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30"/>
          <p:cNvSpPr>
            <a:spLocks noChangeArrowheads="1"/>
          </p:cNvSpPr>
          <p:nvPr/>
        </p:nvSpPr>
        <p:spPr bwMode="auto">
          <a:xfrm>
            <a:off x="1295400" y="3810000"/>
            <a:ext cx="2173288" cy="1066800"/>
          </a:xfrm>
          <a:prstGeom prst="upArrow">
            <a:avLst>
              <a:gd name="adj1" fmla="val 55130"/>
              <a:gd name="adj2" fmla="val 39076"/>
            </a:avLst>
          </a:prstGeom>
          <a:gradFill rotWithShape="0">
            <a:gsLst>
              <a:gs pos="0">
                <a:srgbClr val="00FF00"/>
              </a:gs>
              <a:gs pos="100000">
                <a:srgbClr val="003300"/>
              </a:gs>
            </a:gsLst>
            <a:lin ang="5400000" scaled="1"/>
          </a:gradFill>
          <a:ln w="9525">
            <a:solidFill>
              <a:srgbClr val="000000"/>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rgbClr val="00CC00"/>
              </a:solidFill>
            </a:endParaRPr>
          </a:p>
        </p:txBody>
      </p:sp>
    </p:spTree>
    <p:extLst>
      <p:ext uri="{BB962C8B-B14F-4D97-AF65-F5344CB8AC3E}">
        <p14:creationId xmlns:p14="http://schemas.microsoft.com/office/powerpoint/2010/main" val="2983301526"/>
      </p:ext>
    </p:extLst>
  </p:cSld>
  <p:clrMapOvr>
    <a:overrideClrMapping bg1="lt1" tx1="dk1" bg2="lt2" tx2="dk2" accent1="accent1" accent2="accent2" accent3="accent3" accent4="accent4" accent5="accent5" accent6="accent6" hlink="hlink" folHlink="folHlink"/>
  </p:clrMapOvr>
  <p:transition>
    <p:cut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
          <p:cNvSpPr>
            <a:spLocks noChangeArrowheads="1"/>
          </p:cNvSpPr>
          <p:nvPr/>
        </p:nvSpPr>
        <p:spPr bwMode="auto">
          <a:xfrm>
            <a:off x="152400" y="941499"/>
            <a:ext cx="7388352" cy="5840301"/>
          </a:xfrm>
          <a:prstGeom prst="rect">
            <a:avLst/>
          </a:prstGeom>
          <a:gradFill rotWithShape="0">
            <a:gsLst>
              <a:gs pos="25000">
                <a:srgbClr val="00FF00"/>
              </a:gs>
              <a:gs pos="100000">
                <a:srgbClr val="C00000"/>
              </a:gs>
            </a:gsLst>
            <a:lin ang="5400000" scaled="1"/>
          </a:gradFill>
          <a:ln w="9525">
            <a:solidFill>
              <a:srgbClr val="003300"/>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32" name="Rectangle 3"/>
          <p:cNvSpPr>
            <a:spLocks noChangeArrowheads="1"/>
          </p:cNvSpPr>
          <p:nvPr/>
        </p:nvSpPr>
        <p:spPr bwMode="auto">
          <a:xfrm>
            <a:off x="268288" y="228600"/>
            <a:ext cx="84597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33" name="Rectangle 4"/>
          <p:cNvSpPr>
            <a:spLocks noChangeArrowheads="1"/>
          </p:cNvSpPr>
          <p:nvPr/>
        </p:nvSpPr>
        <p:spPr bwMode="auto">
          <a:xfrm>
            <a:off x="152399" y="156518"/>
            <a:ext cx="7811543" cy="712899"/>
          </a:xfrm>
          <a:prstGeom prst="rect">
            <a:avLst/>
          </a:prstGeom>
          <a:solidFill>
            <a:srgbClr val="006600"/>
          </a:solidFill>
          <a:ln w="9525">
            <a:solidFill>
              <a:srgbClr val="00FF00"/>
            </a:solidFill>
            <a:miter lim="800000"/>
            <a:headEnd/>
            <a:tailEnd/>
          </a:ln>
          <a:effectLst/>
          <a:extLst/>
        </p:spPr>
        <p:txBody>
          <a:bodyPr tIns="91440" anchor="t"/>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3000" dirty="0" smtClean="0">
                <a:solidFill>
                  <a:schemeClr val="bg1"/>
                </a:solidFill>
              </a:rPr>
              <a:t> </a:t>
            </a:r>
            <a:r>
              <a:rPr lang="en-US" dirty="0" smtClean="0">
                <a:solidFill>
                  <a:schemeClr val="bg1"/>
                </a:solidFill>
              </a:rPr>
              <a:t>What Will Your Community Do [To Thrive]?</a:t>
            </a:r>
            <a:endParaRPr lang="en-US" dirty="0">
              <a:solidFill>
                <a:schemeClr val="bg1"/>
              </a:solidFill>
            </a:endParaRPr>
          </a:p>
        </p:txBody>
      </p:sp>
      <p:sp>
        <p:nvSpPr>
          <p:cNvPr id="35" name="Text Box 6"/>
          <p:cNvSpPr txBox="1">
            <a:spLocks noChangeArrowheads="1"/>
          </p:cNvSpPr>
          <p:nvPr/>
        </p:nvSpPr>
        <p:spPr bwMode="auto">
          <a:xfrm>
            <a:off x="284398" y="5989969"/>
            <a:ext cx="7123112" cy="563231"/>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3600" dirty="0">
                <a:solidFill>
                  <a:schemeClr val="bg1"/>
                </a:solidFill>
              </a:rPr>
              <a:t>highly </a:t>
            </a:r>
            <a:r>
              <a:rPr lang="en-US" sz="3600" dirty="0" smtClean="0">
                <a:solidFill>
                  <a:schemeClr val="bg1"/>
                </a:solidFill>
              </a:rPr>
              <a:t>vulnerable; survival at risk</a:t>
            </a:r>
            <a:endParaRPr lang="en-US" sz="3600" dirty="0">
              <a:solidFill>
                <a:schemeClr val="bg1"/>
              </a:solidFill>
            </a:endParaRPr>
          </a:p>
        </p:txBody>
      </p:sp>
      <p:sp>
        <p:nvSpPr>
          <p:cNvPr id="36" name="Text Box 7"/>
          <p:cNvSpPr txBox="1">
            <a:spLocks noChangeArrowheads="1"/>
          </p:cNvSpPr>
          <p:nvPr/>
        </p:nvSpPr>
        <p:spPr bwMode="auto">
          <a:xfrm>
            <a:off x="838200" y="1066800"/>
            <a:ext cx="5983288" cy="563231"/>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3600" dirty="0"/>
              <a:t>highly thriving</a:t>
            </a:r>
          </a:p>
        </p:txBody>
      </p:sp>
      <p:sp>
        <p:nvSpPr>
          <p:cNvPr id="37" name="Line 8"/>
          <p:cNvSpPr>
            <a:spLocks noChangeShapeType="1"/>
          </p:cNvSpPr>
          <p:nvPr/>
        </p:nvSpPr>
        <p:spPr bwMode="auto">
          <a:xfrm>
            <a:off x="76199" y="3657595"/>
            <a:ext cx="7502611" cy="1648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Rectangle 9"/>
          <p:cNvSpPr>
            <a:spLocks noChangeArrowheads="1"/>
          </p:cNvSpPr>
          <p:nvPr/>
        </p:nvSpPr>
        <p:spPr bwMode="auto">
          <a:xfrm>
            <a:off x="7848600" y="3716665"/>
            <a:ext cx="298640" cy="1621561"/>
          </a:xfrm>
          <a:prstGeom prst="rect">
            <a:avLst/>
          </a:prstGeom>
          <a:gradFill rotWithShape="0">
            <a:gsLst>
              <a:gs pos="0">
                <a:srgbClr val="00FF00"/>
              </a:gs>
              <a:gs pos="57000">
                <a:srgbClr val="C00000"/>
              </a:gs>
            </a:gsLst>
            <a:lin ang="5400000" scaled="1"/>
          </a:gradFill>
          <a:ln w="9525">
            <a:solidFill>
              <a:srgbClr val="000000"/>
            </a:solidFill>
            <a:miter lim="800000"/>
            <a:headEnd/>
            <a:tailEnd/>
          </a:ln>
          <a:effectLst/>
          <a:extLst/>
        </p:spPr>
        <p:txBody>
          <a:bodyPr vert="vert270"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400" dirty="0" smtClean="0">
                <a:solidFill>
                  <a:schemeClr val="bg1"/>
                </a:solidFill>
              </a:rPr>
              <a:t>Vulnerable</a:t>
            </a:r>
            <a:endParaRPr lang="en-US" sz="3600" dirty="0">
              <a:solidFill>
                <a:schemeClr val="bg1"/>
              </a:solidFill>
            </a:endParaRPr>
          </a:p>
        </p:txBody>
      </p:sp>
      <p:sp>
        <p:nvSpPr>
          <p:cNvPr id="39" name="Rectangle 11"/>
          <p:cNvSpPr>
            <a:spLocks noChangeArrowheads="1"/>
          </p:cNvSpPr>
          <p:nvPr/>
        </p:nvSpPr>
        <p:spPr bwMode="auto">
          <a:xfrm>
            <a:off x="8246300" y="2590800"/>
            <a:ext cx="301752" cy="2747427"/>
          </a:xfrm>
          <a:prstGeom prst="rect">
            <a:avLst/>
          </a:prstGeom>
          <a:gradFill rotWithShape="0">
            <a:gsLst>
              <a:gs pos="45000">
                <a:srgbClr val="00FF00"/>
              </a:gs>
              <a:gs pos="98000">
                <a:srgbClr val="C00000"/>
              </a:gs>
            </a:gsLst>
            <a:lin ang="5400000" scaled="1"/>
          </a:gradFill>
          <a:ln w="9525">
            <a:solidFill>
              <a:srgbClr val="000000"/>
            </a:solidFill>
            <a:miter lim="800000"/>
            <a:headEnd/>
            <a:tailEnd/>
          </a:ln>
          <a:effectLst/>
          <a:extLst/>
        </p:spPr>
        <p:txBody>
          <a:bodyPr vert="vert270"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400" dirty="0" smtClean="0"/>
              <a:t>Surviving</a:t>
            </a:r>
            <a:endParaRPr lang="en-US" sz="2400" dirty="0"/>
          </a:p>
        </p:txBody>
      </p:sp>
      <p:sp>
        <p:nvSpPr>
          <p:cNvPr id="40" name="Text Box 12"/>
          <p:cNvSpPr txBox="1">
            <a:spLocks noChangeArrowheads="1"/>
          </p:cNvSpPr>
          <p:nvPr/>
        </p:nvSpPr>
        <p:spPr bwMode="auto">
          <a:xfrm>
            <a:off x="7539508" y="5490627"/>
            <a:ext cx="1452092" cy="113877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85000"/>
              </a:lnSpc>
              <a:spcBef>
                <a:spcPct val="0"/>
              </a:spcBef>
              <a:buFontTx/>
              <a:buNone/>
            </a:pPr>
            <a:r>
              <a:rPr lang="en-US" sz="2000" dirty="0">
                <a:solidFill>
                  <a:schemeClr val="bg1"/>
                </a:solidFill>
                <a:cs typeface="Times New Roman" panose="02020603050405020304" pitchFamily="18" charset="0"/>
              </a:rPr>
              <a:t>Status </a:t>
            </a:r>
          </a:p>
          <a:p>
            <a:pPr algn="r" eaLnBrk="1" hangingPunct="1">
              <a:lnSpc>
                <a:spcPct val="85000"/>
              </a:lnSpc>
              <a:spcBef>
                <a:spcPct val="0"/>
              </a:spcBef>
              <a:buFontTx/>
              <a:buNone/>
            </a:pPr>
            <a:r>
              <a:rPr lang="en-US" sz="2000" dirty="0">
                <a:solidFill>
                  <a:schemeClr val="bg1"/>
                </a:solidFill>
                <a:cs typeface="Times New Roman" panose="02020603050405020304" pitchFamily="18" charset="0"/>
              </a:rPr>
              <a:t>indicators</a:t>
            </a:r>
          </a:p>
          <a:p>
            <a:pPr algn="r" eaLnBrk="1" hangingPunct="1">
              <a:lnSpc>
                <a:spcPct val="85000"/>
              </a:lnSpc>
              <a:spcBef>
                <a:spcPct val="0"/>
              </a:spcBef>
              <a:buFontTx/>
              <a:buNone/>
            </a:pPr>
            <a:r>
              <a:rPr lang="en-US" sz="2000" dirty="0" smtClean="0">
                <a:solidFill>
                  <a:schemeClr val="bg1"/>
                </a:solidFill>
                <a:cs typeface="Times New Roman" panose="02020603050405020304" pitchFamily="18" charset="0"/>
              </a:rPr>
              <a:t>(Thriving</a:t>
            </a:r>
          </a:p>
          <a:p>
            <a:pPr algn="r" eaLnBrk="1" hangingPunct="1">
              <a:lnSpc>
                <a:spcPct val="85000"/>
              </a:lnSpc>
              <a:spcBef>
                <a:spcPct val="0"/>
              </a:spcBef>
              <a:buFontTx/>
              <a:buNone/>
            </a:pPr>
            <a:r>
              <a:rPr lang="en-US" sz="2000" dirty="0" smtClean="0">
                <a:solidFill>
                  <a:schemeClr val="bg1"/>
                </a:solidFill>
                <a:cs typeface="Times New Roman" panose="02020603050405020304" pitchFamily="18" charset="0"/>
              </a:rPr>
              <a:t>Status</a:t>
            </a:r>
            <a:r>
              <a:rPr lang="en-US" sz="2000" dirty="0">
                <a:solidFill>
                  <a:schemeClr val="bg1"/>
                </a:solidFill>
                <a:cs typeface="Times New Roman" panose="02020603050405020304" pitchFamily="18" charset="0"/>
              </a:rPr>
              <a:t>)</a:t>
            </a:r>
          </a:p>
        </p:txBody>
      </p:sp>
      <p:sp>
        <p:nvSpPr>
          <p:cNvPr id="41" name="Rectangle 14"/>
          <p:cNvSpPr>
            <a:spLocks noChangeArrowheads="1"/>
          </p:cNvSpPr>
          <p:nvPr/>
        </p:nvSpPr>
        <p:spPr bwMode="auto">
          <a:xfrm>
            <a:off x="8647112" y="1021817"/>
            <a:ext cx="301752" cy="4316410"/>
          </a:xfrm>
          <a:prstGeom prst="rect">
            <a:avLst/>
          </a:prstGeom>
          <a:gradFill rotWithShape="0">
            <a:gsLst>
              <a:gs pos="99000">
                <a:srgbClr val="00FF00"/>
              </a:gs>
              <a:gs pos="99000">
                <a:srgbClr val="C00000"/>
              </a:gs>
            </a:gsLst>
            <a:lin ang="5400000" scaled="1"/>
          </a:gradFill>
          <a:ln w="9525">
            <a:solidFill>
              <a:srgbClr val="000000"/>
            </a:solidFill>
            <a:miter lim="800000"/>
            <a:headEnd/>
            <a:tailEnd/>
          </a:ln>
          <a:effectLst/>
          <a:extLst/>
        </p:spPr>
        <p:txBody>
          <a:bodyPr vert="vert270"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400" dirty="0" smtClean="0"/>
              <a:t>Thriving</a:t>
            </a:r>
            <a:endParaRPr lang="en-US" sz="2400" dirty="0"/>
          </a:p>
        </p:txBody>
      </p:sp>
      <p:sp>
        <p:nvSpPr>
          <p:cNvPr id="42" name="Line 15"/>
          <p:cNvSpPr>
            <a:spLocks noChangeShapeType="1"/>
          </p:cNvSpPr>
          <p:nvPr/>
        </p:nvSpPr>
        <p:spPr bwMode="auto">
          <a:xfrm flipH="1">
            <a:off x="7772400" y="5414427"/>
            <a:ext cx="12192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16"/>
          <p:cNvSpPr>
            <a:spLocks noChangeShapeType="1"/>
          </p:cNvSpPr>
          <p:nvPr/>
        </p:nvSpPr>
        <p:spPr bwMode="auto">
          <a:xfrm flipH="1">
            <a:off x="7772400" y="1455202"/>
            <a:ext cx="1587" cy="38830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Text Box 21"/>
          <p:cNvSpPr txBox="1">
            <a:spLocks noChangeArrowheads="1"/>
          </p:cNvSpPr>
          <p:nvPr/>
        </p:nvSpPr>
        <p:spPr bwMode="auto">
          <a:xfrm>
            <a:off x="149352" y="4953000"/>
            <a:ext cx="4659120" cy="824841"/>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800" dirty="0" smtClean="0">
                <a:solidFill>
                  <a:schemeClr val="bg1"/>
                </a:solidFill>
              </a:rPr>
              <a:t>Do what reduces vulnerability</a:t>
            </a:r>
          </a:p>
          <a:p>
            <a:pPr algn="ctr" eaLnBrk="1" hangingPunct="1">
              <a:lnSpc>
                <a:spcPct val="85000"/>
              </a:lnSpc>
              <a:spcBef>
                <a:spcPct val="0"/>
              </a:spcBef>
              <a:buFontTx/>
              <a:buNone/>
            </a:pPr>
            <a:r>
              <a:rPr lang="en-US" sz="2800" dirty="0" smtClean="0">
                <a:solidFill>
                  <a:schemeClr val="bg1"/>
                </a:solidFill>
              </a:rPr>
              <a:t>and ensures survival</a:t>
            </a:r>
            <a:endParaRPr lang="en-US" sz="2800" dirty="0">
              <a:solidFill>
                <a:schemeClr val="bg1"/>
              </a:solidFill>
            </a:endParaRPr>
          </a:p>
        </p:txBody>
      </p:sp>
      <p:sp>
        <p:nvSpPr>
          <p:cNvPr id="46" name="AutoShape 24"/>
          <p:cNvSpPr>
            <a:spLocks noChangeArrowheads="1"/>
          </p:cNvSpPr>
          <p:nvPr/>
        </p:nvSpPr>
        <p:spPr bwMode="auto">
          <a:xfrm>
            <a:off x="4757928" y="3124200"/>
            <a:ext cx="2176272" cy="1447800"/>
          </a:xfrm>
          <a:prstGeom prst="downArrow">
            <a:avLst>
              <a:gd name="adj1" fmla="val 59531"/>
              <a:gd name="adj2" fmla="val 47079"/>
            </a:avLst>
          </a:prstGeom>
          <a:gradFill rotWithShape="0">
            <a:gsLst>
              <a:gs pos="0">
                <a:srgbClr val="00FF00"/>
              </a:gs>
              <a:gs pos="100000">
                <a:srgbClr val="C00000"/>
              </a:gs>
            </a:gsLst>
            <a:lin ang="5400000" scaled="1"/>
          </a:gradFill>
          <a:ln w="12700">
            <a:solidFill>
              <a:srgbClr val="000000"/>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47" name="AutoShape 25"/>
          <p:cNvSpPr>
            <a:spLocks noChangeAspect="1" noChangeArrowheads="1"/>
          </p:cNvSpPr>
          <p:nvPr/>
        </p:nvSpPr>
        <p:spPr bwMode="auto">
          <a:xfrm>
            <a:off x="5265672" y="3192131"/>
            <a:ext cx="1143000" cy="11430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12700">
            <a:solidFill>
              <a:srgbClr val="C00000"/>
            </a:solidFill>
            <a:miter lim="800000"/>
            <a:headEnd/>
            <a:tailEnd/>
          </a:ln>
          <a:effectLst/>
          <a:extLst/>
        </p:spPr>
        <p:txBody>
          <a:bodyPr wrap="none" anchor="ctr"/>
          <a:lstStyle/>
          <a:p>
            <a:endParaRPr lang="en-US"/>
          </a:p>
        </p:txBody>
      </p:sp>
      <p:sp>
        <p:nvSpPr>
          <p:cNvPr id="48" name="Text Box 26"/>
          <p:cNvSpPr txBox="1">
            <a:spLocks noChangeArrowheads="1"/>
          </p:cNvSpPr>
          <p:nvPr/>
        </p:nvSpPr>
        <p:spPr bwMode="auto">
          <a:xfrm>
            <a:off x="4191000" y="1828800"/>
            <a:ext cx="3349752" cy="1191095"/>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800" dirty="0" smtClean="0"/>
              <a:t>Do what prevents more vulnerability and survival threats</a:t>
            </a:r>
            <a:endParaRPr lang="en-US" sz="2800" dirty="0"/>
          </a:p>
        </p:txBody>
      </p:sp>
      <p:sp>
        <p:nvSpPr>
          <p:cNvPr id="49" name="Text Box 29"/>
          <p:cNvSpPr txBox="1">
            <a:spLocks noChangeArrowheads="1"/>
          </p:cNvSpPr>
          <p:nvPr/>
        </p:nvSpPr>
        <p:spPr bwMode="auto">
          <a:xfrm>
            <a:off x="149352" y="2970413"/>
            <a:ext cx="4659120" cy="458587"/>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800" dirty="0" smtClean="0"/>
              <a:t>Do what increases </a:t>
            </a:r>
            <a:r>
              <a:rPr lang="en-US" sz="2800" dirty="0"/>
              <a:t>thriving</a:t>
            </a:r>
          </a:p>
        </p:txBody>
      </p:sp>
      <p:sp>
        <p:nvSpPr>
          <p:cNvPr id="50" name="AutoShape 30"/>
          <p:cNvSpPr>
            <a:spLocks noChangeArrowheads="1"/>
          </p:cNvSpPr>
          <p:nvPr/>
        </p:nvSpPr>
        <p:spPr bwMode="auto">
          <a:xfrm>
            <a:off x="1295400" y="1854470"/>
            <a:ext cx="2173288" cy="1066800"/>
          </a:xfrm>
          <a:prstGeom prst="upArrow">
            <a:avLst>
              <a:gd name="adj1" fmla="val 55130"/>
              <a:gd name="adj2" fmla="val 39076"/>
            </a:avLst>
          </a:prstGeom>
          <a:gradFill rotWithShape="0">
            <a:gsLst>
              <a:gs pos="0">
                <a:srgbClr val="00FF00"/>
              </a:gs>
              <a:gs pos="100000">
                <a:srgbClr val="003300"/>
              </a:gs>
            </a:gsLst>
            <a:lin ang="5400000" scaled="1"/>
          </a:gradFill>
          <a:ln w="9525">
            <a:solidFill>
              <a:srgbClr val="000000"/>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rgbClr val="00CC00"/>
              </a:solidFill>
            </a:endParaRPr>
          </a:p>
        </p:txBody>
      </p:sp>
      <p:pic>
        <p:nvPicPr>
          <p:cNvPr id="52" name="Picture 24" descr="thrive logo 5 08170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3943" y="156518"/>
            <a:ext cx="986554" cy="71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30"/>
          <p:cNvSpPr>
            <a:spLocks noChangeArrowheads="1"/>
          </p:cNvSpPr>
          <p:nvPr/>
        </p:nvSpPr>
        <p:spPr bwMode="auto">
          <a:xfrm>
            <a:off x="1295400" y="3810000"/>
            <a:ext cx="2173288" cy="1066800"/>
          </a:xfrm>
          <a:prstGeom prst="upArrow">
            <a:avLst>
              <a:gd name="adj1" fmla="val 55130"/>
              <a:gd name="adj2" fmla="val 39076"/>
            </a:avLst>
          </a:prstGeom>
          <a:gradFill rotWithShape="0">
            <a:gsLst>
              <a:gs pos="0">
                <a:srgbClr val="00FF00"/>
              </a:gs>
              <a:gs pos="100000">
                <a:srgbClr val="003300"/>
              </a:gs>
            </a:gsLst>
            <a:lin ang="5400000" scaled="1"/>
          </a:gradFill>
          <a:ln w="9525">
            <a:solidFill>
              <a:srgbClr val="000000"/>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rgbClr val="00CC00"/>
              </a:solidFill>
            </a:endParaRPr>
          </a:p>
        </p:txBody>
      </p:sp>
    </p:spTree>
    <p:extLst>
      <p:ext uri="{BB962C8B-B14F-4D97-AF65-F5344CB8AC3E}">
        <p14:creationId xmlns:p14="http://schemas.microsoft.com/office/powerpoint/2010/main" val="2433979491"/>
      </p:ext>
    </p:extLst>
  </p:cSld>
  <p:clrMapOvr>
    <a:overrideClrMapping bg1="lt1" tx1="dk1" bg2="lt2" tx2="dk2" accent1="accent1" accent2="accent2" accent3="accent3" accent4="accent4" accent5="accent5" accent6="accent6" hlink="hlink" folHlink="folHlink"/>
  </p:clrMapOvr>
  <p:transition>
    <p:cut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
          <p:cNvSpPr>
            <a:spLocks noChangeArrowheads="1"/>
          </p:cNvSpPr>
          <p:nvPr/>
        </p:nvSpPr>
        <p:spPr bwMode="auto">
          <a:xfrm>
            <a:off x="152400" y="941499"/>
            <a:ext cx="7388352" cy="5840301"/>
          </a:xfrm>
          <a:prstGeom prst="rect">
            <a:avLst/>
          </a:prstGeom>
          <a:gradFill rotWithShape="0">
            <a:gsLst>
              <a:gs pos="25000">
                <a:srgbClr val="00FF00"/>
              </a:gs>
              <a:gs pos="100000">
                <a:srgbClr val="C00000"/>
              </a:gs>
            </a:gsLst>
            <a:lin ang="5400000" scaled="1"/>
          </a:gradFill>
          <a:ln w="9525">
            <a:solidFill>
              <a:srgbClr val="003300"/>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32" name="Rectangle 3"/>
          <p:cNvSpPr>
            <a:spLocks noChangeArrowheads="1"/>
          </p:cNvSpPr>
          <p:nvPr/>
        </p:nvSpPr>
        <p:spPr bwMode="auto">
          <a:xfrm>
            <a:off x="268288" y="228600"/>
            <a:ext cx="84597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33" name="Rectangle 4"/>
          <p:cNvSpPr>
            <a:spLocks noChangeArrowheads="1"/>
          </p:cNvSpPr>
          <p:nvPr/>
        </p:nvSpPr>
        <p:spPr bwMode="auto">
          <a:xfrm>
            <a:off x="152399" y="156518"/>
            <a:ext cx="7589121" cy="712899"/>
          </a:xfrm>
          <a:prstGeom prst="rect">
            <a:avLst/>
          </a:prstGeom>
          <a:solidFill>
            <a:srgbClr val="006600"/>
          </a:solidFill>
          <a:ln w="9525">
            <a:solidFill>
              <a:srgbClr val="00FF00"/>
            </a:solidFill>
            <a:miter lim="800000"/>
            <a:headEnd/>
            <a:tailEnd/>
          </a:ln>
          <a:effectLst/>
          <a:extLst/>
        </p:spPr>
        <p:txBody>
          <a:bodyPr tIns="91440" anchor="t"/>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3000" dirty="0" smtClean="0">
                <a:solidFill>
                  <a:schemeClr val="bg1"/>
                </a:solidFill>
              </a:rPr>
              <a:t> </a:t>
            </a:r>
            <a:r>
              <a:rPr lang="en-US" sz="3600" dirty="0" smtClean="0">
                <a:solidFill>
                  <a:schemeClr val="bg1"/>
                </a:solidFill>
              </a:rPr>
              <a:t>What Will Our World Do [To Thrive]?</a:t>
            </a:r>
            <a:endParaRPr lang="en-US" sz="3600" dirty="0">
              <a:solidFill>
                <a:schemeClr val="bg1"/>
              </a:solidFill>
            </a:endParaRPr>
          </a:p>
        </p:txBody>
      </p:sp>
      <p:sp>
        <p:nvSpPr>
          <p:cNvPr id="35" name="Text Box 6"/>
          <p:cNvSpPr txBox="1">
            <a:spLocks noChangeArrowheads="1"/>
          </p:cNvSpPr>
          <p:nvPr/>
        </p:nvSpPr>
        <p:spPr bwMode="auto">
          <a:xfrm>
            <a:off x="284398" y="5989969"/>
            <a:ext cx="7123112" cy="563231"/>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3600" dirty="0">
                <a:solidFill>
                  <a:schemeClr val="bg1"/>
                </a:solidFill>
              </a:rPr>
              <a:t>highly </a:t>
            </a:r>
            <a:r>
              <a:rPr lang="en-US" sz="3600" dirty="0" smtClean="0">
                <a:solidFill>
                  <a:schemeClr val="bg1"/>
                </a:solidFill>
              </a:rPr>
              <a:t>vulnerable; survival at risk</a:t>
            </a:r>
            <a:endParaRPr lang="en-US" sz="3600" dirty="0">
              <a:solidFill>
                <a:schemeClr val="bg1"/>
              </a:solidFill>
            </a:endParaRPr>
          </a:p>
        </p:txBody>
      </p:sp>
      <p:sp>
        <p:nvSpPr>
          <p:cNvPr id="36" name="Text Box 7"/>
          <p:cNvSpPr txBox="1">
            <a:spLocks noChangeArrowheads="1"/>
          </p:cNvSpPr>
          <p:nvPr/>
        </p:nvSpPr>
        <p:spPr bwMode="auto">
          <a:xfrm>
            <a:off x="838200" y="1066800"/>
            <a:ext cx="5983288" cy="563231"/>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3600" dirty="0"/>
              <a:t>highly thriving</a:t>
            </a:r>
          </a:p>
        </p:txBody>
      </p:sp>
      <p:sp>
        <p:nvSpPr>
          <p:cNvPr id="37" name="Line 8"/>
          <p:cNvSpPr>
            <a:spLocks noChangeShapeType="1"/>
          </p:cNvSpPr>
          <p:nvPr/>
        </p:nvSpPr>
        <p:spPr bwMode="auto">
          <a:xfrm>
            <a:off x="76199" y="3657595"/>
            <a:ext cx="7502611" cy="1648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Rectangle 9"/>
          <p:cNvSpPr>
            <a:spLocks noChangeArrowheads="1"/>
          </p:cNvSpPr>
          <p:nvPr/>
        </p:nvSpPr>
        <p:spPr bwMode="auto">
          <a:xfrm>
            <a:off x="7848600" y="3716665"/>
            <a:ext cx="298640" cy="1621561"/>
          </a:xfrm>
          <a:prstGeom prst="rect">
            <a:avLst/>
          </a:prstGeom>
          <a:gradFill rotWithShape="0">
            <a:gsLst>
              <a:gs pos="0">
                <a:srgbClr val="00FF00"/>
              </a:gs>
              <a:gs pos="57000">
                <a:srgbClr val="C00000"/>
              </a:gs>
            </a:gsLst>
            <a:lin ang="5400000" scaled="1"/>
          </a:gradFill>
          <a:ln w="9525">
            <a:solidFill>
              <a:srgbClr val="000000"/>
            </a:solidFill>
            <a:miter lim="800000"/>
            <a:headEnd/>
            <a:tailEnd/>
          </a:ln>
          <a:effectLst/>
          <a:extLst/>
        </p:spPr>
        <p:txBody>
          <a:bodyPr vert="vert270"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400" dirty="0" smtClean="0">
                <a:solidFill>
                  <a:schemeClr val="bg1"/>
                </a:solidFill>
              </a:rPr>
              <a:t>Vulnerable</a:t>
            </a:r>
            <a:endParaRPr lang="en-US" sz="3600" dirty="0">
              <a:solidFill>
                <a:schemeClr val="bg1"/>
              </a:solidFill>
            </a:endParaRPr>
          </a:p>
        </p:txBody>
      </p:sp>
      <p:sp>
        <p:nvSpPr>
          <p:cNvPr id="39" name="Rectangle 11"/>
          <p:cNvSpPr>
            <a:spLocks noChangeArrowheads="1"/>
          </p:cNvSpPr>
          <p:nvPr/>
        </p:nvSpPr>
        <p:spPr bwMode="auto">
          <a:xfrm>
            <a:off x="8246300" y="2590800"/>
            <a:ext cx="301752" cy="2747427"/>
          </a:xfrm>
          <a:prstGeom prst="rect">
            <a:avLst/>
          </a:prstGeom>
          <a:gradFill rotWithShape="0">
            <a:gsLst>
              <a:gs pos="45000">
                <a:srgbClr val="00FF00"/>
              </a:gs>
              <a:gs pos="98000">
                <a:srgbClr val="C00000"/>
              </a:gs>
            </a:gsLst>
            <a:lin ang="5400000" scaled="1"/>
          </a:gradFill>
          <a:ln w="9525">
            <a:solidFill>
              <a:srgbClr val="000000"/>
            </a:solidFill>
            <a:miter lim="800000"/>
            <a:headEnd/>
            <a:tailEnd/>
          </a:ln>
          <a:effectLst/>
          <a:extLst/>
        </p:spPr>
        <p:txBody>
          <a:bodyPr vert="vert270"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400" dirty="0" smtClean="0"/>
              <a:t>Surviving</a:t>
            </a:r>
            <a:endParaRPr lang="en-US" sz="2400" dirty="0"/>
          </a:p>
        </p:txBody>
      </p:sp>
      <p:sp>
        <p:nvSpPr>
          <p:cNvPr id="40" name="Text Box 12"/>
          <p:cNvSpPr txBox="1">
            <a:spLocks noChangeArrowheads="1"/>
          </p:cNvSpPr>
          <p:nvPr/>
        </p:nvSpPr>
        <p:spPr bwMode="auto">
          <a:xfrm>
            <a:off x="7539508" y="5490627"/>
            <a:ext cx="1452092" cy="113877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85000"/>
              </a:lnSpc>
              <a:spcBef>
                <a:spcPct val="0"/>
              </a:spcBef>
              <a:buFontTx/>
              <a:buNone/>
            </a:pPr>
            <a:r>
              <a:rPr lang="en-US" sz="2000" dirty="0">
                <a:solidFill>
                  <a:schemeClr val="bg1"/>
                </a:solidFill>
                <a:cs typeface="Times New Roman" panose="02020603050405020304" pitchFamily="18" charset="0"/>
              </a:rPr>
              <a:t>Status </a:t>
            </a:r>
          </a:p>
          <a:p>
            <a:pPr algn="r" eaLnBrk="1" hangingPunct="1">
              <a:lnSpc>
                <a:spcPct val="85000"/>
              </a:lnSpc>
              <a:spcBef>
                <a:spcPct val="0"/>
              </a:spcBef>
              <a:buFontTx/>
              <a:buNone/>
            </a:pPr>
            <a:r>
              <a:rPr lang="en-US" sz="2000" dirty="0">
                <a:solidFill>
                  <a:schemeClr val="bg1"/>
                </a:solidFill>
                <a:cs typeface="Times New Roman" panose="02020603050405020304" pitchFamily="18" charset="0"/>
              </a:rPr>
              <a:t>indicators</a:t>
            </a:r>
          </a:p>
          <a:p>
            <a:pPr algn="r" eaLnBrk="1" hangingPunct="1">
              <a:lnSpc>
                <a:spcPct val="85000"/>
              </a:lnSpc>
              <a:spcBef>
                <a:spcPct val="0"/>
              </a:spcBef>
              <a:buFontTx/>
              <a:buNone/>
            </a:pPr>
            <a:r>
              <a:rPr lang="en-US" sz="2000" dirty="0" smtClean="0">
                <a:solidFill>
                  <a:schemeClr val="bg1"/>
                </a:solidFill>
                <a:cs typeface="Times New Roman" panose="02020603050405020304" pitchFamily="18" charset="0"/>
              </a:rPr>
              <a:t>(Thriving</a:t>
            </a:r>
          </a:p>
          <a:p>
            <a:pPr algn="r" eaLnBrk="1" hangingPunct="1">
              <a:lnSpc>
                <a:spcPct val="85000"/>
              </a:lnSpc>
              <a:spcBef>
                <a:spcPct val="0"/>
              </a:spcBef>
              <a:buFontTx/>
              <a:buNone/>
            </a:pPr>
            <a:r>
              <a:rPr lang="en-US" sz="2000" dirty="0" smtClean="0">
                <a:solidFill>
                  <a:schemeClr val="bg1"/>
                </a:solidFill>
                <a:cs typeface="Times New Roman" panose="02020603050405020304" pitchFamily="18" charset="0"/>
              </a:rPr>
              <a:t>Status</a:t>
            </a:r>
            <a:r>
              <a:rPr lang="en-US" sz="2000" dirty="0">
                <a:solidFill>
                  <a:schemeClr val="bg1"/>
                </a:solidFill>
                <a:cs typeface="Times New Roman" panose="02020603050405020304" pitchFamily="18" charset="0"/>
              </a:rPr>
              <a:t>)</a:t>
            </a:r>
          </a:p>
        </p:txBody>
      </p:sp>
      <p:sp>
        <p:nvSpPr>
          <p:cNvPr id="41" name="Rectangle 14"/>
          <p:cNvSpPr>
            <a:spLocks noChangeArrowheads="1"/>
          </p:cNvSpPr>
          <p:nvPr/>
        </p:nvSpPr>
        <p:spPr bwMode="auto">
          <a:xfrm>
            <a:off x="8647112" y="1021817"/>
            <a:ext cx="301752" cy="4316410"/>
          </a:xfrm>
          <a:prstGeom prst="rect">
            <a:avLst/>
          </a:prstGeom>
          <a:gradFill rotWithShape="0">
            <a:gsLst>
              <a:gs pos="99000">
                <a:srgbClr val="00FF00"/>
              </a:gs>
              <a:gs pos="99000">
                <a:srgbClr val="C00000"/>
              </a:gs>
            </a:gsLst>
            <a:lin ang="5400000" scaled="1"/>
          </a:gradFill>
          <a:ln w="9525">
            <a:solidFill>
              <a:srgbClr val="000000"/>
            </a:solidFill>
            <a:miter lim="800000"/>
            <a:headEnd/>
            <a:tailEnd/>
          </a:ln>
          <a:effectLst/>
          <a:extLst/>
        </p:spPr>
        <p:txBody>
          <a:bodyPr vert="vert270"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400" dirty="0" smtClean="0"/>
              <a:t>Thriving</a:t>
            </a:r>
            <a:endParaRPr lang="en-US" sz="2400" dirty="0"/>
          </a:p>
        </p:txBody>
      </p:sp>
      <p:sp>
        <p:nvSpPr>
          <p:cNvPr id="42" name="Line 15"/>
          <p:cNvSpPr>
            <a:spLocks noChangeShapeType="1"/>
          </p:cNvSpPr>
          <p:nvPr/>
        </p:nvSpPr>
        <p:spPr bwMode="auto">
          <a:xfrm flipH="1">
            <a:off x="7772400" y="5414427"/>
            <a:ext cx="12192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16"/>
          <p:cNvSpPr>
            <a:spLocks noChangeShapeType="1"/>
          </p:cNvSpPr>
          <p:nvPr/>
        </p:nvSpPr>
        <p:spPr bwMode="auto">
          <a:xfrm flipH="1">
            <a:off x="7772400" y="1455202"/>
            <a:ext cx="1587" cy="38830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Text Box 21"/>
          <p:cNvSpPr txBox="1">
            <a:spLocks noChangeArrowheads="1"/>
          </p:cNvSpPr>
          <p:nvPr/>
        </p:nvSpPr>
        <p:spPr bwMode="auto">
          <a:xfrm>
            <a:off x="149352" y="4953000"/>
            <a:ext cx="4659120" cy="824841"/>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800" dirty="0" smtClean="0">
                <a:solidFill>
                  <a:schemeClr val="bg1"/>
                </a:solidFill>
              </a:rPr>
              <a:t>Do what reduces vulnerability</a:t>
            </a:r>
          </a:p>
          <a:p>
            <a:pPr algn="ctr" eaLnBrk="1" hangingPunct="1">
              <a:lnSpc>
                <a:spcPct val="85000"/>
              </a:lnSpc>
              <a:spcBef>
                <a:spcPct val="0"/>
              </a:spcBef>
              <a:buFontTx/>
              <a:buNone/>
            </a:pPr>
            <a:r>
              <a:rPr lang="en-US" sz="2800" dirty="0" smtClean="0">
                <a:solidFill>
                  <a:schemeClr val="bg1"/>
                </a:solidFill>
              </a:rPr>
              <a:t>and ensures survival</a:t>
            </a:r>
            <a:endParaRPr lang="en-US" sz="2800" dirty="0">
              <a:solidFill>
                <a:schemeClr val="bg1"/>
              </a:solidFill>
            </a:endParaRPr>
          </a:p>
        </p:txBody>
      </p:sp>
      <p:sp>
        <p:nvSpPr>
          <p:cNvPr id="46" name="AutoShape 24"/>
          <p:cNvSpPr>
            <a:spLocks noChangeArrowheads="1"/>
          </p:cNvSpPr>
          <p:nvPr/>
        </p:nvSpPr>
        <p:spPr bwMode="auto">
          <a:xfrm>
            <a:off x="4757928" y="3124200"/>
            <a:ext cx="2176272" cy="1447800"/>
          </a:xfrm>
          <a:prstGeom prst="downArrow">
            <a:avLst>
              <a:gd name="adj1" fmla="val 59531"/>
              <a:gd name="adj2" fmla="val 47079"/>
            </a:avLst>
          </a:prstGeom>
          <a:gradFill rotWithShape="0">
            <a:gsLst>
              <a:gs pos="0">
                <a:srgbClr val="00FF00"/>
              </a:gs>
              <a:gs pos="100000">
                <a:srgbClr val="C00000"/>
              </a:gs>
            </a:gsLst>
            <a:lin ang="5400000" scaled="1"/>
          </a:gradFill>
          <a:ln w="12700">
            <a:solidFill>
              <a:srgbClr val="000000"/>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47" name="AutoShape 25"/>
          <p:cNvSpPr>
            <a:spLocks noChangeAspect="1" noChangeArrowheads="1"/>
          </p:cNvSpPr>
          <p:nvPr/>
        </p:nvSpPr>
        <p:spPr bwMode="auto">
          <a:xfrm>
            <a:off x="5265672" y="3192131"/>
            <a:ext cx="1143000" cy="11430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12700">
            <a:solidFill>
              <a:srgbClr val="C00000"/>
            </a:solidFill>
            <a:miter lim="800000"/>
            <a:headEnd/>
            <a:tailEnd/>
          </a:ln>
          <a:effectLst/>
          <a:extLst/>
        </p:spPr>
        <p:txBody>
          <a:bodyPr wrap="none" anchor="ctr"/>
          <a:lstStyle/>
          <a:p>
            <a:endParaRPr lang="en-US"/>
          </a:p>
        </p:txBody>
      </p:sp>
      <p:sp>
        <p:nvSpPr>
          <p:cNvPr id="48" name="Text Box 26"/>
          <p:cNvSpPr txBox="1">
            <a:spLocks noChangeArrowheads="1"/>
          </p:cNvSpPr>
          <p:nvPr/>
        </p:nvSpPr>
        <p:spPr bwMode="auto">
          <a:xfrm>
            <a:off x="4191000" y="1828800"/>
            <a:ext cx="3349752" cy="1191095"/>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800" dirty="0" smtClean="0"/>
              <a:t>Do what prevents more vulnerability and survival threats</a:t>
            </a:r>
            <a:endParaRPr lang="en-US" sz="2800" dirty="0"/>
          </a:p>
        </p:txBody>
      </p:sp>
      <p:sp>
        <p:nvSpPr>
          <p:cNvPr id="49" name="Text Box 29"/>
          <p:cNvSpPr txBox="1">
            <a:spLocks noChangeArrowheads="1"/>
          </p:cNvSpPr>
          <p:nvPr/>
        </p:nvSpPr>
        <p:spPr bwMode="auto">
          <a:xfrm>
            <a:off x="149352" y="2970413"/>
            <a:ext cx="4659120" cy="458587"/>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800" dirty="0" smtClean="0"/>
              <a:t>Do what increases </a:t>
            </a:r>
            <a:r>
              <a:rPr lang="en-US" sz="2800" dirty="0"/>
              <a:t>thriving</a:t>
            </a:r>
          </a:p>
        </p:txBody>
      </p:sp>
      <p:sp>
        <p:nvSpPr>
          <p:cNvPr id="50" name="AutoShape 30"/>
          <p:cNvSpPr>
            <a:spLocks noChangeArrowheads="1"/>
          </p:cNvSpPr>
          <p:nvPr/>
        </p:nvSpPr>
        <p:spPr bwMode="auto">
          <a:xfrm>
            <a:off x="1295400" y="1854470"/>
            <a:ext cx="2173288" cy="1066800"/>
          </a:xfrm>
          <a:prstGeom prst="upArrow">
            <a:avLst>
              <a:gd name="adj1" fmla="val 55130"/>
              <a:gd name="adj2" fmla="val 39076"/>
            </a:avLst>
          </a:prstGeom>
          <a:gradFill rotWithShape="0">
            <a:gsLst>
              <a:gs pos="0">
                <a:srgbClr val="00FF00"/>
              </a:gs>
              <a:gs pos="100000">
                <a:srgbClr val="003300"/>
              </a:gs>
            </a:gsLst>
            <a:lin ang="5400000" scaled="1"/>
          </a:gradFill>
          <a:ln w="9525">
            <a:solidFill>
              <a:srgbClr val="000000"/>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rgbClr val="00CC00"/>
              </a:solidFill>
            </a:endParaRPr>
          </a:p>
        </p:txBody>
      </p:sp>
      <p:pic>
        <p:nvPicPr>
          <p:cNvPr id="52" name="Picture 24" descr="thrive logo 5 08170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3943" y="156518"/>
            <a:ext cx="986554" cy="71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30"/>
          <p:cNvSpPr>
            <a:spLocks noChangeArrowheads="1"/>
          </p:cNvSpPr>
          <p:nvPr/>
        </p:nvSpPr>
        <p:spPr bwMode="auto">
          <a:xfrm>
            <a:off x="1295400" y="3810000"/>
            <a:ext cx="2173288" cy="1066800"/>
          </a:xfrm>
          <a:prstGeom prst="upArrow">
            <a:avLst>
              <a:gd name="adj1" fmla="val 55130"/>
              <a:gd name="adj2" fmla="val 39076"/>
            </a:avLst>
          </a:prstGeom>
          <a:gradFill rotWithShape="0">
            <a:gsLst>
              <a:gs pos="0">
                <a:srgbClr val="00FF00"/>
              </a:gs>
              <a:gs pos="100000">
                <a:srgbClr val="003300"/>
              </a:gs>
            </a:gsLst>
            <a:lin ang="5400000" scaled="1"/>
          </a:gradFill>
          <a:ln w="9525">
            <a:solidFill>
              <a:srgbClr val="000000"/>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rgbClr val="00CC00"/>
              </a:solidFill>
            </a:endParaRPr>
          </a:p>
        </p:txBody>
      </p:sp>
    </p:spTree>
    <p:extLst>
      <p:ext uri="{BB962C8B-B14F-4D97-AF65-F5344CB8AC3E}">
        <p14:creationId xmlns:p14="http://schemas.microsoft.com/office/powerpoint/2010/main" val="1524781798"/>
      </p:ext>
    </p:extLst>
  </p:cSld>
  <p:clrMapOvr>
    <a:overrideClrMapping bg1="lt1" tx1="dk1" bg2="lt2" tx2="dk2" accent1="accent1" accent2="accent2" accent3="accent3" accent4="accent4" accent5="accent5" accent6="accent6" hlink="hlink" folHlink="folHlink"/>
  </p:clrMapOvr>
  <p:transition>
    <p:cut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
          <p:cNvSpPr>
            <a:spLocks noChangeArrowheads="1"/>
          </p:cNvSpPr>
          <p:nvPr/>
        </p:nvSpPr>
        <p:spPr bwMode="auto">
          <a:xfrm>
            <a:off x="152400" y="941499"/>
            <a:ext cx="7388352" cy="5840301"/>
          </a:xfrm>
          <a:prstGeom prst="rect">
            <a:avLst/>
          </a:prstGeom>
          <a:gradFill rotWithShape="0">
            <a:gsLst>
              <a:gs pos="25000">
                <a:srgbClr val="00FF00"/>
              </a:gs>
              <a:gs pos="100000">
                <a:srgbClr val="C00000"/>
              </a:gs>
            </a:gsLst>
            <a:lin ang="5400000" scaled="1"/>
          </a:gradFill>
          <a:ln w="9525">
            <a:solidFill>
              <a:srgbClr val="003300"/>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32" name="Rectangle 3"/>
          <p:cNvSpPr>
            <a:spLocks noChangeArrowheads="1"/>
          </p:cNvSpPr>
          <p:nvPr/>
        </p:nvSpPr>
        <p:spPr bwMode="auto">
          <a:xfrm>
            <a:off x="268288" y="228600"/>
            <a:ext cx="84597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33" name="Rectangle 4"/>
          <p:cNvSpPr>
            <a:spLocks noChangeArrowheads="1"/>
          </p:cNvSpPr>
          <p:nvPr/>
        </p:nvSpPr>
        <p:spPr bwMode="auto">
          <a:xfrm>
            <a:off x="152400" y="156518"/>
            <a:ext cx="7388352" cy="712899"/>
          </a:xfrm>
          <a:prstGeom prst="rect">
            <a:avLst/>
          </a:prstGeom>
          <a:solidFill>
            <a:srgbClr val="006600"/>
          </a:solidFill>
          <a:ln w="9525">
            <a:solidFill>
              <a:srgbClr val="00FF00"/>
            </a:solidFill>
            <a:miter lim="800000"/>
            <a:headEnd/>
            <a:tailEnd/>
          </a:ln>
          <a:effectLst/>
          <a:extLst/>
        </p:spPr>
        <p:txBody>
          <a:bodyPr tIns="91440" anchor="t"/>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3000" dirty="0" smtClean="0">
                <a:solidFill>
                  <a:schemeClr val="bg1"/>
                </a:solidFill>
              </a:rPr>
              <a:t> </a:t>
            </a:r>
            <a:r>
              <a:rPr lang="en-US" sz="3600" dirty="0" smtClean="0">
                <a:solidFill>
                  <a:schemeClr val="bg1"/>
                </a:solidFill>
              </a:rPr>
              <a:t>What Will You Do [To Thrive]?</a:t>
            </a:r>
            <a:endParaRPr lang="en-US" sz="3600" dirty="0">
              <a:solidFill>
                <a:schemeClr val="bg1"/>
              </a:solidFill>
            </a:endParaRPr>
          </a:p>
        </p:txBody>
      </p:sp>
      <p:sp>
        <p:nvSpPr>
          <p:cNvPr id="35" name="Text Box 6"/>
          <p:cNvSpPr txBox="1">
            <a:spLocks noChangeArrowheads="1"/>
          </p:cNvSpPr>
          <p:nvPr/>
        </p:nvSpPr>
        <p:spPr bwMode="auto">
          <a:xfrm>
            <a:off x="284398" y="5989969"/>
            <a:ext cx="7123112" cy="563231"/>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3600" dirty="0">
                <a:solidFill>
                  <a:schemeClr val="bg1"/>
                </a:solidFill>
              </a:rPr>
              <a:t>highly </a:t>
            </a:r>
            <a:r>
              <a:rPr lang="en-US" sz="3600" dirty="0" smtClean="0">
                <a:solidFill>
                  <a:schemeClr val="bg1"/>
                </a:solidFill>
              </a:rPr>
              <a:t>vulnerable; survival at risk</a:t>
            </a:r>
            <a:endParaRPr lang="en-US" sz="3600" dirty="0">
              <a:solidFill>
                <a:schemeClr val="bg1"/>
              </a:solidFill>
            </a:endParaRPr>
          </a:p>
        </p:txBody>
      </p:sp>
      <p:sp>
        <p:nvSpPr>
          <p:cNvPr id="36" name="Text Box 7"/>
          <p:cNvSpPr txBox="1">
            <a:spLocks noChangeArrowheads="1"/>
          </p:cNvSpPr>
          <p:nvPr/>
        </p:nvSpPr>
        <p:spPr bwMode="auto">
          <a:xfrm>
            <a:off x="838200" y="1066800"/>
            <a:ext cx="5983288" cy="563231"/>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3600" dirty="0"/>
              <a:t>highly thriving</a:t>
            </a:r>
          </a:p>
        </p:txBody>
      </p:sp>
      <p:sp>
        <p:nvSpPr>
          <p:cNvPr id="37" name="Line 8"/>
          <p:cNvSpPr>
            <a:spLocks noChangeShapeType="1"/>
          </p:cNvSpPr>
          <p:nvPr/>
        </p:nvSpPr>
        <p:spPr bwMode="auto">
          <a:xfrm>
            <a:off x="76199" y="3657595"/>
            <a:ext cx="7502611" cy="1648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Rectangle 9"/>
          <p:cNvSpPr>
            <a:spLocks noChangeArrowheads="1"/>
          </p:cNvSpPr>
          <p:nvPr/>
        </p:nvSpPr>
        <p:spPr bwMode="auto">
          <a:xfrm>
            <a:off x="7848600" y="3716665"/>
            <a:ext cx="298640" cy="1621561"/>
          </a:xfrm>
          <a:prstGeom prst="rect">
            <a:avLst/>
          </a:prstGeom>
          <a:gradFill rotWithShape="0">
            <a:gsLst>
              <a:gs pos="0">
                <a:srgbClr val="00FF00"/>
              </a:gs>
              <a:gs pos="57000">
                <a:srgbClr val="C00000"/>
              </a:gs>
            </a:gsLst>
            <a:lin ang="5400000" scaled="1"/>
          </a:gradFill>
          <a:ln w="9525">
            <a:solidFill>
              <a:srgbClr val="000000"/>
            </a:solidFill>
            <a:miter lim="800000"/>
            <a:headEnd/>
            <a:tailEnd/>
          </a:ln>
          <a:effectLst/>
          <a:extLst/>
        </p:spPr>
        <p:txBody>
          <a:bodyPr vert="vert270"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400" dirty="0" smtClean="0">
                <a:solidFill>
                  <a:schemeClr val="bg1"/>
                </a:solidFill>
              </a:rPr>
              <a:t>Vulnerable</a:t>
            </a:r>
            <a:endParaRPr lang="en-US" sz="3600" dirty="0">
              <a:solidFill>
                <a:schemeClr val="bg1"/>
              </a:solidFill>
            </a:endParaRPr>
          </a:p>
        </p:txBody>
      </p:sp>
      <p:sp>
        <p:nvSpPr>
          <p:cNvPr id="39" name="Rectangle 11"/>
          <p:cNvSpPr>
            <a:spLocks noChangeArrowheads="1"/>
          </p:cNvSpPr>
          <p:nvPr/>
        </p:nvSpPr>
        <p:spPr bwMode="auto">
          <a:xfrm>
            <a:off x="8246300" y="2590800"/>
            <a:ext cx="301752" cy="2747427"/>
          </a:xfrm>
          <a:prstGeom prst="rect">
            <a:avLst/>
          </a:prstGeom>
          <a:gradFill rotWithShape="0">
            <a:gsLst>
              <a:gs pos="45000">
                <a:srgbClr val="00FF00"/>
              </a:gs>
              <a:gs pos="98000">
                <a:srgbClr val="C00000"/>
              </a:gs>
            </a:gsLst>
            <a:lin ang="5400000" scaled="1"/>
          </a:gradFill>
          <a:ln w="9525">
            <a:solidFill>
              <a:srgbClr val="000000"/>
            </a:solidFill>
            <a:miter lim="800000"/>
            <a:headEnd/>
            <a:tailEnd/>
          </a:ln>
          <a:effectLst/>
          <a:extLst/>
        </p:spPr>
        <p:txBody>
          <a:bodyPr vert="vert270"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400" dirty="0" smtClean="0"/>
              <a:t>Surviving</a:t>
            </a:r>
            <a:endParaRPr lang="en-US" sz="2400" dirty="0"/>
          </a:p>
        </p:txBody>
      </p:sp>
      <p:sp>
        <p:nvSpPr>
          <p:cNvPr id="40" name="Text Box 12"/>
          <p:cNvSpPr txBox="1">
            <a:spLocks noChangeArrowheads="1"/>
          </p:cNvSpPr>
          <p:nvPr/>
        </p:nvSpPr>
        <p:spPr bwMode="auto">
          <a:xfrm>
            <a:off x="7539508" y="5490627"/>
            <a:ext cx="1452092" cy="113877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85000"/>
              </a:lnSpc>
              <a:spcBef>
                <a:spcPct val="0"/>
              </a:spcBef>
              <a:buFontTx/>
              <a:buNone/>
            </a:pPr>
            <a:r>
              <a:rPr lang="en-US" sz="2000" dirty="0">
                <a:solidFill>
                  <a:schemeClr val="bg1"/>
                </a:solidFill>
                <a:cs typeface="Times New Roman" panose="02020603050405020304" pitchFamily="18" charset="0"/>
              </a:rPr>
              <a:t>Status </a:t>
            </a:r>
          </a:p>
          <a:p>
            <a:pPr algn="r" eaLnBrk="1" hangingPunct="1">
              <a:lnSpc>
                <a:spcPct val="85000"/>
              </a:lnSpc>
              <a:spcBef>
                <a:spcPct val="0"/>
              </a:spcBef>
              <a:buFontTx/>
              <a:buNone/>
            </a:pPr>
            <a:r>
              <a:rPr lang="en-US" sz="2000" dirty="0">
                <a:solidFill>
                  <a:schemeClr val="bg1"/>
                </a:solidFill>
                <a:cs typeface="Times New Roman" panose="02020603050405020304" pitchFamily="18" charset="0"/>
              </a:rPr>
              <a:t>indicators</a:t>
            </a:r>
          </a:p>
          <a:p>
            <a:pPr algn="r" eaLnBrk="1" hangingPunct="1">
              <a:lnSpc>
                <a:spcPct val="85000"/>
              </a:lnSpc>
              <a:spcBef>
                <a:spcPct val="0"/>
              </a:spcBef>
              <a:buFontTx/>
              <a:buNone/>
            </a:pPr>
            <a:r>
              <a:rPr lang="en-US" sz="2000" dirty="0" smtClean="0">
                <a:solidFill>
                  <a:schemeClr val="bg1"/>
                </a:solidFill>
                <a:cs typeface="Times New Roman" panose="02020603050405020304" pitchFamily="18" charset="0"/>
              </a:rPr>
              <a:t>(Thriving</a:t>
            </a:r>
          </a:p>
          <a:p>
            <a:pPr algn="r" eaLnBrk="1" hangingPunct="1">
              <a:lnSpc>
                <a:spcPct val="85000"/>
              </a:lnSpc>
              <a:spcBef>
                <a:spcPct val="0"/>
              </a:spcBef>
              <a:buFontTx/>
              <a:buNone/>
            </a:pPr>
            <a:r>
              <a:rPr lang="en-US" sz="2000" dirty="0" smtClean="0">
                <a:solidFill>
                  <a:schemeClr val="bg1"/>
                </a:solidFill>
                <a:cs typeface="Times New Roman" panose="02020603050405020304" pitchFamily="18" charset="0"/>
              </a:rPr>
              <a:t>Status</a:t>
            </a:r>
            <a:r>
              <a:rPr lang="en-US" sz="2000" dirty="0">
                <a:solidFill>
                  <a:schemeClr val="bg1"/>
                </a:solidFill>
                <a:cs typeface="Times New Roman" panose="02020603050405020304" pitchFamily="18" charset="0"/>
              </a:rPr>
              <a:t>)</a:t>
            </a:r>
          </a:p>
        </p:txBody>
      </p:sp>
      <p:sp>
        <p:nvSpPr>
          <p:cNvPr id="41" name="Rectangle 14"/>
          <p:cNvSpPr>
            <a:spLocks noChangeArrowheads="1"/>
          </p:cNvSpPr>
          <p:nvPr/>
        </p:nvSpPr>
        <p:spPr bwMode="auto">
          <a:xfrm>
            <a:off x="8647112" y="1021817"/>
            <a:ext cx="301752" cy="4316410"/>
          </a:xfrm>
          <a:prstGeom prst="rect">
            <a:avLst/>
          </a:prstGeom>
          <a:gradFill rotWithShape="0">
            <a:gsLst>
              <a:gs pos="99000">
                <a:srgbClr val="00FF00"/>
              </a:gs>
              <a:gs pos="99000">
                <a:srgbClr val="C00000"/>
              </a:gs>
            </a:gsLst>
            <a:lin ang="5400000" scaled="1"/>
          </a:gradFill>
          <a:ln w="9525">
            <a:solidFill>
              <a:srgbClr val="000000"/>
            </a:solidFill>
            <a:miter lim="800000"/>
            <a:headEnd/>
            <a:tailEnd/>
          </a:ln>
          <a:effectLst/>
          <a:extLst/>
        </p:spPr>
        <p:txBody>
          <a:bodyPr vert="vert270"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400" dirty="0" smtClean="0"/>
              <a:t>Thriving</a:t>
            </a:r>
            <a:endParaRPr lang="en-US" sz="2400" dirty="0"/>
          </a:p>
        </p:txBody>
      </p:sp>
      <p:sp>
        <p:nvSpPr>
          <p:cNvPr id="42" name="Line 15"/>
          <p:cNvSpPr>
            <a:spLocks noChangeShapeType="1"/>
          </p:cNvSpPr>
          <p:nvPr/>
        </p:nvSpPr>
        <p:spPr bwMode="auto">
          <a:xfrm flipH="1">
            <a:off x="7772400" y="5414427"/>
            <a:ext cx="12192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16"/>
          <p:cNvSpPr>
            <a:spLocks noChangeShapeType="1"/>
          </p:cNvSpPr>
          <p:nvPr/>
        </p:nvSpPr>
        <p:spPr bwMode="auto">
          <a:xfrm flipH="1">
            <a:off x="7772400" y="1455202"/>
            <a:ext cx="1587" cy="38830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Text Box 21"/>
          <p:cNvSpPr txBox="1">
            <a:spLocks noChangeArrowheads="1"/>
          </p:cNvSpPr>
          <p:nvPr/>
        </p:nvSpPr>
        <p:spPr bwMode="auto">
          <a:xfrm>
            <a:off x="149352" y="4953000"/>
            <a:ext cx="4659120" cy="824841"/>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800" dirty="0" smtClean="0">
                <a:solidFill>
                  <a:schemeClr val="bg1"/>
                </a:solidFill>
              </a:rPr>
              <a:t>Do what reduces vulnerability</a:t>
            </a:r>
          </a:p>
          <a:p>
            <a:pPr algn="ctr" eaLnBrk="1" hangingPunct="1">
              <a:lnSpc>
                <a:spcPct val="85000"/>
              </a:lnSpc>
              <a:spcBef>
                <a:spcPct val="0"/>
              </a:spcBef>
              <a:buFontTx/>
              <a:buNone/>
            </a:pPr>
            <a:r>
              <a:rPr lang="en-US" sz="2800" dirty="0" smtClean="0">
                <a:solidFill>
                  <a:schemeClr val="bg1"/>
                </a:solidFill>
              </a:rPr>
              <a:t>and ensures survival</a:t>
            </a:r>
            <a:endParaRPr lang="en-US" sz="2800" dirty="0">
              <a:solidFill>
                <a:schemeClr val="bg1"/>
              </a:solidFill>
            </a:endParaRPr>
          </a:p>
        </p:txBody>
      </p:sp>
      <p:sp>
        <p:nvSpPr>
          <p:cNvPr id="46" name="AutoShape 24"/>
          <p:cNvSpPr>
            <a:spLocks noChangeArrowheads="1"/>
          </p:cNvSpPr>
          <p:nvPr/>
        </p:nvSpPr>
        <p:spPr bwMode="auto">
          <a:xfrm>
            <a:off x="4757928" y="3124200"/>
            <a:ext cx="2176272" cy="1447800"/>
          </a:xfrm>
          <a:prstGeom prst="downArrow">
            <a:avLst>
              <a:gd name="adj1" fmla="val 59531"/>
              <a:gd name="adj2" fmla="val 47079"/>
            </a:avLst>
          </a:prstGeom>
          <a:gradFill rotWithShape="0">
            <a:gsLst>
              <a:gs pos="0">
                <a:srgbClr val="00FF00"/>
              </a:gs>
              <a:gs pos="100000">
                <a:srgbClr val="C00000"/>
              </a:gs>
            </a:gsLst>
            <a:lin ang="5400000" scaled="1"/>
          </a:gradFill>
          <a:ln w="12700">
            <a:solidFill>
              <a:srgbClr val="000000"/>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47" name="AutoShape 25"/>
          <p:cNvSpPr>
            <a:spLocks noChangeAspect="1" noChangeArrowheads="1"/>
          </p:cNvSpPr>
          <p:nvPr/>
        </p:nvSpPr>
        <p:spPr bwMode="auto">
          <a:xfrm>
            <a:off x="5265672" y="3192131"/>
            <a:ext cx="1143000" cy="11430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12700">
            <a:solidFill>
              <a:srgbClr val="C00000"/>
            </a:solidFill>
            <a:miter lim="800000"/>
            <a:headEnd/>
            <a:tailEnd/>
          </a:ln>
          <a:effectLst/>
          <a:extLst/>
        </p:spPr>
        <p:txBody>
          <a:bodyPr wrap="none" anchor="ctr"/>
          <a:lstStyle/>
          <a:p>
            <a:endParaRPr lang="en-US"/>
          </a:p>
        </p:txBody>
      </p:sp>
      <p:sp>
        <p:nvSpPr>
          <p:cNvPr id="48" name="Text Box 26"/>
          <p:cNvSpPr txBox="1">
            <a:spLocks noChangeArrowheads="1"/>
          </p:cNvSpPr>
          <p:nvPr/>
        </p:nvSpPr>
        <p:spPr bwMode="auto">
          <a:xfrm>
            <a:off x="4191000" y="1828800"/>
            <a:ext cx="3349752" cy="1191095"/>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800" dirty="0" smtClean="0"/>
              <a:t>Do what prevents more vulnerability and survival threats</a:t>
            </a:r>
            <a:endParaRPr lang="en-US" sz="2800" dirty="0"/>
          </a:p>
        </p:txBody>
      </p:sp>
      <p:sp>
        <p:nvSpPr>
          <p:cNvPr id="49" name="Text Box 29"/>
          <p:cNvSpPr txBox="1">
            <a:spLocks noChangeArrowheads="1"/>
          </p:cNvSpPr>
          <p:nvPr/>
        </p:nvSpPr>
        <p:spPr bwMode="auto">
          <a:xfrm>
            <a:off x="149352" y="2970413"/>
            <a:ext cx="4659120" cy="458587"/>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800" dirty="0" smtClean="0"/>
              <a:t>Do what increases </a:t>
            </a:r>
            <a:r>
              <a:rPr lang="en-US" sz="2800" dirty="0"/>
              <a:t>thriving</a:t>
            </a:r>
          </a:p>
        </p:txBody>
      </p:sp>
      <p:sp>
        <p:nvSpPr>
          <p:cNvPr id="50" name="AutoShape 30"/>
          <p:cNvSpPr>
            <a:spLocks noChangeArrowheads="1"/>
          </p:cNvSpPr>
          <p:nvPr/>
        </p:nvSpPr>
        <p:spPr bwMode="auto">
          <a:xfrm>
            <a:off x="1295400" y="1854470"/>
            <a:ext cx="2173288" cy="1066800"/>
          </a:xfrm>
          <a:prstGeom prst="upArrow">
            <a:avLst>
              <a:gd name="adj1" fmla="val 55130"/>
              <a:gd name="adj2" fmla="val 39076"/>
            </a:avLst>
          </a:prstGeom>
          <a:gradFill rotWithShape="0">
            <a:gsLst>
              <a:gs pos="0">
                <a:srgbClr val="00FF00"/>
              </a:gs>
              <a:gs pos="100000">
                <a:srgbClr val="003300"/>
              </a:gs>
            </a:gsLst>
            <a:lin ang="5400000" scaled="1"/>
          </a:gradFill>
          <a:ln w="9525">
            <a:solidFill>
              <a:srgbClr val="000000"/>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rgbClr val="00CC00"/>
              </a:solidFill>
            </a:endParaRPr>
          </a:p>
        </p:txBody>
      </p:sp>
      <p:pic>
        <p:nvPicPr>
          <p:cNvPr id="52" name="Picture 24" descr="thrive logo 5 08170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3943" y="156518"/>
            <a:ext cx="986554" cy="71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30"/>
          <p:cNvSpPr>
            <a:spLocks noChangeArrowheads="1"/>
          </p:cNvSpPr>
          <p:nvPr/>
        </p:nvSpPr>
        <p:spPr bwMode="auto">
          <a:xfrm>
            <a:off x="1295400" y="3810000"/>
            <a:ext cx="2173288" cy="1066800"/>
          </a:xfrm>
          <a:prstGeom prst="upArrow">
            <a:avLst>
              <a:gd name="adj1" fmla="val 55130"/>
              <a:gd name="adj2" fmla="val 39076"/>
            </a:avLst>
          </a:prstGeom>
          <a:gradFill rotWithShape="0">
            <a:gsLst>
              <a:gs pos="0">
                <a:srgbClr val="00FF00"/>
              </a:gs>
              <a:gs pos="100000">
                <a:srgbClr val="003300"/>
              </a:gs>
            </a:gsLst>
            <a:lin ang="5400000" scaled="1"/>
          </a:gradFill>
          <a:ln w="9525">
            <a:solidFill>
              <a:srgbClr val="000000"/>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rgbClr val="00CC00"/>
              </a:solidFill>
            </a:endParaRPr>
          </a:p>
        </p:txBody>
      </p:sp>
    </p:spTree>
    <p:extLst>
      <p:ext uri="{BB962C8B-B14F-4D97-AF65-F5344CB8AC3E}">
        <p14:creationId xmlns:p14="http://schemas.microsoft.com/office/powerpoint/2010/main" val="3039499554"/>
      </p:ext>
    </p:extLst>
  </p:cSld>
  <p:clrMapOvr>
    <a:overrideClrMapping bg1="lt1" tx1="dk1" bg2="lt2" tx2="dk2" accent1="accent1" accent2="accent2" accent3="accent3" accent4="accent4" accent5="accent5" accent6="accent6" hlink="hlink" folHlink="folHlink"/>
  </p:clrMapOvr>
  <p:transition>
    <p:cut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3"/>
          <p:cNvSpPr>
            <a:spLocks noChangeArrowheads="1"/>
          </p:cNvSpPr>
          <p:nvPr/>
        </p:nvSpPr>
        <p:spPr bwMode="auto">
          <a:xfrm>
            <a:off x="268288" y="228600"/>
            <a:ext cx="84597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19811" name="Rectangle 4"/>
          <p:cNvSpPr>
            <a:spLocks noChangeArrowheads="1"/>
          </p:cNvSpPr>
          <p:nvPr/>
        </p:nvSpPr>
        <p:spPr bwMode="auto">
          <a:xfrm>
            <a:off x="152400" y="156518"/>
            <a:ext cx="7696200" cy="712899"/>
          </a:xfrm>
          <a:prstGeom prst="rect">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nchor="t"/>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3000" dirty="0" smtClean="0">
                <a:solidFill>
                  <a:schemeClr val="bg1"/>
                </a:solidFill>
              </a:rPr>
              <a:t> </a:t>
            </a:r>
            <a:r>
              <a:rPr lang="en-US" sz="3600" dirty="0" smtClean="0">
                <a:solidFill>
                  <a:schemeClr val="bg1"/>
                </a:solidFill>
              </a:rPr>
              <a:t>What Will You Do [To Thrive]?</a:t>
            </a:r>
            <a:endParaRPr lang="en-US" sz="3600" dirty="0">
              <a:solidFill>
                <a:schemeClr val="bg1"/>
              </a:solidFill>
            </a:endParaRPr>
          </a:p>
        </p:txBody>
      </p:sp>
      <p:sp>
        <p:nvSpPr>
          <p:cNvPr id="119812" name="Rectangle 5"/>
          <p:cNvSpPr>
            <a:spLocks noChangeArrowheads="1"/>
          </p:cNvSpPr>
          <p:nvPr/>
        </p:nvSpPr>
        <p:spPr bwMode="auto">
          <a:xfrm>
            <a:off x="152400" y="941499"/>
            <a:ext cx="7391400" cy="5764101"/>
          </a:xfrm>
          <a:prstGeom prst="rect">
            <a:avLst/>
          </a:prstGeom>
          <a:gradFill rotWithShape="0">
            <a:gsLst>
              <a:gs pos="0">
                <a:schemeClr val="bg1"/>
              </a:gs>
              <a:gs pos="100000">
                <a:schemeClr val="bg2">
                  <a:lumMod val="60000"/>
                  <a:lumOff val="40000"/>
                </a:schemeClr>
              </a:gs>
            </a:gsLst>
            <a:lin ang="5400000" scaled="1"/>
          </a:gradFill>
          <a:ln w="9525">
            <a:solidFill>
              <a:srgbClr val="000000"/>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119813" name="Text Box 6"/>
          <p:cNvSpPr txBox="1">
            <a:spLocks noChangeArrowheads="1"/>
          </p:cNvSpPr>
          <p:nvPr/>
        </p:nvSpPr>
        <p:spPr bwMode="auto">
          <a:xfrm>
            <a:off x="268288" y="5989969"/>
            <a:ext cx="7123112" cy="563231"/>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3600" dirty="0"/>
              <a:t>highly </a:t>
            </a:r>
            <a:r>
              <a:rPr lang="en-US" sz="3600" dirty="0" smtClean="0"/>
              <a:t>vulnerable; survival at risk</a:t>
            </a:r>
            <a:endParaRPr lang="en-US" sz="3600" dirty="0"/>
          </a:p>
        </p:txBody>
      </p:sp>
      <p:sp>
        <p:nvSpPr>
          <p:cNvPr id="119814" name="Text Box 7"/>
          <p:cNvSpPr txBox="1">
            <a:spLocks noChangeArrowheads="1"/>
          </p:cNvSpPr>
          <p:nvPr/>
        </p:nvSpPr>
        <p:spPr bwMode="auto">
          <a:xfrm>
            <a:off x="838200" y="1066800"/>
            <a:ext cx="5983288" cy="563231"/>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3600" dirty="0"/>
              <a:t>highly thriving</a:t>
            </a:r>
          </a:p>
        </p:txBody>
      </p:sp>
      <p:sp>
        <p:nvSpPr>
          <p:cNvPr id="119815" name="Line 8"/>
          <p:cNvSpPr>
            <a:spLocks noChangeShapeType="1"/>
          </p:cNvSpPr>
          <p:nvPr/>
        </p:nvSpPr>
        <p:spPr bwMode="auto">
          <a:xfrm flipV="1">
            <a:off x="76199" y="3581399"/>
            <a:ext cx="7508875" cy="76199"/>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16" name="Rectangle 9"/>
          <p:cNvSpPr>
            <a:spLocks noChangeArrowheads="1"/>
          </p:cNvSpPr>
          <p:nvPr/>
        </p:nvSpPr>
        <p:spPr bwMode="auto">
          <a:xfrm>
            <a:off x="7848600" y="3552617"/>
            <a:ext cx="298640" cy="1633209"/>
          </a:xfrm>
          <a:prstGeom prst="rect">
            <a:avLst/>
          </a:prstGeom>
          <a:gradFill rotWithShape="0">
            <a:gsLst>
              <a:gs pos="0">
                <a:schemeClr val="bg1"/>
              </a:gs>
              <a:gs pos="57000">
                <a:srgbClr val="000000"/>
              </a:gs>
            </a:gsLst>
            <a:lin ang="5400000" scaled="1"/>
          </a:gradFill>
          <a:ln w="9525">
            <a:solidFill>
              <a:srgbClr val="000000"/>
            </a:solidFill>
            <a:miter lim="800000"/>
            <a:headEnd/>
            <a:tailEnd/>
          </a:ln>
          <a:effectLst/>
          <a:extLst/>
        </p:spPr>
        <p:txBody>
          <a:bodyPr vert="vert270"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400" dirty="0" smtClean="0">
                <a:solidFill>
                  <a:schemeClr val="bg1"/>
                </a:solidFill>
              </a:rPr>
              <a:t>Vulnerable</a:t>
            </a:r>
            <a:endParaRPr lang="en-US" sz="3600" dirty="0">
              <a:solidFill>
                <a:schemeClr val="bg1"/>
              </a:solidFill>
            </a:endParaRPr>
          </a:p>
        </p:txBody>
      </p:sp>
      <p:sp>
        <p:nvSpPr>
          <p:cNvPr id="119819" name="Text Box 12"/>
          <p:cNvSpPr txBox="1">
            <a:spLocks noChangeArrowheads="1"/>
          </p:cNvSpPr>
          <p:nvPr/>
        </p:nvSpPr>
        <p:spPr bwMode="auto">
          <a:xfrm>
            <a:off x="7543800" y="5338227"/>
            <a:ext cx="1411288" cy="113877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85000"/>
              </a:lnSpc>
              <a:spcBef>
                <a:spcPct val="0"/>
              </a:spcBef>
              <a:buFontTx/>
              <a:buNone/>
            </a:pPr>
            <a:r>
              <a:rPr lang="en-US" sz="2000" dirty="0">
                <a:cs typeface="Times New Roman" panose="02020603050405020304" pitchFamily="18" charset="0"/>
              </a:rPr>
              <a:t>Status </a:t>
            </a:r>
          </a:p>
          <a:p>
            <a:pPr algn="r" eaLnBrk="1" hangingPunct="1">
              <a:lnSpc>
                <a:spcPct val="85000"/>
              </a:lnSpc>
              <a:spcBef>
                <a:spcPct val="0"/>
              </a:spcBef>
              <a:buFontTx/>
              <a:buNone/>
            </a:pPr>
            <a:r>
              <a:rPr lang="en-US" sz="2000" dirty="0">
                <a:cs typeface="Times New Roman" panose="02020603050405020304" pitchFamily="18" charset="0"/>
              </a:rPr>
              <a:t>indicators</a:t>
            </a:r>
          </a:p>
          <a:p>
            <a:pPr algn="r" eaLnBrk="1" hangingPunct="1">
              <a:lnSpc>
                <a:spcPct val="85000"/>
              </a:lnSpc>
              <a:spcBef>
                <a:spcPct val="0"/>
              </a:spcBef>
              <a:buFontTx/>
              <a:buNone/>
            </a:pPr>
            <a:r>
              <a:rPr lang="en-US" sz="2000" dirty="0" smtClean="0">
                <a:cs typeface="Times New Roman" panose="02020603050405020304" pitchFamily="18" charset="0"/>
              </a:rPr>
              <a:t>(Thriving</a:t>
            </a:r>
          </a:p>
          <a:p>
            <a:pPr algn="r" eaLnBrk="1" hangingPunct="1">
              <a:lnSpc>
                <a:spcPct val="85000"/>
              </a:lnSpc>
              <a:spcBef>
                <a:spcPct val="0"/>
              </a:spcBef>
              <a:buFontTx/>
              <a:buNone/>
            </a:pPr>
            <a:r>
              <a:rPr lang="en-US" sz="2000" dirty="0" smtClean="0">
                <a:cs typeface="Times New Roman" panose="02020603050405020304" pitchFamily="18" charset="0"/>
              </a:rPr>
              <a:t>Status</a:t>
            </a:r>
            <a:r>
              <a:rPr lang="en-US" sz="2000" dirty="0">
                <a:cs typeface="Times New Roman" panose="02020603050405020304" pitchFamily="18" charset="0"/>
              </a:rPr>
              <a:t>)</a:t>
            </a:r>
          </a:p>
        </p:txBody>
      </p:sp>
      <p:sp>
        <p:nvSpPr>
          <p:cNvPr id="119821" name="Rectangle 14"/>
          <p:cNvSpPr>
            <a:spLocks noChangeArrowheads="1"/>
          </p:cNvSpPr>
          <p:nvPr/>
        </p:nvSpPr>
        <p:spPr bwMode="auto">
          <a:xfrm>
            <a:off x="8647112" y="1299627"/>
            <a:ext cx="301752" cy="3886200"/>
          </a:xfrm>
          <a:prstGeom prst="rect">
            <a:avLst/>
          </a:prstGeom>
          <a:gradFill rotWithShape="0">
            <a:gsLst>
              <a:gs pos="99000">
                <a:schemeClr val="bg1"/>
              </a:gs>
              <a:gs pos="100000">
                <a:srgbClr val="000000"/>
              </a:gs>
            </a:gsLst>
            <a:lin ang="5400000" scaled="1"/>
          </a:gradFill>
          <a:ln w="9525">
            <a:solidFill>
              <a:srgbClr val="000000"/>
            </a:solidFill>
            <a:miter lim="800000"/>
            <a:headEnd/>
            <a:tailEnd/>
          </a:ln>
          <a:effectLst/>
          <a:extLst/>
        </p:spPr>
        <p:txBody>
          <a:bodyPr vert="vert270"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400" dirty="0" smtClean="0"/>
              <a:t>Thriving</a:t>
            </a:r>
            <a:endParaRPr lang="en-US" sz="2400" dirty="0"/>
          </a:p>
        </p:txBody>
      </p:sp>
      <p:sp>
        <p:nvSpPr>
          <p:cNvPr id="119822" name="Line 15"/>
          <p:cNvSpPr>
            <a:spLocks noChangeShapeType="1"/>
          </p:cNvSpPr>
          <p:nvPr/>
        </p:nvSpPr>
        <p:spPr bwMode="auto">
          <a:xfrm flipH="1">
            <a:off x="7772400" y="5262027"/>
            <a:ext cx="12192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23" name="Line 16"/>
          <p:cNvSpPr>
            <a:spLocks noChangeShapeType="1"/>
          </p:cNvSpPr>
          <p:nvPr/>
        </p:nvSpPr>
        <p:spPr bwMode="auto">
          <a:xfrm flipH="1">
            <a:off x="7772400" y="1302802"/>
            <a:ext cx="1587" cy="38830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27" name="AutoShape 20"/>
          <p:cNvSpPr>
            <a:spLocks noChangeArrowheads="1"/>
          </p:cNvSpPr>
          <p:nvPr/>
        </p:nvSpPr>
        <p:spPr bwMode="auto">
          <a:xfrm>
            <a:off x="1255712" y="3810000"/>
            <a:ext cx="2173288" cy="1066800"/>
          </a:xfrm>
          <a:prstGeom prst="upArrow">
            <a:avLst>
              <a:gd name="adj1" fmla="val 55130"/>
              <a:gd name="adj2" fmla="val 39848"/>
            </a:avLst>
          </a:prstGeom>
          <a:gradFill rotWithShape="0">
            <a:gsLst>
              <a:gs pos="0">
                <a:schemeClr val="bg2">
                  <a:lumMod val="60000"/>
                  <a:lumOff val="40000"/>
                </a:schemeClr>
              </a:gs>
              <a:gs pos="100000">
                <a:schemeClr val="tx1"/>
              </a:gs>
            </a:gsLst>
            <a:lin ang="5400000" scaled="1"/>
          </a:gradFill>
          <a:ln w="9525">
            <a:solidFill>
              <a:srgbClr val="000000"/>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rgbClr val="00CC00"/>
              </a:solidFill>
            </a:endParaRPr>
          </a:p>
        </p:txBody>
      </p:sp>
      <p:sp>
        <p:nvSpPr>
          <p:cNvPr id="119828" name="Text Box 21"/>
          <p:cNvSpPr txBox="1">
            <a:spLocks noChangeArrowheads="1"/>
          </p:cNvSpPr>
          <p:nvPr/>
        </p:nvSpPr>
        <p:spPr bwMode="auto">
          <a:xfrm>
            <a:off x="152400" y="4953000"/>
            <a:ext cx="4540184" cy="824841"/>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800" dirty="0" smtClean="0"/>
              <a:t>Do what reduces vulnerability</a:t>
            </a:r>
          </a:p>
          <a:p>
            <a:pPr algn="ctr" eaLnBrk="1" hangingPunct="1">
              <a:lnSpc>
                <a:spcPct val="85000"/>
              </a:lnSpc>
              <a:spcBef>
                <a:spcPct val="0"/>
              </a:spcBef>
              <a:buFontTx/>
              <a:buNone/>
            </a:pPr>
            <a:r>
              <a:rPr lang="en-US" sz="2800" dirty="0" smtClean="0"/>
              <a:t>and ensures survival</a:t>
            </a:r>
            <a:endParaRPr lang="en-US" sz="2800" dirty="0"/>
          </a:p>
        </p:txBody>
      </p:sp>
      <p:sp>
        <p:nvSpPr>
          <p:cNvPr id="119831" name="AutoShape 24"/>
          <p:cNvSpPr>
            <a:spLocks noChangeArrowheads="1"/>
          </p:cNvSpPr>
          <p:nvPr/>
        </p:nvSpPr>
        <p:spPr bwMode="auto">
          <a:xfrm>
            <a:off x="4757928" y="3048000"/>
            <a:ext cx="2176272" cy="1447800"/>
          </a:xfrm>
          <a:prstGeom prst="downArrow">
            <a:avLst>
              <a:gd name="adj1" fmla="val 59531"/>
              <a:gd name="adj2" fmla="val 47079"/>
            </a:avLst>
          </a:prstGeom>
          <a:gradFill rotWithShape="0">
            <a:gsLst>
              <a:gs pos="0">
                <a:schemeClr val="bg1"/>
              </a:gs>
              <a:gs pos="100000">
                <a:schemeClr val="tx1"/>
              </a:gs>
            </a:gsLst>
            <a:lin ang="5400000" scaled="1"/>
          </a:gradFill>
          <a:ln w="12700">
            <a:solidFill>
              <a:srgbClr val="000000"/>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19832" name="AutoShape 25"/>
          <p:cNvSpPr>
            <a:spLocks noChangeAspect="1" noChangeArrowheads="1"/>
          </p:cNvSpPr>
          <p:nvPr/>
        </p:nvSpPr>
        <p:spPr bwMode="auto">
          <a:xfrm>
            <a:off x="5265672" y="3115931"/>
            <a:ext cx="1143000" cy="11430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000000"/>
          </a:solidFill>
          <a:ln w="12700">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33" name="Text Box 26"/>
          <p:cNvSpPr txBox="1">
            <a:spLocks noChangeArrowheads="1"/>
          </p:cNvSpPr>
          <p:nvPr/>
        </p:nvSpPr>
        <p:spPr bwMode="auto">
          <a:xfrm>
            <a:off x="4093401" y="1780705"/>
            <a:ext cx="3450399" cy="1191095"/>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800" dirty="0" smtClean="0"/>
              <a:t>Do what prevents more vulnerability</a:t>
            </a:r>
          </a:p>
          <a:p>
            <a:pPr algn="ctr" eaLnBrk="1" hangingPunct="1">
              <a:lnSpc>
                <a:spcPct val="85000"/>
              </a:lnSpc>
              <a:spcBef>
                <a:spcPct val="0"/>
              </a:spcBef>
              <a:buFontTx/>
              <a:buNone/>
            </a:pPr>
            <a:r>
              <a:rPr lang="en-US" sz="2800" dirty="0" smtClean="0"/>
              <a:t>and survival threats</a:t>
            </a:r>
          </a:p>
        </p:txBody>
      </p:sp>
      <p:sp>
        <p:nvSpPr>
          <p:cNvPr id="119836" name="Text Box 29"/>
          <p:cNvSpPr txBox="1">
            <a:spLocks noChangeArrowheads="1"/>
          </p:cNvSpPr>
          <p:nvPr/>
        </p:nvSpPr>
        <p:spPr bwMode="auto">
          <a:xfrm>
            <a:off x="152400" y="2970413"/>
            <a:ext cx="4017327" cy="458587"/>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800" dirty="0" smtClean="0"/>
              <a:t>Do what increases </a:t>
            </a:r>
            <a:r>
              <a:rPr lang="en-US" sz="2800" dirty="0"/>
              <a:t>thriving</a:t>
            </a:r>
          </a:p>
        </p:txBody>
      </p:sp>
      <p:sp>
        <p:nvSpPr>
          <p:cNvPr id="119837" name="AutoShape 30"/>
          <p:cNvSpPr>
            <a:spLocks noChangeArrowheads="1"/>
          </p:cNvSpPr>
          <p:nvPr/>
        </p:nvSpPr>
        <p:spPr bwMode="auto">
          <a:xfrm>
            <a:off x="1255712" y="1854470"/>
            <a:ext cx="2173288" cy="1066800"/>
          </a:xfrm>
          <a:prstGeom prst="upArrow">
            <a:avLst>
              <a:gd name="adj1" fmla="val 55130"/>
              <a:gd name="adj2" fmla="val 39076"/>
            </a:avLst>
          </a:prstGeom>
          <a:gradFill rotWithShape="0">
            <a:gsLst>
              <a:gs pos="0">
                <a:schemeClr val="bg1"/>
              </a:gs>
              <a:gs pos="100000">
                <a:schemeClr val="bg2">
                  <a:lumMod val="60000"/>
                  <a:lumOff val="40000"/>
                </a:schemeClr>
              </a:gs>
            </a:gsLst>
            <a:lin ang="5400000" scaled="1"/>
          </a:gradFill>
          <a:ln w="9525">
            <a:solidFill>
              <a:srgbClr val="000000"/>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rgbClr val="00CC00"/>
              </a:solidFill>
            </a:endParaRPr>
          </a:p>
        </p:txBody>
      </p:sp>
      <p:pic>
        <p:nvPicPr>
          <p:cNvPr id="119838" name="Picture 32" descr="thrive logo 5 081709"/>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7961312" y="156185"/>
            <a:ext cx="987552" cy="70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11"/>
          <p:cNvSpPr>
            <a:spLocks noChangeArrowheads="1"/>
          </p:cNvSpPr>
          <p:nvPr/>
        </p:nvSpPr>
        <p:spPr bwMode="auto">
          <a:xfrm>
            <a:off x="8246300" y="2614077"/>
            <a:ext cx="301752" cy="2571750"/>
          </a:xfrm>
          <a:prstGeom prst="rect">
            <a:avLst/>
          </a:prstGeom>
          <a:gradFill rotWithShape="0">
            <a:gsLst>
              <a:gs pos="47000">
                <a:schemeClr val="bg1"/>
              </a:gs>
              <a:gs pos="98000">
                <a:srgbClr val="000000"/>
              </a:gs>
            </a:gsLst>
            <a:lin ang="5400000" scaled="1"/>
          </a:gradFill>
          <a:ln w="9525">
            <a:solidFill>
              <a:srgbClr val="000000"/>
            </a:solidFill>
            <a:miter lim="800000"/>
            <a:headEnd/>
            <a:tailEnd/>
          </a:ln>
          <a:effectLst/>
          <a:extLst/>
        </p:spPr>
        <p:txBody>
          <a:bodyPr vert="vert270"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400" dirty="0" smtClean="0"/>
              <a:t>Surviving</a:t>
            </a:r>
            <a:endParaRPr lang="en-US" sz="6000" dirty="0"/>
          </a:p>
        </p:txBody>
      </p:sp>
    </p:spTree>
    <p:extLst>
      <p:ext uri="{BB962C8B-B14F-4D97-AF65-F5344CB8AC3E}">
        <p14:creationId xmlns:p14="http://schemas.microsoft.com/office/powerpoint/2010/main" val="3001036902"/>
      </p:ext>
    </p:extLst>
  </p:cSld>
  <p:clrMapOvr>
    <a:masterClrMapping/>
  </p:clrMapOvr>
  <p:transition>
    <p:cut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3"/>
          <p:cNvSpPr>
            <a:spLocks noChangeArrowheads="1"/>
          </p:cNvSpPr>
          <p:nvPr/>
        </p:nvSpPr>
        <p:spPr bwMode="auto">
          <a:xfrm>
            <a:off x="268288" y="228600"/>
            <a:ext cx="84597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19811" name="Rectangle 4"/>
          <p:cNvSpPr>
            <a:spLocks noChangeArrowheads="1"/>
          </p:cNvSpPr>
          <p:nvPr/>
        </p:nvSpPr>
        <p:spPr bwMode="auto">
          <a:xfrm>
            <a:off x="152400" y="156518"/>
            <a:ext cx="7696200" cy="712899"/>
          </a:xfrm>
          <a:prstGeom prst="rect">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anchor="t"/>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3000" dirty="0" smtClean="0">
                <a:solidFill>
                  <a:schemeClr val="bg1"/>
                </a:solidFill>
              </a:rPr>
              <a:t> </a:t>
            </a:r>
            <a:r>
              <a:rPr lang="en-US" sz="2800" dirty="0" smtClean="0">
                <a:solidFill>
                  <a:schemeClr val="bg1"/>
                </a:solidFill>
              </a:rPr>
              <a:t>What Will You Do So You Thrive?</a:t>
            </a:r>
            <a:endParaRPr lang="en-US" sz="2800" dirty="0">
              <a:solidFill>
                <a:schemeClr val="bg1"/>
              </a:solidFill>
            </a:endParaRPr>
          </a:p>
        </p:txBody>
      </p:sp>
      <p:sp>
        <p:nvSpPr>
          <p:cNvPr id="119812" name="Rectangle 5"/>
          <p:cNvSpPr>
            <a:spLocks noChangeArrowheads="1"/>
          </p:cNvSpPr>
          <p:nvPr/>
        </p:nvSpPr>
        <p:spPr bwMode="auto">
          <a:xfrm>
            <a:off x="152400" y="941499"/>
            <a:ext cx="7391400" cy="5764101"/>
          </a:xfrm>
          <a:prstGeom prst="rect">
            <a:avLst/>
          </a:prstGeom>
          <a:gradFill rotWithShape="0">
            <a:gsLst>
              <a:gs pos="0">
                <a:schemeClr val="bg1"/>
              </a:gs>
              <a:gs pos="100000">
                <a:schemeClr val="bg2">
                  <a:lumMod val="60000"/>
                  <a:lumOff val="40000"/>
                </a:schemeClr>
              </a:gs>
            </a:gsLst>
            <a:lin ang="5400000" scaled="1"/>
          </a:gradFill>
          <a:ln w="9525">
            <a:solidFill>
              <a:srgbClr val="000000"/>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119813" name="Text Box 6"/>
          <p:cNvSpPr txBox="1">
            <a:spLocks noChangeArrowheads="1"/>
          </p:cNvSpPr>
          <p:nvPr/>
        </p:nvSpPr>
        <p:spPr bwMode="auto">
          <a:xfrm>
            <a:off x="268288" y="5989969"/>
            <a:ext cx="7123112" cy="563231"/>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3600" dirty="0"/>
              <a:t>highly </a:t>
            </a:r>
            <a:r>
              <a:rPr lang="en-US" sz="3600" dirty="0" smtClean="0"/>
              <a:t>vulnerable; survival at risk</a:t>
            </a:r>
            <a:endParaRPr lang="en-US" sz="3600" dirty="0"/>
          </a:p>
        </p:txBody>
      </p:sp>
      <p:sp>
        <p:nvSpPr>
          <p:cNvPr id="119814" name="Text Box 7"/>
          <p:cNvSpPr txBox="1">
            <a:spLocks noChangeArrowheads="1"/>
          </p:cNvSpPr>
          <p:nvPr/>
        </p:nvSpPr>
        <p:spPr bwMode="auto">
          <a:xfrm>
            <a:off x="838200" y="1066800"/>
            <a:ext cx="5983288" cy="563231"/>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3600" dirty="0"/>
              <a:t>highly thriving</a:t>
            </a:r>
          </a:p>
        </p:txBody>
      </p:sp>
      <p:sp>
        <p:nvSpPr>
          <p:cNvPr id="119815" name="Line 8"/>
          <p:cNvSpPr>
            <a:spLocks noChangeShapeType="1"/>
          </p:cNvSpPr>
          <p:nvPr/>
        </p:nvSpPr>
        <p:spPr bwMode="auto">
          <a:xfrm flipV="1">
            <a:off x="76199" y="3581399"/>
            <a:ext cx="7508875" cy="76199"/>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16" name="Rectangle 9"/>
          <p:cNvSpPr>
            <a:spLocks noChangeArrowheads="1"/>
          </p:cNvSpPr>
          <p:nvPr/>
        </p:nvSpPr>
        <p:spPr bwMode="auto">
          <a:xfrm>
            <a:off x="7848600" y="3552617"/>
            <a:ext cx="298640" cy="1633209"/>
          </a:xfrm>
          <a:prstGeom prst="rect">
            <a:avLst/>
          </a:prstGeom>
          <a:gradFill rotWithShape="0">
            <a:gsLst>
              <a:gs pos="0">
                <a:schemeClr val="bg1"/>
              </a:gs>
              <a:gs pos="57000">
                <a:srgbClr val="000000"/>
              </a:gs>
            </a:gsLst>
            <a:lin ang="5400000" scaled="1"/>
          </a:gradFill>
          <a:ln w="9525">
            <a:solidFill>
              <a:srgbClr val="000000"/>
            </a:solidFill>
            <a:miter lim="800000"/>
            <a:headEnd/>
            <a:tailEnd/>
          </a:ln>
          <a:effectLst/>
          <a:extLst/>
        </p:spPr>
        <p:txBody>
          <a:bodyPr vert="vert270"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400" dirty="0" smtClean="0">
                <a:solidFill>
                  <a:schemeClr val="bg1"/>
                </a:solidFill>
              </a:rPr>
              <a:t>Vulnerable</a:t>
            </a:r>
            <a:endParaRPr lang="en-US" sz="3600" dirty="0">
              <a:solidFill>
                <a:schemeClr val="bg1"/>
              </a:solidFill>
            </a:endParaRPr>
          </a:p>
        </p:txBody>
      </p:sp>
      <p:sp>
        <p:nvSpPr>
          <p:cNvPr id="119819" name="Text Box 12"/>
          <p:cNvSpPr txBox="1">
            <a:spLocks noChangeArrowheads="1"/>
          </p:cNvSpPr>
          <p:nvPr/>
        </p:nvSpPr>
        <p:spPr bwMode="auto">
          <a:xfrm>
            <a:off x="7543800" y="5338227"/>
            <a:ext cx="1411288" cy="113877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85000"/>
              </a:lnSpc>
              <a:spcBef>
                <a:spcPct val="0"/>
              </a:spcBef>
              <a:buFontTx/>
              <a:buNone/>
            </a:pPr>
            <a:r>
              <a:rPr lang="en-US" sz="2000" dirty="0">
                <a:cs typeface="Times New Roman" panose="02020603050405020304" pitchFamily="18" charset="0"/>
              </a:rPr>
              <a:t>Status </a:t>
            </a:r>
          </a:p>
          <a:p>
            <a:pPr algn="r" eaLnBrk="1" hangingPunct="1">
              <a:lnSpc>
                <a:spcPct val="85000"/>
              </a:lnSpc>
              <a:spcBef>
                <a:spcPct val="0"/>
              </a:spcBef>
              <a:buFontTx/>
              <a:buNone/>
            </a:pPr>
            <a:r>
              <a:rPr lang="en-US" sz="2000" dirty="0">
                <a:cs typeface="Times New Roman" panose="02020603050405020304" pitchFamily="18" charset="0"/>
              </a:rPr>
              <a:t>indicators</a:t>
            </a:r>
          </a:p>
          <a:p>
            <a:pPr algn="r" eaLnBrk="1" hangingPunct="1">
              <a:lnSpc>
                <a:spcPct val="85000"/>
              </a:lnSpc>
              <a:spcBef>
                <a:spcPct val="0"/>
              </a:spcBef>
              <a:buFontTx/>
              <a:buNone/>
            </a:pPr>
            <a:r>
              <a:rPr lang="en-US" sz="2000" dirty="0" smtClean="0">
                <a:cs typeface="Times New Roman" panose="02020603050405020304" pitchFamily="18" charset="0"/>
              </a:rPr>
              <a:t>(Thriving</a:t>
            </a:r>
          </a:p>
          <a:p>
            <a:pPr algn="r" eaLnBrk="1" hangingPunct="1">
              <a:lnSpc>
                <a:spcPct val="85000"/>
              </a:lnSpc>
              <a:spcBef>
                <a:spcPct val="0"/>
              </a:spcBef>
              <a:buFontTx/>
              <a:buNone/>
            </a:pPr>
            <a:r>
              <a:rPr lang="en-US" sz="2000" dirty="0" smtClean="0">
                <a:cs typeface="Times New Roman" panose="02020603050405020304" pitchFamily="18" charset="0"/>
              </a:rPr>
              <a:t>Status</a:t>
            </a:r>
            <a:r>
              <a:rPr lang="en-US" sz="2000" dirty="0">
                <a:cs typeface="Times New Roman" panose="02020603050405020304" pitchFamily="18" charset="0"/>
              </a:rPr>
              <a:t>)</a:t>
            </a:r>
          </a:p>
        </p:txBody>
      </p:sp>
      <p:sp>
        <p:nvSpPr>
          <p:cNvPr id="119821" name="Rectangle 14"/>
          <p:cNvSpPr>
            <a:spLocks noChangeArrowheads="1"/>
          </p:cNvSpPr>
          <p:nvPr/>
        </p:nvSpPr>
        <p:spPr bwMode="auto">
          <a:xfrm>
            <a:off x="8647112" y="1299627"/>
            <a:ext cx="301752" cy="3886200"/>
          </a:xfrm>
          <a:prstGeom prst="rect">
            <a:avLst/>
          </a:prstGeom>
          <a:gradFill rotWithShape="0">
            <a:gsLst>
              <a:gs pos="99000">
                <a:schemeClr val="bg1"/>
              </a:gs>
              <a:gs pos="100000">
                <a:srgbClr val="000000"/>
              </a:gs>
            </a:gsLst>
            <a:lin ang="5400000" scaled="1"/>
          </a:gradFill>
          <a:ln w="9525">
            <a:solidFill>
              <a:srgbClr val="000000"/>
            </a:solidFill>
            <a:miter lim="800000"/>
            <a:headEnd/>
            <a:tailEnd/>
          </a:ln>
          <a:effectLst/>
          <a:extLst/>
        </p:spPr>
        <p:txBody>
          <a:bodyPr vert="vert270"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400" dirty="0" smtClean="0"/>
              <a:t>Thriving</a:t>
            </a:r>
            <a:endParaRPr lang="en-US" sz="2400" dirty="0"/>
          </a:p>
        </p:txBody>
      </p:sp>
      <p:sp>
        <p:nvSpPr>
          <p:cNvPr id="119822" name="Line 15"/>
          <p:cNvSpPr>
            <a:spLocks noChangeShapeType="1"/>
          </p:cNvSpPr>
          <p:nvPr/>
        </p:nvSpPr>
        <p:spPr bwMode="auto">
          <a:xfrm flipH="1">
            <a:off x="7772400" y="5262027"/>
            <a:ext cx="12192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23" name="Line 16"/>
          <p:cNvSpPr>
            <a:spLocks noChangeShapeType="1"/>
          </p:cNvSpPr>
          <p:nvPr/>
        </p:nvSpPr>
        <p:spPr bwMode="auto">
          <a:xfrm flipH="1">
            <a:off x="7772400" y="1302802"/>
            <a:ext cx="1587" cy="38830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27" name="AutoShape 20"/>
          <p:cNvSpPr>
            <a:spLocks noChangeArrowheads="1"/>
          </p:cNvSpPr>
          <p:nvPr/>
        </p:nvSpPr>
        <p:spPr bwMode="auto">
          <a:xfrm>
            <a:off x="1255712" y="3810000"/>
            <a:ext cx="2173288" cy="1066800"/>
          </a:xfrm>
          <a:prstGeom prst="upArrow">
            <a:avLst>
              <a:gd name="adj1" fmla="val 55130"/>
              <a:gd name="adj2" fmla="val 39848"/>
            </a:avLst>
          </a:prstGeom>
          <a:gradFill rotWithShape="0">
            <a:gsLst>
              <a:gs pos="0">
                <a:schemeClr val="bg2">
                  <a:lumMod val="60000"/>
                  <a:lumOff val="40000"/>
                </a:schemeClr>
              </a:gs>
              <a:gs pos="100000">
                <a:schemeClr val="tx1"/>
              </a:gs>
            </a:gsLst>
            <a:lin ang="5400000" scaled="1"/>
          </a:gradFill>
          <a:ln w="9525">
            <a:solidFill>
              <a:srgbClr val="000000"/>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rgbClr val="00CC00"/>
              </a:solidFill>
            </a:endParaRPr>
          </a:p>
        </p:txBody>
      </p:sp>
      <p:sp>
        <p:nvSpPr>
          <p:cNvPr id="119828" name="Text Box 21"/>
          <p:cNvSpPr txBox="1">
            <a:spLocks noChangeArrowheads="1"/>
          </p:cNvSpPr>
          <p:nvPr/>
        </p:nvSpPr>
        <p:spPr bwMode="auto">
          <a:xfrm>
            <a:off x="152400" y="4953000"/>
            <a:ext cx="4540184" cy="824841"/>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800" dirty="0" smtClean="0"/>
              <a:t>Do what reduces vulnerability</a:t>
            </a:r>
          </a:p>
          <a:p>
            <a:pPr algn="ctr" eaLnBrk="1" hangingPunct="1">
              <a:lnSpc>
                <a:spcPct val="85000"/>
              </a:lnSpc>
              <a:spcBef>
                <a:spcPct val="0"/>
              </a:spcBef>
              <a:buFontTx/>
              <a:buNone/>
            </a:pPr>
            <a:r>
              <a:rPr lang="en-US" sz="2800" dirty="0" smtClean="0"/>
              <a:t>and ensures survival</a:t>
            </a:r>
            <a:endParaRPr lang="en-US" sz="2800" dirty="0"/>
          </a:p>
        </p:txBody>
      </p:sp>
      <p:sp>
        <p:nvSpPr>
          <p:cNvPr id="119831" name="AutoShape 24"/>
          <p:cNvSpPr>
            <a:spLocks noChangeArrowheads="1"/>
          </p:cNvSpPr>
          <p:nvPr/>
        </p:nvSpPr>
        <p:spPr bwMode="auto">
          <a:xfrm>
            <a:off x="4757928" y="3048000"/>
            <a:ext cx="2176272" cy="1447800"/>
          </a:xfrm>
          <a:prstGeom prst="downArrow">
            <a:avLst>
              <a:gd name="adj1" fmla="val 59531"/>
              <a:gd name="adj2" fmla="val 47079"/>
            </a:avLst>
          </a:prstGeom>
          <a:gradFill rotWithShape="0">
            <a:gsLst>
              <a:gs pos="0">
                <a:schemeClr val="bg1"/>
              </a:gs>
              <a:gs pos="100000">
                <a:schemeClr val="tx1"/>
              </a:gs>
            </a:gsLst>
            <a:lin ang="5400000" scaled="1"/>
          </a:gradFill>
          <a:ln w="12700">
            <a:solidFill>
              <a:srgbClr val="000000"/>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19832" name="AutoShape 25"/>
          <p:cNvSpPr>
            <a:spLocks noChangeAspect="1" noChangeArrowheads="1"/>
          </p:cNvSpPr>
          <p:nvPr/>
        </p:nvSpPr>
        <p:spPr bwMode="auto">
          <a:xfrm>
            <a:off x="5265672" y="3115931"/>
            <a:ext cx="1143000" cy="11430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000000"/>
          </a:solidFill>
          <a:ln w="12700">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33" name="Text Box 26"/>
          <p:cNvSpPr txBox="1">
            <a:spLocks noChangeArrowheads="1"/>
          </p:cNvSpPr>
          <p:nvPr/>
        </p:nvSpPr>
        <p:spPr bwMode="auto">
          <a:xfrm>
            <a:off x="4093401" y="1780705"/>
            <a:ext cx="3450399" cy="1191095"/>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800" dirty="0" smtClean="0"/>
              <a:t>Do what prevents more vulnerability</a:t>
            </a:r>
          </a:p>
          <a:p>
            <a:pPr algn="ctr" eaLnBrk="1" hangingPunct="1">
              <a:lnSpc>
                <a:spcPct val="85000"/>
              </a:lnSpc>
              <a:spcBef>
                <a:spcPct val="0"/>
              </a:spcBef>
              <a:buFontTx/>
              <a:buNone/>
            </a:pPr>
            <a:r>
              <a:rPr lang="en-US" sz="2800" dirty="0" smtClean="0"/>
              <a:t>and survival threats</a:t>
            </a:r>
          </a:p>
        </p:txBody>
      </p:sp>
      <p:sp>
        <p:nvSpPr>
          <p:cNvPr id="119836" name="Text Box 29"/>
          <p:cNvSpPr txBox="1">
            <a:spLocks noChangeArrowheads="1"/>
          </p:cNvSpPr>
          <p:nvPr/>
        </p:nvSpPr>
        <p:spPr bwMode="auto">
          <a:xfrm>
            <a:off x="152400" y="2970413"/>
            <a:ext cx="4017327" cy="458587"/>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800" dirty="0" smtClean="0"/>
              <a:t>Do what increases </a:t>
            </a:r>
            <a:r>
              <a:rPr lang="en-US" sz="2800" dirty="0"/>
              <a:t>thriving</a:t>
            </a:r>
          </a:p>
        </p:txBody>
      </p:sp>
      <p:sp>
        <p:nvSpPr>
          <p:cNvPr id="119837" name="AutoShape 30"/>
          <p:cNvSpPr>
            <a:spLocks noChangeArrowheads="1"/>
          </p:cNvSpPr>
          <p:nvPr/>
        </p:nvSpPr>
        <p:spPr bwMode="auto">
          <a:xfrm>
            <a:off x="1255712" y="1854470"/>
            <a:ext cx="2173288" cy="1066800"/>
          </a:xfrm>
          <a:prstGeom prst="upArrow">
            <a:avLst>
              <a:gd name="adj1" fmla="val 55130"/>
              <a:gd name="adj2" fmla="val 39076"/>
            </a:avLst>
          </a:prstGeom>
          <a:gradFill rotWithShape="0">
            <a:gsLst>
              <a:gs pos="0">
                <a:schemeClr val="bg1"/>
              </a:gs>
              <a:gs pos="100000">
                <a:schemeClr val="bg2">
                  <a:lumMod val="60000"/>
                  <a:lumOff val="40000"/>
                </a:schemeClr>
              </a:gs>
            </a:gsLst>
            <a:lin ang="5400000" scaled="1"/>
          </a:gradFill>
          <a:ln w="9525">
            <a:solidFill>
              <a:srgbClr val="000000"/>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rgbClr val="00CC00"/>
              </a:solidFill>
            </a:endParaRPr>
          </a:p>
        </p:txBody>
      </p:sp>
      <p:pic>
        <p:nvPicPr>
          <p:cNvPr id="119838" name="Picture 32" descr="thrive logo 5 081709"/>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7961312" y="156185"/>
            <a:ext cx="987552" cy="70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11"/>
          <p:cNvSpPr>
            <a:spLocks noChangeArrowheads="1"/>
          </p:cNvSpPr>
          <p:nvPr/>
        </p:nvSpPr>
        <p:spPr bwMode="auto">
          <a:xfrm>
            <a:off x="8246300" y="2614077"/>
            <a:ext cx="301752" cy="2571750"/>
          </a:xfrm>
          <a:prstGeom prst="rect">
            <a:avLst/>
          </a:prstGeom>
          <a:gradFill rotWithShape="0">
            <a:gsLst>
              <a:gs pos="47000">
                <a:schemeClr val="bg1"/>
              </a:gs>
              <a:gs pos="98000">
                <a:srgbClr val="000000"/>
              </a:gs>
            </a:gsLst>
            <a:lin ang="5400000" scaled="1"/>
          </a:gradFill>
          <a:ln w="9525">
            <a:solidFill>
              <a:srgbClr val="000000"/>
            </a:solidFill>
            <a:miter lim="800000"/>
            <a:headEnd/>
            <a:tailEnd/>
          </a:ln>
          <a:effectLst/>
          <a:extLst/>
        </p:spPr>
        <p:txBody>
          <a:bodyPr vert="vert270"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400" dirty="0" smtClean="0"/>
              <a:t>Surviving</a:t>
            </a:r>
            <a:endParaRPr lang="en-US" sz="6000" dirty="0"/>
          </a:p>
        </p:txBody>
      </p:sp>
    </p:spTree>
    <p:extLst>
      <p:ext uri="{BB962C8B-B14F-4D97-AF65-F5344CB8AC3E}">
        <p14:creationId xmlns:p14="http://schemas.microsoft.com/office/powerpoint/2010/main" val="1808384515"/>
      </p:ext>
    </p:extLst>
  </p:cSld>
  <p:clrMapOvr>
    <a:masterClrMapping/>
  </p:clrMapOvr>
  <p:transition>
    <p:cut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3"/>
          <p:cNvSpPr>
            <a:spLocks noChangeArrowheads="1"/>
          </p:cNvSpPr>
          <p:nvPr/>
        </p:nvSpPr>
        <p:spPr bwMode="auto">
          <a:xfrm>
            <a:off x="268288" y="228600"/>
            <a:ext cx="84597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19811" name="Rectangle 4"/>
          <p:cNvSpPr>
            <a:spLocks noChangeArrowheads="1"/>
          </p:cNvSpPr>
          <p:nvPr/>
        </p:nvSpPr>
        <p:spPr bwMode="auto">
          <a:xfrm>
            <a:off x="152400" y="156518"/>
            <a:ext cx="7696200" cy="712899"/>
          </a:xfrm>
          <a:prstGeom prst="rect">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anchor="t"/>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ts val="300"/>
              </a:spcBef>
              <a:buFontTx/>
              <a:buNone/>
            </a:pPr>
            <a:r>
              <a:rPr lang="en-US" sz="2800" dirty="0" smtClean="0">
                <a:solidFill>
                  <a:schemeClr val="bg1"/>
                </a:solidFill>
              </a:rPr>
              <a:t> What Will Your Community Do So It Thrives?</a:t>
            </a:r>
            <a:endParaRPr lang="en-US" sz="2800" dirty="0">
              <a:solidFill>
                <a:schemeClr val="bg1"/>
              </a:solidFill>
            </a:endParaRPr>
          </a:p>
        </p:txBody>
      </p:sp>
      <p:sp>
        <p:nvSpPr>
          <p:cNvPr id="119812" name="Rectangle 5"/>
          <p:cNvSpPr>
            <a:spLocks noChangeArrowheads="1"/>
          </p:cNvSpPr>
          <p:nvPr/>
        </p:nvSpPr>
        <p:spPr bwMode="auto">
          <a:xfrm>
            <a:off x="152400" y="941499"/>
            <a:ext cx="7391400" cy="5764101"/>
          </a:xfrm>
          <a:prstGeom prst="rect">
            <a:avLst/>
          </a:prstGeom>
          <a:gradFill rotWithShape="0">
            <a:gsLst>
              <a:gs pos="0">
                <a:schemeClr val="bg1"/>
              </a:gs>
              <a:gs pos="100000">
                <a:schemeClr val="bg2">
                  <a:lumMod val="60000"/>
                  <a:lumOff val="40000"/>
                </a:schemeClr>
              </a:gs>
            </a:gsLst>
            <a:lin ang="5400000" scaled="1"/>
          </a:gradFill>
          <a:ln w="9525">
            <a:solidFill>
              <a:srgbClr val="000000"/>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119813" name="Text Box 6"/>
          <p:cNvSpPr txBox="1">
            <a:spLocks noChangeArrowheads="1"/>
          </p:cNvSpPr>
          <p:nvPr/>
        </p:nvSpPr>
        <p:spPr bwMode="auto">
          <a:xfrm>
            <a:off x="268288" y="5989969"/>
            <a:ext cx="7123112" cy="563231"/>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3600" dirty="0"/>
              <a:t>highly </a:t>
            </a:r>
            <a:r>
              <a:rPr lang="en-US" sz="3600" dirty="0" smtClean="0"/>
              <a:t>vulnerable; survival at risk</a:t>
            </a:r>
            <a:endParaRPr lang="en-US" sz="3600" dirty="0"/>
          </a:p>
        </p:txBody>
      </p:sp>
      <p:sp>
        <p:nvSpPr>
          <p:cNvPr id="119814" name="Text Box 7"/>
          <p:cNvSpPr txBox="1">
            <a:spLocks noChangeArrowheads="1"/>
          </p:cNvSpPr>
          <p:nvPr/>
        </p:nvSpPr>
        <p:spPr bwMode="auto">
          <a:xfrm>
            <a:off x="838200" y="1066800"/>
            <a:ext cx="5983288" cy="563231"/>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3600" dirty="0"/>
              <a:t>highly thriving</a:t>
            </a:r>
          </a:p>
        </p:txBody>
      </p:sp>
      <p:sp>
        <p:nvSpPr>
          <p:cNvPr id="119815" name="Line 8"/>
          <p:cNvSpPr>
            <a:spLocks noChangeShapeType="1"/>
          </p:cNvSpPr>
          <p:nvPr/>
        </p:nvSpPr>
        <p:spPr bwMode="auto">
          <a:xfrm flipV="1">
            <a:off x="76199" y="3581399"/>
            <a:ext cx="7508875" cy="76199"/>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16" name="Rectangle 9"/>
          <p:cNvSpPr>
            <a:spLocks noChangeArrowheads="1"/>
          </p:cNvSpPr>
          <p:nvPr/>
        </p:nvSpPr>
        <p:spPr bwMode="auto">
          <a:xfrm>
            <a:off x="7848600" y="3552617"/>
            <a:ext cx="298640" cy="1633209"/>
          </a:xfrm>
          <a:prstGeom prst="rect">
            <a:avLst/>
          </a:prstGeom>
          <a:gradFill rotWithShape="0">
            <a:gsLst>
              <a:gs pos="0">
                <a:schemeClr val="bg1"/>
              </a:gs>
              <a:gs pos="57000">
                <a:srgbClr val="000000"/>
              </a:gs>
            </a:gsLst>
            <a:lin ang="5400000" scaled="1"/>
          </a:gradFill>
          <a:ln w="9525">
            <a:solidFill>
              <a:srgbClr val="000000"/>
            </a:solidFill>
            <a:miter lim="800000"/>
            <a:headEnd/>
            <a:tailEnd/>
          </a:ln>
          <a:effectLst/>
          <a:extLst/>
        </p:spPr>
        <p:txBody>
          <a:bodyPr vert="vert270"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400" dirty="0" smtClean="0">
                <a:solidFill>
                  <a:schemeClr val="bg1"/>
                </a:solidFill>
              </a:rPr>
              <a:t>Vulnerable</a:t>
            </a:r>
            <a:endParaRPr lang="en-US" sz="3600" dirty="0">
              <a:solidFill>
                <a:schemeClr val="bg1"/>
              </a:solidFill>
            </a:endParaRPr>
          </a:p>
        </p:txBody>
      </p:sp>
      <p:sp>
        <p:nvSpPr>
          <p:cNvPr id="119819" name="Text Box 12"/>
          <p:cNvSpPr txBox="1">
            <a:spLocks noChangeArrowheads="1"/>
          </p:cNvSpPr>
          <p:nvPr/>
        </p:nvSpPr>
        <p:spPr bwMode="auto">
          <a:xfrm>
            <a:off x="7543800" y="5338227"/>
            <a:ext cx="1411288" cy="113877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85000"/>
              </a:lnSpc>
              <a:spcBef>
                <a:spcPct val="0"/>
              </a:spcBef>
              <a:buFontTx/>
              <a:buNone/>
            </a:pPr>
            <a:r>
              <a:rPr lang="en-US" sz="2000" dirty="0">
                <a:cs typeface="Times New Roman" panose="02020603050405020304" pitchFamily="18" charset="0"/>
              </a:rPr>
              <a:t>Status </a:t>
            </a:r>
          </a:p>
          <a:p>
            <a:pPr algn="r" eaLnBrk="1" hangingPunct="1">
              <a:lnSpc>
                <a:spcPct val="85000"/>
              </a:lnSpc>
              <a:spcBef>
                <a:spcPct val="0"/>
              </a:spcBef>
              <a:buFontTx/>
              <a:buNone/>
            </a:pPr>
            <a:r>
              <a:rPr lang="en-US" sz="2000" dirty="0">
                <a:cs typeface="Times New Roman" panose="02020603050405020304" pitchFamily="18" charset="0"/>
              </a:rPr>
              <a:t>indicators</a:t>
            </a:r>
          </a:p>
          <a:p>
            <a:pPr algn="r" eaLnBrk="1" hangingPunct="1">
              <a:lnSpc>
                <a:spcPct val="85000"/>
              </a:lnSpc>
              <a:spcBef>
                <a:spcPct val="0"/>
              </a:spcBef>
              <a:buFontTx/>
              <a:buNone/>
            </a:pPr>
            <a:r>
              <a:rPr lang="en-US" sz="2000" dirty="0" smtClean="0">
                <a:cs typeface="Times New Roman" panose="02020603050405020304" pitchFamily="18" charset="0"/>
              </a:rPr>
              <a:t>(Thriving</a:t>
            </a:r>
          </a:p>
          <a:p>
            <a:pPr algn="r" eaLnBrk="1" hangingPunct="1">
              <a:lnSpc>
                <a:spcPct val="85000"/>
              </a:lnSpc>
              <a:spcBef>
                <a:spcPct val="0"/>
              </a:spcBef>
              <a:buFontTx/>
              <a:buNone/>
            </a:pPr>
            <a:r>
              <a:rPr lang="en-US" sz="2000" dirty="0" smtClean="0">
                <a:cs typeface="Times New Roman" panose="02020603050405020304" pitchFamily="18" charset="0"/>
              </a:rPr>
              <a:t>Status</a:t>
            </a:r>
            <a:r>
              <a:rPr lang="en-US" sz="2000" dirty="0">
                <a:cs typeface="Times New Roman" panose="02020603050405020304" pitchFamily="18" charset="0"/>
              </a:rPr>
              <a:t>)</a:t>
            </a:r>
          </a:p>
        </p:txBody>
      </p:sp>
      <p:sp>
        <p:nvSpPr>
          <p:cNvPr id="119821" name="Rectangle 14"/>
          <p:cNvSpPr>
            <a:spLocks noChangeArrowheads="1"/>
          </p:cNvSpPr>
          <p:nvPr/>
        </p:nvSpPr>
        <p:spPr bwMode="auto">
          <a:xfrm>
            <a:off x="8647112" y="1299627"/>
            <a:ext cx="301752" cy="3886200"/>
          </a:xfrm>
          <a:prstGeom prst="rect">
            <a:avLst/>
          </a:prstGeom>
          <a:gradFill rotWithShape="0">
            <a:gsLst>
              <a:gs pos="99000">
                <a:schemeClr val="bg1"/>
              </a:gs>
              <a:gs pos="100000">
                <a:srgbClr val="000000"/>
              </a:gs>
            </a:gsLst>
            <a:lin ang="5400000" scaled="1"/>
          </a:gradFill>
          <a:ln w="9525">
            <a:solidFill>
              <a:srgbClr val="000000"/>
            </a:solidFill>
            <a:miter lim="800000"/>
            <a:headEnd/>
            <a:tailEnd/>
          </a:ln>
          <a:effectLst/>
          <a:extLst/>
        </p:spPr>
        <p:txBody>
          <a:bodyPr vert="vert270"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400" dirty="0" smtClean="0"/>
              <a:t>Thriving</a:t>
            </a:r>
            <a:endParaRPr lang="en-US" sz="2400" dirty="0"/>
          </a:p>
        </p:txBody>
      </p:sp>
      <p:sp>
        <p:nvSpPr>
          <p:cNvPr id="119822" name="Line 15"/>
          <p:cNvSpPr>
            <a:spLocks noChangeShapeType="1"/>
          </p:cNvSpPr>
          <p:nvPr/>
        </p:nvSpPr>
        <p:spPr bwMode="auto">
          <a:xfrm flipH="1">
            <a:off x="7772400" y="5262027"/>
            <a:ext cx="12192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23" name="Line 16"/>
          <p:cNvSpPr>
            <a:spLocks noChangeShapeType="1"/>
          </p:cNvSpPr>
          <p:nvPr/>
        </p:nvSpPr>
        <p:spPr bwMode="auto">
          <a:xfrm flipH="1">
            <a:off x="7772400" y="1302802"/>
            <a:ext cx="1587" cy="38830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27" name="AutoShape 20"/>
          <p:cNvSpPr>
            <a:spLocks noChangeArrowheads="1"/>
          </p:cNvSpPr>
          <p:nvPr/>
        </p:nvSpPr>
        <p:spPr bwMode="auto">
          <a:xfrm>
            <a:off x="1255712" y="3810000"/>
            <a:ext cx="2173288" cy="1066800"/>
          </a:xfrm>
          <a:prstGeom prst="upArrow">
            <a:avLst>
              <a:gd name="adj1" fmla="val 55130"/>
              <a:gd name="adj2" fmla="val 39848"/>
            </a:avLst>
          </a:prstGeom>
          <a:gradFill rotWithShape="0">
            <a:gsLst>
              <a:gs pos="0">
                <a:schemeClr val="bg2">
                  <a:lumMod val="60000"/>
                  <a:lumOff val="40000"/>
                </a:schemeClr>
              </a:gs>
              <a:gs pos="100000">
                <a:schemeClr val="tx1"/>
              </a:gs>
            </a:gsLst>
            <a:lin ang="5400000" scaled="1"/>
          </a:gradFill>
          <a:ln w="9525">
            <a:solidFill>
              <a:srgbClr val="000000"/>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rgbClr val="00CC00"/>
              </a:solidFill>
            </a:endParaRPr>
          </a:p>
        </p:txBody>
      </p:sp>
      <p:sp>
        <p:nvSpPr>
          <p:cNvPr id="119828" name="Text Box 21"/>
          <p:cNvSpPr txBox="1">
            <a:spLocks noChangeArrowheads="1"/>
          </p:cNvSpPr>
          <p:nvPr/>
        </p:nvSpPr>
        <p:spPr bwMode="auto">
          <a:xfrm>
            <a:off x="152400" y="4953000"/>
            <a:ext cx="4540184" cy="824841"/>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800" dirty="0" smtClean="0"/>
              <a:t>Do what reduces vulnerability</a:t>
            </a:r>
          </a:p>
          <a:p>
            <a:pPr algn="ctr" eaLnBrk="1" hangingPunct="1">
              <a:lnSpc>
                <a:spcPct val="85000"/>
              </a:lnSpc>
              <a:spcBef>
                <a:spcPct val="0"/>
              </a:spcBef>
              <a:buFontTx/>
              <a:buNone/>
            </a:pPr>
            <a:r>
              <a:rPr lang="en-US" sz="2800" dirty="0" smtClean="0"/>
              <a:t>and ensures survival</a:t>
            </a:r>
            <a:endParaRPr lang="en-US" sz="2800" dirty="0"/>
          </a:p>
        </p:txBody>
      </p:sp>
      <p:sp>
        <p:nvSpPr>
          <p:cNvPr id="119831" name="AutoShape 24"/>
          <p:cNvSpPr>
            <a:spLocks noChangeArrowheads="1"/>
          </p:cNvSpPr>
          <p:nvPr/>
        </p:nvSpPr>
        <p:spPr bwMode="auto">
          <a:xfrm>
            <a:off x="4757928" y="3048000"/>
            <a:ext cx="2176272" cy="1447800"/>
          </a:xfrm>
          <a:prstGeom prst="downArrow">
            <a:avLst>
              <a:gd name="adj1" fmla="val 59531"/>
              <a:gd name="adj2" fmla="val 47079"/>
            </a:avLst>
          </a:prstGeom>
          <a:gradFill rotWithShape="0">
            <a:gsLst>
              <a:gs pos="0">
                <a:schemeClr val="bg1"/>
              </a:gs>
              <a:gs pos="100000">
                <a:schemeClr val="tx1"/>
              </a:gs>
            </a:gsLst>
            <a:lin ang="5400000" scaled="1"/>
          </a:gradFill>
          <a:ln w="12700">
            <a:solidFill>
              <a:srgbClr val="000000"/>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19832" name="AutoShape 25"/>
          <p:cNvSpPr>
            <a:spLocks noChangeAspect="1" noChangeArrowheads="1"/>
          </p:cNvSpPr>
          <p:nvPr/>
        </p:nvSpPr>
        <p:spPr bwMode="auto">
          <a:xfrm>
            <a:off x="5265672" y="3115931"/>
            <a:ext cx="1143000" cy="11430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000000"/>
          </a:solidFill>
          <a:ln w="12700">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33" name="Text Box 26"/>
          <p:cNvSpPr txBox="1">
            <a:spLocks noChangeArrowheads="1"/>
          </p:cNvSpPr>
          <p:nvPr/>
        </p:nvSpPr>
        <p:spPr bwMode="auto">
          <a:xfrm>
            <a:off x="4093401" y="1780705"/>
            <a:ext cx="3450399" cy="1191095"/>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800" dirty="0" smtClean="0"/>
              <a:t>Do what prevents more vulnerability</a:t>
            </a:r>
          </a:p>
          <a:p>
            <a:pPr algn="ctr" eaLnBrk="1" hangingPunct="1">
              <a:lnSpc>
                <a:spcPct val="85000"/>
              </a:lnSpc>
              <a:spcBef>
                <a:spcPct val="0"/>
              </a:spcBef>
              <a:buFontTx/>
              <a:buNone/>
            </a:pPr>
            <a:r>
              <a:rPr lang="en-US" sz="2800" dirty="0" smtClean="0"/>
              <a:t>and survival threats</a:t>
            </a:r>
          </a:p>
        </p:txBody>
      </p:sp>
      <p:sp>
        <p:nvSpPr>
          <p:cNvPr id="119836" name="Text Box 29"/>
          <p:cNvSpPr txBox="1">
            <a:spLocks noChangeArrowheads="1"/>
          </p:cNvSpPr>
          <p:nvPr/>
        </p:nvSpPr>
        <p:spPr bwMode="auto">
          <a:xfrm>
            <a:off x="152400" y="2970413"/>
            <a:ext cx="4017327" cy="458587"/>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800" dirty="0" smtClean="0"/>
              <a:t>Do what increases </a:t>
            </a:r>
            <a:r>
              <a:rPr lang="en-US" sz="2800" dirty="0"/>
              <a:t>thriving</a:t>
            </a:r>
          </a:p>
        </p:txBody>
      </p:sp>
      <p:sp>
        <p:nvSpPr>
          <p:cNvPr id="119837" name="AutoShape 30"/>
          <p:cNvSpPr>
            <a:spLocks noChangeArrowheads="1"/>
          </p:cNvSpPr>
          <p:nvPr/>
        </p:nvSpPr>
        <p:spPr bwMode="auto">
          <a:xfrm>
            <a:off x="1255712" y="1854470"/>
            <a:ext cx="2173288" cy="1066800"/>
          </a:xfrm>
          <a:prstGeom prst="upArrow">
            <a:avLst>
              <a:gd name="adj1" fmla="val 55130"/>
              <a:gd name="adj2" fmla="val 39076"/>
            </a:avLst>
          </a:prstGeom>
          <a:gradFill rotWithShape="0">
            <a:gsLst>
              <a:gs pos="0">
                <a:schemeClr val="bg1"/>
              </a:gs>
              <a:gs pos="100000">
                <a:schemeClr val="bg2">
                  <a:lumMod val="60000"/>
                  <a:lumOff val="40000"/>
                </a:schemeClr>
              </a:gs>
            </a:gsLst>
            <a:lin ang="5400000" scaled="1"/>
          </a:gradFill>
          <a:ln w="9525">
            <a:solidFill>
              <a:srgbClr val="000000"/>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rgbClr val="00CC00"/>
              </a:solidFill>
            </a:endParaRPr>
          </a:p>
        </p:txBody>
      </p:sp>
      <p:pic>
        <p:nvPicPr>
          <p:cNvPr id="119838" name="Picture 32" descr="thrive logo 5 081709"/>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7961312" y="156185"/>
            <a:ext cx="987552" cy="70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11"/>
          <p:cNvSpPr>
            <a:spLocks noChangeArrowheads="1"/>
          </p:cNvSpPr>
          <p:nvPr/>
        </p:nvSpPr>
        <p:spPr bwMode="auto">
          <a:xfrm>
            <a:off x="8246300" y="2614077"/>
            <a:ext cx="301752" cy="2571750"/>
          </a:xfrm>
          <a:prstGeom prst="rect">
            <a:avLst/>
          </a:prstGeom>
          <a:gradFill rotWithShape="0">
            <a:gsLst>
              <a:gs pos="47000">
                <a:schemeClr val="bg1"/>
              </a:gs>
              <a:gs pos="98000">
                <a:srgbClr val="000000"/>
              </a:gs>
            </a:gsLst>
            <a:lin ang="5400000" scaled="1"/>
          </a:gradFill>
          <a:ln w="9525">
            <a:solidFill>
              <a:srgbClr val="000000"/>
            </a:solidFill>
            <a:miter lim="800000"/>
            <a:headEnd/>
            <a:tailEnd/>
          </a:ln>
          <a:effectLst/>
          <a:extLst/>
        </p:spPr>
        <p:txBody>
          <a:bodyPr vert="vert270"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400" dirty="0" smtClean="0"/>
              <a:t>Surviving</a:t>
            </a:r>
            <a:endParaRPr lang="en-US" sz="6000" dirty="0"/>
          </a:p>
        </p:txBody>
      </p:sp>
    </p:spTree>
    <p:extLst>
      <p:ext uri="{BB962C8B-B14F-4D97-AF65-F5344CB8AC3E}">
        <p14:creationId xmlns:p14="http://schemas.microsoft.com/office/powerpoint/2010/main" val="3377789854"/>
      </p:ext>
    </p:extLst>
  </p:cSld>
  <p:clrMapOvr>
    <a:masterClrMapping/>
  </p:clrMapOvr>
  <p:transition>
    <p:cut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3"/>
          <p:cNvSpPr>
            <a:spLocks noChangeArrowheads="1"/>
          </p:cNvSpPr>
          <p:nvPr/>
        </p:nvSpPr>
        <p:spPr bwMode="auto">
          <a:xfrm>
            <a:off x="268288" y="228600"/>
            <a:ext cx="84597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19811" name="Rectangle 4"/>
          <p:cNvSpPr>
            <a:spLocks noChangeArrowheads="1"/>
          </p:cNvSpPr>
          <p:nvPr/>
        </p:nvSpPr>
        <p:spPr bwMode="auto">
          <a:xfrm>
            <a:off x="152400" y="156518"/>
            <a:ext cx="7696200" cy="712899"/>
          </a:xfrm>
          <a:prstGeom prst="rect">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anchor="t"/>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ts val="300"/>
              </a:spcBef>
              <a:buFontTx/>
              <a:buNone/>
            </a:pPr>
            <a:r>
              <a:rPr lang="en-US" sz="2800" dirty="0" smtClean="0">
                <a:solidFill>
                  <a:schemeClr val="bg1"/>
                </a:solidFill>
              </a:rPr>
              <a:t> What Will Your World Do So It Thrives?</a:t>
            </a:r>
            <a:endParaRPr lang="en-US" sz="2800" dirty="0">
              <a:solidFill>
                <a:schemeClr val="bg1"/>
              </a:solidFill>
            </a:endParaRPr>
          </a:p>
        </p:txBody>
      </p:sp>
      <p:sp>
        <p:nvSpPr>
          <p:cNvPr id="119812" name="Rectangle 5"/>
          <p:cNvSpPr>
            <a:spLocks noChangeArrowheads="1"/>
          </p:cNvSpPr>
          <p:nvPr/>
        </p:nvSpPr>
        <p:spPr bwMode="auto">
          <a:xfrm>
            <a:off x="152400" y="941499"/>
            <a:ext cx="7391400" cy="5764101"/>
          </a:xfrm>
          <a:prstGeom prst="rect">
            <a:avLst/>
          </a:prstGeom>
          <a:gradFill rotWithShape="0">
            <a:gsLst>
              <a:gs pos="0">
                <a:schemeClr val="bg1"/>
              </a:gs>
              <a:gs pos="100000">
                <a:schemeClr val="bg2">
                  <a:lumMod val="60000"/>
                  <a:lumOff val="40000"/>
                </a:schemeClr>
              </a:gs>
            </a:gsLst>
            <a:lin ang="5400000" scaled="1"/>
          </a:gradFill>
          <a:ln w="9525">
            <a:solidFill>
              <a:srgbClr val="000000"/>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119813" name="Text Box 6"/>
          <p:cNvSpPr txBox="1">
            <a:spLocks noChangeArrowheads="1"/>
          </p:cNvSpPr>
          <p:nvPr/>
        </p:nvSpPr>
        <p:spPr bwMode="auto">
          <a:xfrm>
            <a:off x="268288" y="5989969"/>
            <a:ext cx="7123112" cy="563231"/>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3600" dirty="0"/>
              <a:t>highly </a:t>
            </a:r>
            <a:r>
              <a:rPr lang="en-US" sz="3600" dirty="0" smtClean="0"/>
              <a:t>vulnerable; survival at risk</a:t>
            </a:r>
            <a:endParaRPr lang="en-US" sz="3600" dirty="0"/>
          </a:p>
        </p:txBody>
      </p:sp>
      <p:sp>
        <p:nvSpPr>
          <p:cNvPr id="119814" name="Text Box 7"/>
          <p:cNvSpPr txBox="1">
            <a:spLocks noChangeArrowheads="1"/>
          </p:cNvSpPr>
          <p:nvPr/>
        </p:nvSpPr>
        <p:spPr bwMode="auto">
          <a:xfrm>
            <a:off x="838200" y="1066800"/>
            <a:ext cx="5983288" cy="563231"/>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3600" dirty="0"/>
              <a:t>highly thriving</a:t>
            </a:r>
          </a:p>
        </p:txBody>
      </p:sp>
      <p:sp>
        <p:nvSpPr>
          <p:cNvPr id="119815" name="Line 8"/>
          <p:cNvSpPr>
            <a:spLocks noChangeShapeType="1"/>
          </p:cNvSpPr>
          <p:nvPr/>
        </p:nvSpPr>
        <p:spPr bwMode="auto">
          <a:xfrm flipV="1">
            <a:off x="76199" y="3581399"/>
            <a:ext cx="7508875" cy="76199"/>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16" name="Rectangle 9"/>
          <p:cNvSpPr>
            <a:spLocks noChangeArrowheads="1"/>
          </p:cNvSpPr>
          <p:nvPr/>
        </p:nvSpPr>
        <p:spPr bwMode="auto">
          <a:xfrm>
            <a:off x="7848600" y="3552617"/>
            <a:ext cx="298640" cy="1633209"/>
          </a:xfrm>
          <a:prstGeom prst="rect">
            <a:avLst/>
          </a:prstGeom>
          <a:gradFill rotWithShape="0">
            <a:gsLst>
              <a:gs pos="0">
                <a:schemeClr val="bg1"/>
              </a:gs>
              <a:gs pos="57000">
                <a:srgbClr val="000000"/>
              </a:gs>
            </a:gsLst>
            <a:lin ang="5400000" scaled="1"/>
          </a:gradFill>
          <a:ln w="9525">
            <a:solidFill>
              <a:srgbClr val="000000"/>
            </a:solidFill>
            <a:miter lim="800000"/>
            <a:headEnd/>
            <a:tailEnd/>
          </a:ln>
          <a:effectLst/>
          <a:extLst/>
        </p:spPr>
        <p:txBody>
          <a:bodyPr vert="vert270"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400" dirty="0" smtClean="0">
                <a:solidFill>
                  <a:schemeClr val="bg1"/>
                </a:solidFill>
              </a:rPr>
              <a:t>Vulnerable</a:t>
            </a:r>
            <a:endParaRPr lang="en-US" sz="3600" dirty="0">
              <a:solidFill>
                <a:schemeClr val="bg1"/>
              </a:solidFill>
            </a:endParaRPr>
          </a:p>
        </p:txBody>
      </p:sp>
      <p:sp>
        <p:nvSpPr>
          <p:cNvPr id="119819" name="Text Box 12"/>
          <p:cNvSpPr txBox="1">
            <a:spLocks noChangeArrowheads="1"/>
          </p:cNvSpPr>
          <p:nvPr/>
        </p:nvSpPr>
        <p:spPr bwMode="auto">
          <a:xfrm>
            <a:off x="7543800" y="5338227"/>
            <a:ext cx="1411288" cy="113877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85000"/>
              </a:lnSpc>
              <a:spcBef>
                <a:spcPct val="0"/>
              </a:spcBef>
              <a:buFontTx/>
              <a:buNone/>
            </a:pPr>
            <a:r>
              <a:rPr lang="en-US" sz="2000" dirty="0">
                <a:cs typeface="Times New Roman" panose="02020603050405020304" pitchFamily="18" charset="0"/>
              </a:rPr>
              <a:t>Status </a:t>
            </a:r>
          </a:p>
          <a:p>
            <a:pPr algn="r" eaLnBrk="1" hangingPunct="1">
              <a:lnSpc>
                <a:spcPct val="85000"/>
              </a:lnSpc>
              <a:spcBef>
                <a:spcPct val="0"/>
              </a:spcBef>
              <a:buFontTx/>
              <a:buNone/>
            </a:pPr>
            <a:r>
              <a:rPr lang="en-US" sz="2000" dirty="0">
                <a:cs typeface="Times New Roman" panose="02020603050405020304" pitchFamily="18" charset="0"/>
              </a:rPr>
              <a:t>indicators</a:t>
            </a:r>
          </a:p>
          <a:p>
            <a:pPr algn="r" eaLnBrk="1" hangingPunct="1">
              <a:lnSpc>
                <a:spcPct val="85000"/>
              </a:lnSpc>
              <a:spcBef>
                <a:spcPct val="0"/>
              </a:spcBef>
              <a:buFontTx/>
              <a:buNone/>
            </a:pPr>
            <a:r>
              <a:rPr lang="en-US" sz="2000" dirty="0" smtClean="0">
                <a:cs typeface="Times New Roman" panose="02020603050405020304" pitchFamily="18" charset="0"/>
              </a:rPr>
              <a:t>(Thriving</a:t>
            </a:r>
          </a:p>
          <a:p>
            <a:pPr algn="r" eaLnBrk="1" hangingPunct="1">
              <a:lnSpc>
                <a:spcPct val="85000"/>
              </a:lnSpc>
              <a:spcBef>
                <a:spcPct val="0"/>
              </a:spcBef>
              <a:buFontTx/>
              <a:buNone/>
            </a:pPr>
            <a:r>
              <a:rPr lang="en-US" sz="2000" dirty="0" smtClean="0">
                <a:cs typeface="Times New Roman" panose="02020603050405020304" pitchFamily="18" charset="0"/>
              </a:rPr>
              <a:t>Status</a:t>
            </a:r>
            <a:r>
              <a:rPr lang="en-US" sz="2000" dirty="0">
                <a:cs typeface="Times New Roman" panose="02020603050405020304" pitchFamily="18" charset="0"/>
              </a:rPr>
              <a:t>)</a:t>
            </a:r>
          </a:p>
        </p:txBody>
      </p:sp>
      <p:sp>
        <p:nvSpPr>
          <p:cNvPr id="119821" name="Rectangle 14"/>
          <p:cNvSpPr>
            <a:spLocks noChangeArrowheads="1"/>
          </p:cNvSpPr>
          <p:nvPr/>
        </p:nvSpPr>
        <p:spPr bwMode="auto">
          <a:xfrm>
            <a:off x="8647112" y="1299627"/>
            <a:ext cx="301752" cy="3886200"/>
          </a:xfrm>
          <a:prstGeom prst="rect">
            <a:avLst/>
          </a:prstGeom>
          <a:gradFill rotWithShape="0">
            <a:gsLst>
              <a:gs pos="99000">
                <a:schemeClr val="bg1"/>
              </a:gs>
              <a:gs pos="100000">
                <a:srgbClr val="000000"/>
              </a:gs>
            </a:gsLst>
            <a:lin ang="5400000" scaled="1"/>
          </a:gradFill>
          <a:ln w="9525">
            <a:solidFill>
              <a:srgbClr val="000000"/>
            </a:solidFill>
            <a:miter lim="800000"/>
            <a:headEnd/>
            <a:tailEnd/>
          </a:ln>
          <a:effectLst/>
          <a:extLst/>
        </p:spPr>
        <p:txBody>
          <a:bodyPr vert="vert270"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400" dirty="0" smtClean="0"/>
              <a:t>Thriving</a:t>
            </a:r>
            <a:endParaRPr lang="en-US" sz="2400" dirty="0"/>
          </a:p>
        </p:txBody>
      </p:sp>
      <p:sp>
        <p:nvSpPr>
          <p:cNvPr id="119822" name="Line 15"/>
          <p:cNvSpPr>
            <a:spLocks noChangeShapeType="1"/>
          </p:cNvSpPr>
          <p:nvPr/>
        </p:nvSpPr>
        <p:spPr bwMode="auto">
          <a:xfrm flipH="1">
            <a:off x="7772400" y="5262027"/>
            <a:ext cx="12192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23" name="Line 16"/>
          <p:cNvSpPr>
            <a:spLocks noChangeShapeType="1"/>
          </p:cNvSpPr>
          <p:nvPr/>
        </p:nvSpPr>
        <p:spPr bwMode="auto">
          <a:xfrm flipH="1">
            <a:off x="7772400" y="1302802"/>
            <a:ext cx="1587" cy="38830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27" name="AutoShape 20"/>
          <p:cNvSpPr>
            <a:spLocks noChangeArrowheads="1"/>
          </p:cNvSpPr>
          <p:nvPr/>
        </p:nvSpPr>
        <p:spPr bwMode="auto">
          <a:xfrm>
            <a:off x="1255712" y="3810000"/>
            <a:ext cx="2173288" cy="1066800"/>
          </a:xfrm>
          <a:prstGeom prst="upArrow">
            <a:avLst>
              <a:gd name="adj1" fmla="val 55130"/>
              <a:gd name="adj2" fmla="val 39848"/>
            </a:avLst>
          </a:prstGeom>
          <a:gradFill rotWithShape="0">
            <a:gsLst>
              <a:gs pos="0">
                <a:schemeClr val="bg2">
                  <a:lumMod val="60000"/>
                  <a:lumOff val="40000"/>
                </a:schemeClr>
              </a:gs>
              <a:gs pos="100000">
                <a:schemeClr val="tx1"/>
              </a:gs>
            </a:gsLst>
            <a:lin ang="5400000" scaled="1"/>
          </a:gradFill>
          <a:ln w="9525">
            <a:solidFill>
              <a:srgbClr val="000000"/>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rgbClr val="00CC00"/>
              </a:solidFill>
            </a:endParaRPr>
          </a:p>
        </p:txBody>
      </p:sp>
      <p:sp>
        <p:nvSpPr>
          <p:cNvPr id="119828" name="Text Box 21"/>
          <p:cNvSpPr txBox="1">
            <a:spLocks noChangeArrowheads="1"/>
          </p:cNvSpPr>
          <p:nvPr/>
        </p:nvSpPr>
        <p:spPr bwMode="auto">
          <a:xfrm>
            <a:off x="152400" y="4953000"/>
            <a:ext cx="4540184" cy="824841"/>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800" dirty="0" smtClean="0"/>
              <a:t>Do what reduces vulnerability</a:t>
            </a:r>
          </a:p>
          <a:p>
            <a:pPr algn="ctr" eaLnBrk="1" hangingPunct="1">
              <a:lnSpc>
                <a:spcPct val="85000"/>
              </a:lnSpc>
              <a:spcBef>
                <a:spcPct val="0"/>
              </a:spcBef>
              <a:buFontTx/>
              <a:buNone/>
            </a:pPr>
            <a:r>
              <a:rPr lang="en-US" sz="2800" dirty="0" smtClean="0"/>
              <a:t>and ensures survival</a:t>
            </a:r>
            <a:endParaRPr lang="en-US" sz="2800" dirty="0"/>
          </a:p>
        </p:txBody>
      </p:sp>
      <p:sp>
        <p:nvSpPr>
          <p:cNvPr id="119831" name="AutoShape 24"/>
          <p:cNvSpPr>
            <a:spLocks noChangeArrowheads="1"/>
          </p:cNvSpPr>
          <p:nvPr/>
        </p:nvSpPr>
        <p:spPr bwMode="auto">
          <a:xfrm>
            <a:off x="4757928" y="3048000"/>
            <a:ext cx="2176272" cy="1447800"/>
          </a:xfrm>
          <a:prstGeom prst="downArrow">
            <a:avLst>
              <a:gd name="adj1" fmla="val 59531"/>
              <a:gd name="adj2" fmla="val 47079"/>
            </a:avLst>
          </a:prstGeom>
          <a:gradFill rotWithShape="0">
            <a:gsLst>
              <a:gs pos="0">
                <a:schemeClr val="bg1"/>
              </a:gs>
              <a:gs pos="100000">
                <a:schemeClr val="tx1"/>
              </a:gs>
            </a:gsLst>
            <a:lin ang="5400000" scaled="1"/>
          </a:gradFill>
          <a:ln w="12700">
            <a:solidFill>
              <a:srgbClr val="000000"/>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19832" name="AutoShape 25"/>
          <p:cNvSpPr>
            <a:spLocks noChangeAspect="1" noChangeArrowheads="1"/>
          </p:cNvSpPr>
          <p:nvPr/>
        </p:nvSpPr>
        <p:spPr bwMode="auto">
          <a:xfrm>
            <a:off x="5265672" y="3115931"/>
            <a:ext cx="1143000" cy="11430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000000"/>
          </a:solidFill>
          <a:ln w="12700">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33" name="Text Box 26"/>
          <p:cNvSpPr txBox="1">
            <a:spLocks noChangeArrowheads="1"/>
          </p:cNvSpPr>
          <p:nvPr/>
        </p:nvSpPr>
        <p:spPr bwMode="auto">
          <a:xfrm>
            <a:off x="4093401" y="1780705"/>
            <a:ext cx="3450399" cy="1191095"/>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800" dirty="0" smtClean="0"/>
              <a:t>Do what prevents more vulnerability</a:t>
            </a:r>
          </a:p>
          <a:p>
            <a:pPr algn="ctr" eaLnBrk="1" hangingPunct="1">
              <a:lnSpc>
                <a:spcPct val="85000"/>
              </a:lnSpc>
              <a:spcBef>
                <a:spcPct val="0"/>
              </a:spcBef>
              <a:buFontTx/>
              <a:buNone/>
            </a:pPr>
            <a:r>
              <a:rPr lang="en-US" sz="2800" dirty="0" smtClean="0"/>
              <a:t>and survival threats</a:t>
            </a:r>
          </a:p>
        </p:txBody>
      </p:sp>
      <p:sp>
        <p:nvSpPr>
          <p:cNvPr id="119836" name="Text Box 29"/>
          <p:cNvSpPr txBox="1">
            <a:spLocks noChangeArrowheads="1"/>
          </p:cNvSpPr>
          <p:nvPr/>
        </p:nvSpPr>
        <p:spPr bwMode="auto">
          <a:xfrm>
            <a:off x="152400" y="2970413"/>
            <a:ext cx="4017327" cy="458587"/>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800" dirty="0" smtClean="0"/>
              <a:t>Do what increases </a:t>
            </a:r>
            <a:r>
              <a:rPr lang="en-US" sz="2800" dirty="0"/>
              <a:t>thriving</a:t>
            </a:r>
          </a:p>
        </p:txBody>
      </p:sp>
      <p:sp>
        <p:nvSpPr>
          <p:cNvPr id="119837" name="AutoShape 30"/>
          <p:cNvSpPr>
            <a:spLocks noChangeArrowheads="1"/>
          </p:cNvSpPr>
          <p:nvPr/>
        </p:nvSpPr>
        <p:spPr bwMode="auto">
          <a:xfrm>
            <a:off x="1255712" y="1854470"/>
            <a:ext cx="2173288" cy="1066800"/>
          </a:xfrm>
          <a:prstGeom prst="upArrow">
            <a:avLst>
              <a:gd name="adj1" fmla="val 55130"/>
              <a:gd name="adj2" fmla="val 39076"/>
            </a:avLst>
          </a:prstGeom>
          <a:gradFill rotWithShape="0">
            <a:gsLst>
              <a:gs pos="0">
                <a:schemeClr val="bg1"/>
              </a:gs>
              <a:gs pos="100000">
                <a:schemeClr val="bg2">
                  <a:lumMod val="60000"/>
                  <a:lumOff val="40000"/>
                </a:schemeClr>
              </a:gs>
            </a:gsLst>
            <a:lin ang="5400000" scaled="1"/>
          </a:gradFill>
          <a:ln w="9525">
            <a:solidFill>
              <a:srgbClr val="000000"/>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rgbClr val="00CC00"/>
              </a:solidFill>
            </a:endParaRPr>
          </a:p>
        </p:txBody>
      </p:sp>
      <p:pic>
        <p:nvPicPr>
          <p:cNvPr id="119838" name="Picture 32" descr="thrive logo 5 081709"/>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7961312" y="156185"/>
            <a:ext cx="987552" cy="70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11"/>
          <p:cNvSpPr>
            <a:spLocks noChangeArrowheads="1"/>
          </p:cNvSpPr>
          <p:nvPr/>
        </p:nvSpPr>
        <p:spPr bwMode="auto">
          <a:xfrm>
            <a:off x="8246300" y="2614077"/>
            <a:ext cx="301752" cy="2571750"/>
          </a:xfrm>
          <a:prstGeom prst="rect">
            <a:avLst/>
          </a:prstGeom>
          <a:gradFill rotWithShape="0">
            <a:gsLst>
              <a:gs pos="47000">
                <a:schemeClr val="bg1"/>
              </a:gs>
              <a:gs pos="98000">
                <a:srgbClr val="000000"/>
              </a:gs>
            </a:gsLst>
            <a:lin ang="5400000" scaled="1"/>
          </a:gradFill>
          <a:ln w="9525">
            <a:solidFill>
              <a:srgbClr val="000000"/>
            </a:solidFill>
            <a:miter lim="800000"/>
            <a:headEnd/>
            <a:tailEnd/>
          </a:ln>
          <a:effectLst/>
          <a:extLst/>
        </p:spPr>
        <p:txBody>
          <a:bodyPr vert="vert270"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400" dirty="0" smtClean="0"/>
              <a:t>Surviving</a:t>
            </a:r>
            <a:endParaRPr lang="en-US" sz="6000" dirty="0"/>
          </a:p>
        </p:txBody>
      </p:sp>
    </p:spTree>
    <p:extLst>
      <p:ext uri="{BB962C8B-B14F-4D97-AF65-F5344CB8AC3E}">
        <p14:creationId xmlns:p14="http://schemas.microsoft.com/office/powerpoint/2010/main" val="1197342403"/>
      </p:ext>
    </p:extLst>
  </p:cSld>
  <p:clrMapOvr>
    <a:masterClrMapping/>
  </p:clrMapOvr>
  <p:transition>
    <p:cut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3"/>
          <p:cNvSpPr>
            <a:spLocks noChangeArrowheads="1"/>
          </p:cNvSpPr>
          <p:nvPr/>
        </p:nvSpPr>
        <p:spPr bwMode="auto">
          <a:xfrm>
            <a:off x="268288" y="228600"/>
            <a:ext cx="84597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19811" name="Rectangle 4"/>
          <p:cNvSpPr>
            <a:spLocks noChangeArrowheads="1"/>
          </p:cNvSpPr>
          <p:nvPr/>
        </p:nvSpPr>
        <p:spPr bwMode="auto">
          <a:xfrm>
            <a:off x="152400" y="156519"/>
            <a:ext cx="7391400" cy="662452"/>
          </a:xfrm>
          <a:prstGeom prst="rect">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nchor="t"/>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3000" dirty="0" smtClean="0">
                <a:solidFill>
                  <a:schemeClr val="bg1"/>
                </a:solidFill>
              </a:rPr>
              <a:t> What Will You Do [To Thrive]?</a:t>
            </a:r>
            <a:endParaRPr lang="en-US" sz="3000" dirty="0">
              <a:solidFill>
                <a:schemeClr val="bg1"/>
              </a:solidFill>
            </a:endParaRPr>
          </a:p>
        </p:txBody>
      </p:sp>
      <p:sp>
        <p:nvSpPr>
          <p:cNvPr id="119812" name="Rectangle 5"/>
          <p:cNvSpPr>
            <a:spLocks noChangeArrowheads="1"/>
          </p:cNvSpPr>
          <p:nvPr/>
        </p:nvSpPr>
        <p:spPr bwMode="auto">
          <a:xfrm>
            <a:off x="1639888" y="990600"/>
            <a:ext cx="5410200" cy="4814888"/>
          </a:xfrm>
          <a:prstGeom prst="rect">
            <a:avLst/>
          </a:prstGeom>
          <a:gradFill rotWithShape="0">
            <a:gsLst>
              <a:gs pos="0">
                <a:schemeClr val="bg1"/>
              </a:gs>
              <a:gs pos="100000">
                <a:schemeClr val="bg2">
                  <a:lumMod val="60000"/>
                  <a:lumOff val="40000"/>
                </a:schemeClr>
              </a:gs>
            </a:gsLst>
            <a:lin ang="5400000" scaled="1"/>
          </a:gradFill>
          <a:ln w="9525">
            <a:solidFill>
              <a:srgbClr val="000000"/>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119813" name="Text Box 6"/>
          <p:cNvSpPr txBox="1">
            <a:spLocks noChangeArrowheads="1"/>
          </p:cNvSpPr>
          <p:nvPr/>
        </p:nvSpPr>
        <p:spPr bwMode="auto">
          <a:xfrm>
            <a:off x="1716088" y="5257800"/>
            <a:ext cx="5257800" cy="45561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800"/>
              <a:t>highly vulnerable</a:t>
            </a:r>
          </a:p>
        </p:txBody>
      </p:sp>
      <p:sp>
        <p:nvSpPr>
          <p:cNvPr id="119814" name="Text Box 7"/>
          <p:cNvSpPr txBox="1">
            <a:spLocks noChangeArrowheads="1"/>
          </p:cNvSpPr>
          <p:nvPr/>
        </p:nvSpPr>
        <p:spPr bwMode="auto">
          <a:xfrm>
            <a:off x="1716088" y="1066800"/>
            <a:ext cx="5105400" cy="45561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800"/>
              <a:t>highly thriving</a:t>
            </a:r>
          </a:p>
        </p:txBody>
      </p:sp>
      <p:sp>
        <p:nvSpPr>
          <p:cNvPr id="119815" name="Line 8"/>
          <p:cNvSpPr>
            <a:spLocks noChangeShapeType="1"/>
          </p:cNvSpPr>
          <p:nvPr/>
        </p:nvSpPr>
        <p:spPr bwMode="auto">
          <a:xfrm flipV="1">
            <a:off x="1411288" y="3429000"/>
            <a:ext cx="58674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16" name="Rectangle 9"/>
          <p:cNvSpPr>
            <a:spLocks noChangeArrowheads="1"/>
          </p:cNvSpPr>
          <p:nvPr/>
        </p:nvSpPr>
        <p:spPr bwMode="auto">
          <a:xfrm>
            <a:off x="7735888" y="1143000"/>
            <a:ext cx="152400" cy="3886200"/>
          </a:xfrm>
          <a:prstGeom prst="rect">
            <a:avLst/>
          </a:prstGeom>
          <a:gradFill rotWithShape="0">
            <a:gsLst>
              <a:gs pos="0">
                <a:schemeClr val="bg1"/>
              </a:gs>
              <a:gs pos="100000">
                <a:srgbClr val="000000"/>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119817" name="Rectangle 10"/>
          <p:cNvSpPr>
            <a:spLocks noChangeArrowheads="1"/>
          </p:cNvSpPr>
          <p:nvPr/>
        </p:nvSpPr>
        <p:spPr bwMode="auto">
          <a:xfrm>
            <a:off x="7964488" y="1143000"/>
            <a:ext cx="152400" cy="3886200"/>
          </a:xfrm>
          <a:prstGeom prst="rect">
            <a:avLst/>
          </a:prstGeom>
          <a:gradFill rotWithShape="0">
            <a:gsLst>
              <a:gs pos="0">
                <a:schemeClr val="bg1"/>
              </a:gs>
              <a:gs pos="100000">
                <a:srgbClr val="000000"/>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119818" name="Rectangle 11"/>
          <p:cNvSpPr>
            <a:spLocks noChangeArrowheads="1"/>
          </p:cNvSpPr>
          <p:nvPr/>
        </p:nvSpPr>
        <p:spPr bwMode="auto">
          <a:xfrm>
            <a:off x="8193088" y="1143000"/>
            <a:ext cx="152400" cy="3886200"/>
          </a:xfrm>
          <a:prstGeom prst="rect">
            <a:avLst/>
          </a:prstGeom>
          <a:gradFill rotWithShape="0">
            <a:gsLst>
              <a:gs pos="0">
                <a:schemeClr val="bg1"/>
              </a:gs>
              <a:gs pos="100000">
                <a:srgbClr val="000000"/>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119819" name="Text Box 12"/>
          <p:cNvSpPr txBox="1">
            <a:spLocks noChangeArrowheads="1"/>
          </p:cNvSpPr>
          <p:nvPr/>
        </p:nvSpPr>
        <p:spPr bwMode="auto">
          <a:xfrm>
            <a:off x="7354888" y="5181600"/>
            <a:ext cx="1600200" cy="86836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85000"/>
              </a:lnSpc>
              <a:spcBef>
                <a:spcPct val="0"/>
              </a:spcBef>
              <a:buFontTx/>
              <a:buNone/>
            </a:pPr>
            <a:r>
              <a:rPr lang="en-US" sz="2000">
                <a:cs typeface="Times New Roman" panose="02020603050405020304" pitchFamily="18" charset="0"/>
              </a:rPr>
              <a:t>Status </a:t>
            </a:r>
          </a:p>
          <a:p>
            <a:pPr algn="r" eaLnBrk="1" hangingPunct="1">
              <a:lnSpc>
                <a:spcPct val="85000"/>
              </a:lnSpc>
              <a:spcBef>
                <a:spcPct val="0"/>
              </a:spcBef>
              <a:buFontTx/>
              <a:buNone/>
            </a:pPr>
            <a:r>
              <a:rPr lang="en-US" sz="2000">
                <a:cs typeface="Times New Roman" panose="02020603050405020304" pitchFamily="18" charset="0"/>
              </a:rPr>
              <a:t>indicators</a:t>
            </a:r>
          </a:p>
          <a:p>
            <a:pPr algn="r" eaLnBrk="1" hangingPunct="1">
              <a:lnSpc>
                <a:spcPct val="85000"/>
              </a:lnSpc>
              <a:spcBef>
                <a:spcPct val="0"/>
              </a:spcBef>
              <a:buFontTx/>
              <a:buNone/>
            </a:pPr>
            <a:r>
              <a:rPr lang="en-US" sz="2000">
                <a:cs typeface="Times New Roman" panose="02020603050405020304" pitchFamily="18" charset="0"/>
              </a:rPr>
              <a:t>(tStatus)</a:t>
            </a:r>
          </a:p>
        </p:txBody>
      </p:sp>
      <p:sp>
        <p:nvSpPr>
          <p:cNvPr id="119820" name="Rectangle 13"/>
          <p:cNvSpPr>
            <a:spLocks noChangeArrowheads="1"/>
          </p:cNvSpPr>
          <p:nvPr/>
        </p:nvSpPr>
        <p:spPr bwMode="auto">
          <a:xfrm>
            <a:off x="8421688" y="1143000"/>
            <a:ext cx="152400" cy="3886200"/>
          </a:xfrm>
          <a:prstGeom prst="rect">
            <a:avLst/>
          </a:prstGeom>
          <a:gradFill rotWithShape="0">
            <a:gsLst>
              <a:gs pos="0">
                <a:schemeClr val="bg1"/>
              </a:gs>
              <a:gs pos="100000">
                <a:srgbClr val="000000"/>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119821" name="Rectangle 14"/>
          <p:cNvSpPr>
            <a:spLocks noChangeArrowheads="1"/>
          </p:cNvSpPr>
          <p:nvPr/>
        </p:nvSpPr>
        <p:spPr bwMode="auto">
          <a:xfrm>
            <a:off x="8650288" y="1143000"/>
            <a:ext cx="152400" cy="3886200"/>
          </a:xfrm>
          <a:prstGeom prst="rect">
            <a:avLst/>
          </a:prstGeom>
          <a:gradFill rotWithShape="0">
            <a:gsLst>
              <a:gs pos="0">
                <a:schemeClr val="bg1"/>
              </a:gs>
              <a:gs pos="100000">
                <a:srgbClr val="000000"/>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119822" name="Line 15"/>
          <p:cNvSpPr>
            <a:spLocks noChangeShapeType="1"/>
          </p:cNvSpPr>
          <p:nvPr/>
        </p:nvSpPr>
        <p:spPr bwMode="auto">
          <a:xfrm flipH="1">
            <a:off x="7659688" y="5105400"/>
            <a:ext cx="12192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23" name="Line 16"/>
          <p:cNvSpPr>
            <a:spLocks noChangeShapeType="1"/>
          </p:cNvSpPr>
          <p:nvPr/>
        </p:nvSpPr>
        <p:spPr bwMode="auto">
          <a:xfrm flipH="1">
            <a:off x="7659688" y="1146175"/>
            <a:ext cx="1587" cy="38830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24" name="Text Box 17"/>
          <p:cNvSpPr txBox="1">
            <a:spLocks noChangeArrowheads="1"/>
          </p:cNvSpPr>
          <p:nvPr/>
        </p:nvSpPr>
        <p:spPr bwMode="auto">
          <a:xfrm>
            <a:off x="2935183" y="5867400"/>
            <a:ext cx="2744052" cy="87716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000" dirty="0"/>
              <a:t>Do </a:t>
            </a:r>
            <a:r>
              <a:rPr lang="en-US" sz="2000" dirty="0" smtClean="0"/>
              <a:t>what moves </a:t>
            </a:r>
            <a:r>
              <a:rPr lang="en-US" sz="2000" dirty="0"/>
              <a:t>from </a:t>
            </a:r>
            <a:r>
              <a:rPr lang="en-US" sz="2000" dirty="0" smtClean="0"/>
              <a:t>vulnerability &amp; </a:t>
            </a:r>
          </a:p>
          <a:p>
            <a:pPr algn="ctr" eaLnBrk="1" hangingPunct="1">
              <a:lnSpc>
                <a:spcPct val="85000"/>
              </a:lnSpc>
              <a:spcBef>
                <a:spcPct val="0"/>
              </a:spcBef>
              <a:buFontTx/>
              <a:buNone/>
            </a:pPr>
            <a:r>
              <a:rPr lang="en-US" sz="2000" dirty="0" smtClean="0"/>
              <a:t>toward thriving</a:t>
            </a:r>
            <a:endParaRPr lang="en-US" sz="2000" dirty="0"/>
          </a:p>
        </p:txBody>
      </p:sp>
      <p:sp>
        <p:nvSpPr>
          <p:cNvPr id="119825" name="AutoShape 18"/>
          <p:cNvSpPr>
            <a:spLocks noChangeArrowheads="1"/>
          </p:cNvSpPr>
          <p:nvPr/>
        </p:nvSpPr>
        <p:spPr bwMode="auto">
          <a:xfrm rot="9771731">
            <a:off x="5756275" y="5776913"/>
            <a:ext cx="1924050" cy="812800"/>
          </a:xfrm>
          <a:prstGeom prst="curvedDownArrow">
            <a:avLst>
              <a:gd name="adj1" fmla="val 47344"/>
              <a:gd name="adj2" fmla="val 94688"/>
              <a:gd name="adj3" fmla="val 33333"/>
            </a:avLst>
          </a:prstGeom>
          <a:gradFill rotWithShape="0">
            <a:gsLst>
              <a:gs pos="0">
                <a:schemeClr val="bg1"/>
              </a:gs>
              <a:gs pos="100000">
                <a:srgbClr val="777777"/>
              </a:gs>
            </a:gsLst>
            <a:path path="rect">
              <a:fillToRect l="50000" t="50000" r="50000" b="50000"/>
            </a:path>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19826" name="AutoShape 19"/>
          <p:cNvSpPr>
            <a:spLocks noChangeArrowheads="1"/>
          </p:cNvSpPr>
          <p:nvPr/>
        </p:nvSpPr>
        <p:spPr bwMode="auto">
          <a:xfrm rot="1101305">
            <a:off x="1008063" y="5788025"/>
            <a:ext cx="1849437" cy="792163"/>
          </a:xfrm>
          <a:prstGeom prst="curvedUpArrow">
            <a:avLst>
              <a:gd name="adj1" fmla="val 47482"/>
              <a:gd name="adj2" fmla="val 93268"/>
              <a:gd name="adj3" fmla="val 33681"/>
            </a:avLst>
          </a:prstGeom>
          <a:gradFill rotWithShape="0">
            <a:gsLst>
              <a:gs pos="0">
                <a:schemeClr val="bg1"/>
              </a:gs>
              <a:gs pos="100000">
                <a:srgbClr val="777777"/>
              </a:gs>
            </a:gsLst>
            <a:path path="rect">
              <a:fillToRect l="50000" t="50000" r="50000" b="50000"/>
            </a:path>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19827" name="AutoShape 20"/>
          <p:cNvSpPr>
            <a:spLocks noChangeArrowheads="1"/>
          </p:cNvSpPr>
          <p:nvPr/>
        </p:nvSpPr>
        <p:spPr bwMode="auto">
          <a:xfrm>
            <a:off x="3468688" y="3505200"/>
            <a:ext cx="990600" cy="1066800"/>
          </a:xfrm>
          <a:prstGeom prst="upArrow">
            <a:avLst>
              <a:gd name="adj1" fmla="val 55130"/>
              <a:gd name="adj2" fmla="val 29037"/>
            </a:avLst>
          </a:prstGeom>
          <a:gradFill rotWithShape="0">
            <a:gsLst>
              <a:gs pos="0">
                <a:schemeClr val="bg1"/>
              </a:gs>
              <a:gs pos="100000">
                <a:srgbClr val="777777"/>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rgbClr val="00CC00"/>
              </a:solidFill>
            </a:endParaRPr>
          </a:p>
        </p:txBody>
      </p:sp>
      <p:sp>
        <p:nvSpPr>
          <p:cNvPr id="119828" name="Text Box 21"/>
          <p:cNvSpPr txBox="1">
            <a:spLocks noChangeArrowheads="1"/>
          </p:cNvSpPr>
          <p:nvPr/>
        </p:nvSpPr>
        <p:spPr bwMode="auto">
          <a:xfrm>
            <a:off x="2478088" y="4572000"/>
            <a:ext cx="2895600" cy="61555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000" dirty="0" smtClean="0"/>
              <a:t>Do what </a:t>
            </a:r>
          </a:p>
          <a:p>
            <a:pPr algn="ctr" eaLnBrk="1" hangingPunct="1">
              <a:lnSpc>
                <a:spcPct val="85000"/>
              </a:lnSpc>
              <a:spcBef>
                <a:spcPct val="0"/>
              </a:spcBef>
              <a:buFontTx/>
              <a:buNone/>
            </a:pPr>
            <a:r>
              <a:rPr lang="en-US" sz="2000" dirty="0" smtClean="0"/>
              <a:t>reduces </a:t>
            </a:r>
            <a:r>
              <a:rPr lang="en-US" sz="2000" dirty="0"/>
              <a:t>vulnerability</a:t>
            </a:r>
          </a:p>
        </p:txBody>
      </p:sp>
      <p:sp>
        <p:nvSpPr>
          <p:cNvPr id="119829" name="AutoShape 22"/>
          <p:cNvSpPr>
            <a:spLocks noChangeArrowheads="1"/>
          </p:cNvSpPr>
          <p:nvPr/>
        </p:nvSpPr>
        <p:spPr bwMode="auto">
          <a:xfrm rot="1101305">
            <a:off x="801688" y="3352800"/>
            <a:ext cx="1849437" cy="931863"/>
          </a:xfrm>
          <a:prstGeom prst="curvedUpArrow">
            <a:avLst>
              <a:gd name="adj1" fmla="val 40364"/>
              <a:gd name="adj2" fmla="val 79286"/>
              <a:gd name="adj3" fmla="val 33681"/>
            </a:avLst>
          </a:prstGeom>
          <a:gradFill rotWithShape="0">
            <a:gsLst>
              <a:gs pos="0">
                <a:schemeClr val="bg1"/>
              </a:gs>
              <a:gs pos="100000">
                <a:srgbClr val="777777"/>
              </a:gs>
            </a:gsLst>
            <a:path path="rect">
              <a:fillToRect l="50000" t="50000" r="50000" b="50000"/>
            </a:path>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19830" name="Text Box 23"/>
          <p:cNvSpPr txBox="1">
            <a:spLocks noChangeArrowheads="1"/>
          </p:cNvSpPr>
          <p:nvPr/>
        </p:nvSpPr>
        <p:spPr bwMode="auto">
          <a:xfrm>
            <a:off x="79375" y="3962400"/>
            <a:ext cx="1539875" cy="113877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2000" dirty="0"/>
              <a:t>Do </a:t>
            </a:r>
            <a:r>
              <a:rPr lang="en-US" sz="2000" dirty="0" smtClean="0"/>
              <a:t>what </a:t>
            </a:r>
          </a:p>
          <a:p>
            <a:pPr eaLnBrk="1" hangingPunct="1">
              <a:lnSpc>
                <a:spcPct val="85000"/>
              </a:lnSpc>
              <a:spcBef>
                <a:spcPct val="0"/>
              </a:spcBef>
              <a:buFontTx/>
              <a:buNone/>
            </a:pPr>
            <a:r>
              <a:rPr lang="en-US" sz="2000" dirty="0" smtClean="0"/>
              <a:t>prevents </a:t>
            </a:r>
            <a:r>
              <a:rPr lang="en-US" sz="2000" dirty="0"/>
              <a:t>more vulnerability</a:t>
            </a:r>
          </a:p>
        </p:txBody>
      </p:sp>
      <p:sp>
        <p:nvSpPr>
          <p:cNvPr id="119831" name="AutoShape 24"/>
          <p:cNvSpPr>
            <a:spLocks noChangeArrowheads="1"/>
          </p:cNvSpPr>
          <p:nvPr/>
        </p:nvSpPr>
        <p:spPr bwMode="auto">
          <a:xfrm>
            <a:off x="5449888" y="2819400"/>
            <a:ext cx="1066800" cy="1447800"/>
          </a:xfrm>
          <a:prstGeom prst="downArrow">
            <a:avLst>
              <a:gd name="adj1" fmla="val 45833"/>
              <a:gd name="adj2" fmla="val 32854"/>
            </a:avLst>
          </a:prstGeom>
          <a:gradFill rotWithShape="0">
            <a:gsLst>
              <a:gs pos="0">
                <a:srgbClr val="777777"/>
              </a:gs>
              <a:gs pos="100000">
                <a:srgbClr val="000000"/>
              </a:gs>
            </a:gsLst>
            <a:lin ang="5400000" scaled="1"/>
          </a:gra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19832" name="AutoShape 25"/>
          <p:cNvSpPr>
            <a:spLocks noChangeArrowheads="1"/>
          </p:cNvSpPr>
          <p:nvPr/>
        </p:nvSpPr>
        <p:spPr bwMode="auto">
          <a:xfrm>
            <a:off x="5526088" y="3012350"/>
            <a:ext cx="914400" cy="87385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000000"/>
          </a:solidFill>
          <a:ln w="12700">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33" name="Text Box 26"/>
          <p:cNvSpPr txBox="1">
            <a:spLocks noChangeArrowheads="1"/>
          </p:cNvSpPr>
          <p:nvPr/>
        </p:nvSpPr>
        <p:spPr bwMode="auto">
          <a:xfrm>
            <a:off x="5068888" y="1828800"/>
            <a:ext cx="1905000" cy="87716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000" dirty="0" smtClean="0"/>
              <a:t>Do what stops more vulnerability</a:t>
            </a:r>
            <a:endParaRPr lang="en-US" sz="2000" dirty="0"/>
          </a:p>
        </p:txBody>
      </p:sp>
      <p:sp>
        <p:nvSpPr>
          <p:cNvPr id="119834" name="AutoShape 27"/>
          <p:cNvSpPr>
            <a:spLocks noChangeArrowheads="1"/>
          </p:cNvSpPr>
          <p:nvPr/>
        </p:nvSpPr>
        <p:spPr bwMode="auto">
          <a:xfrm rot="1101305">
            <a:off x="1030288" y="1905000"/>
            <a:ext cx="1849437" cy="931863"/>
          </a:xfrm>
          <a:prstGeom prst="curvedUpArrow">
            <a:avLst>
              <a:gd name="adj1" fmla="val 40364"/>
              <a:gd name="adj2" fmla="val 79286"/>
              <a:gd name="adj3" fmla="val 33681"/>
            </a:avLst>
          </a:prstGeom>
          <a:gradFill rotWithShape="0">
            <a:gsLst>
              <a:gs pos="0">
                <a:schemeClr val="bg1"/>
              </a:gs>
              <a:gs pos="100000">
                <a:srgbClr val="777777"/>
              </a:gs>
            </a:gsLst>
            <a:path path="rect">
              <a:fillToRect l="50000" t="50000" r="50000" b="50000"/>
            </a:path>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19835" name="Text Box 28"/>
          <p:cNvSpPr txBox="1">
            <a:spLocks noChangeArrowheads="1"/>
          </p:cNvSpPr>
          <p:nvPr/>
        </p:nvSpPr>
        <p:spPr bwMode="auto">
          <a:xfrm>
            <a:off x="76200" y="927100"/>
            <a:ext cx="1539875" cy="113877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2000" dirty="0"/>
              <a:t>Do </a:t>
            </a:r>
            <a:r>
              <a:rPr lang="en-US" sz="2000" dirty="0" smtClean="0"/>
              <a:t>what </a:t>
            </a:r>
          </a:p>
          <a:p>
            <a:pPr eaLnBrk="1" hangingPunct="1">
              <a:lnSpc>
                <a:spcPct val="85000"/>
              </a:lnSpc>
              <a:spcBef>
                <a:spcPct val="0"/>
              </a:spcBef>
              <a:buFontTx/>
              <a:buNone/>
            </a:pPr>
            <a:r>
              <a:rPr lang="en-US" sz="2000" dirty="0" smtClean="0"/>
              <a:t>achieves </a:t>
            </a:r>
            <a:r>
              <a:rPr lang="en-US" sz="2000" dirty="0"/>
              <a:t>highest thriving</a:t>
            </a:r>
          </a:p>
        </p:txBody>
      </p:sp>
      <p:sp>
        <p:nvSpPr>
          <p:cNvPr id="119836" name="Text Box 29"/>
          <p:cNvSpPr txBox="1">
            <a:spLocks noChangeArrowheads="1"/>
          </p:cNvSpPr>
          <p:nvPr/>
        </p:nvSpPr>
        <p:spPr bwMode="auto">
          <a:xfrm>
            <a:off x="2859088" y="2743200"/>
            <a:ext cx="2362200" cy="61555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000" dirty="0" smtClean="0"/>
              <a:t>Do what </a:t>
            </a:r>
          </a:p>
          <a:p>
            <a:pPr algn="ctr" eaLnBrk="1" hangingPunct="1">
              <a:lnSpc>
                <a:spcPct val="85000"/>
              </a:lnSpc>
              <a:spcBef>
                <a:spcPct val="0"/>
              </a:spcBef>
              <a:buFontTx/>
              <a:buNone/>
            </a:pPr>
            <a:r>
              <a:rPr lang="en-US" sz="2000" dirty="0" smtClean="0"/>
              <a:t>increases </a:t>
            </a:r>
            <a:r>
              <a:rPr lang="en-US" sz="2000" dirty="0"/>
              <a:t>thriving</a:t>
            </a:r>
          </a:p>
        </p:txBody>
      </p:sp>
      <p:sp>
        <p:nvSpPr>
          <p:cNvPr id="119837" name="AutoShape 30"/>
          <p:cNvSpPr>
            <a:spLocks noChangeArrowheads="1"/>
          </p:cNvSpPr>
          <p:nvPr/>
        </p:nvSpPr>
        <p:spPr bwMode="auto">
          <a:xfrm>
            <a:off x="3468688" y="1600200"/>
            <a:ext cx="990600" cy="1066800"/>
          </a:xfrm>
          <a:prstGeom prst="upArrow">
            <a:avLst>
              <a:gd name="adj1" fmla="val 55130"/>
              <a:gd name="adj2" fmla="val 29037"/>
            </a:avLst>
          </a:prstGeom>
          <a:gradFill rotWithShape="0">
            <a:gsLst>
              <a:gs pos="0">
                <a:schemeClr val="bg1"/>
              </a:gs>
              <a:gs pos="100000">
                <a:srgbClr val="777777"/>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rgbClr val="00CC00"/>
              </a:solidFill>
            </a:endParaRPr>
          </a:p>
        </p:txBody>
      </p:sp>
      <p:pic>
        <p:nvPicPr>
          <p:cNvPr id="119838" name="Picture 32" descr="thrive logo 5 081709"/>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7964488" y="152400"/>
            <a:ext cx="936625" cy="66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9580761"/>
      </p:ext>
    </p:extLst>
  </p:cSld>
  <p:clrMapOvr>
    <a:masterClrMapping/>
  </p:clrMapOvr>
  <p:transition>
    <p:cut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AutoShape 36"/>
          <p:cNvSpPr>
            <a:spLocks noChangeArrowheads="1"/>
          </p:cNvSpPr>
          <p:nvPr/>
        </p:nvSpPr>
        <p:spPr bwMode="auto">
          <a:xfrm>
            <a:off x="1447800" y="914400"/>
            <a:ext cx="5943600" cy="4876800"/>
          </a:xfrm>
          <a:prstGeom prst="upArrow">
            <a:avLst>
              <a:gd name="adj1" fmla="val 91083"/>
              <a:gd name="adj2" fmla="val 9324"/>
            </a:avLst>
          </a:prstGeom>
          <a:gradFill rotWithShape="1">
            <a:gsLst>
              <a:gs pos="0">
                <a:srgbClr val="009900"/>
              </a:gs>
              <a:gs pos="100000">
                <a:srgbClr val="CC0000"/>
              </a:gs>
            </a:gsLst>
            <a:lin ang="5400000" scaled="1"/>
          </a:gradFill>
          <a:ln w="12700">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21859" name="Rectangle 2"/>
          <p:cNvSpPr>
            <a:spLocks noChangeArrowheads="1"/>
          </p:cNvSpPr>
          <p:nvPr/>
        </p:nvSpPr>
        <p:spPr bwMode="auto">
          <a:xfrm>
            <a:off x="304800" y="192088"/>
            <a:ext cx="8459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21860" name="Rectangle 3"/>
          <p:cNvSpPr>
            <a:spLocks noChangeArrowheads="1"/>
          </p:cNvSpPr>
          <p:nvPr/>
        </p:nvSpPr>
        <p:spPr bwMode="auto">
          <a:xfrm>
            <a:off x="228600" y="152400"/>
            <a:ext cx="7239000" cy="685800"/>
          </a:xfrm>
          <a:prstGeom prst="rect">
            <a:avLst/>
          </a:prstGeom>
          <a:solidFill>
            <a:srgbClr val="003300"/>
          </a:solidFill>
          <a:ln w="12700">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b="1" i="1">
                <a:solidFill>
                  <a:schemeClr val="bg1"/>
                </a:solidFill>
              </a:rPr>
              <a:t>Thrive!</a:t>
            </a:r>
            <a:r>
              <a:rPr lang="en-US" sz="3000">
                <a:solidFill>
                  <a:schemeClr val="bg1"/>
                </a:solidFill>
              </a:rPr>
              <a:t> - Building a Thriving Future</a:t>
            </a:r>
          </a:p>
        </p:txBody>
      </p:sp>
      <p:sp>
        <p:nvSpPr>
          <p:cNvPr id="121861" name="Text Box 5"/>
          <p:cNvSpPr txBox="1">
            <a:spLocks noChangeArrowheads="1"/>
          </p:cNvSpPr>
          <p:nvPr/>
        </p:nvSpPr>
        <p:spPr bwMode="auto">
          <a:xfrm>
            <a:off x="2667000" y="5257800"/>
            <a:ext cx="3352800" cy="45561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800">
                <a:solidFill>
                  <a:schemeClr val="bg1"/>
                </a:solidFill>
              </a:rPr>
              <a:t>highly vulnerable</a:t>
            </a:r>
          </a:p>
        </p:txBody>
      </p:sp>
      <p:sp>
        <p:nvSpPr>
          <p:cNvPr id="121862" name="Text Box 6"/>
          <p:cNvSpPr txBox="1">
            <a:spLocks noChangeArrowheads="1"/>
          </p:cNvSpPr>
          <p:nvPr/>
        </p:nvSpPr>
        <p:spPr bwMode="auto">
          <a:xfrm>
            <a:off x="2667000" y="1219200"/>
            <a:ext cx="3505200" cy="45561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800">
                <a:solidFill>
                  <a:schemeClr val="bg1"/>
                </a:solidFill>
              </a:rPr>
              <a:t>highly thriving</a:t>
            </a:r>
          </a:p>
        </p:txBody>
      </p:sp>
      <p:sp>
        <p:nvSpPr>
          <p:cNvPr id="121863" name="Line 7"/>
          <p:cNvSpPr>
            <a:spLocks noChangeShapeType="1"/>
          </p:cNvSpPr>
          <p:nvPr/>
        </p:nvSpPr>
        <p:spPr bwMode="auto">
          <a:xfrm flipV="1">
            <a:off x="1524000" y="3429000"/>
            <a:ext cx="5867400" cy="0"/>
          </a:xfrm>
          <a:prstGeom prst="line">
            <a:avLst/>
          </a:prstGeom>
          <a:noFill/>
          <a:ln w="38100">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87496" name="Group 8"/>
          <p:cNvGrpSpPr>
            <a:grpSpLocks/>
          </p:cNvGrpSpPr>
          <p:nvPr/>
        </p:nvGrpSpPr>
        <p:grpSpPr bwMode="auto">
          <a:xfrm>
            <a:off x="7315200" y="1143000"/>
            <a:ext cx="1752600" cy="4906963"/>
            <a:chOff x="4608" y="720"/>
            <a:chExt cx="1104" cy="3091"/>
          </a:xfrm>
        </p:grpSpPr>
        <p:sp>
          <p:nvSpPr>
            <p:cNvPr id="121880" name="Text Box 9"/>
            <p:cNvSpPr txBox="1">
              <a:spLocks noChangeArrowheads="1"/>
            </p:cNvSpPr>
            <p:nvPr/>
          </p:nvSpPr>
          <p:spPr bwMode="auto">
            <a:xfrm>
              <a:off x="4608" y="3264"/>
              <a:ext cx="1104" cy="547"/>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85000"/>
                </a:lnSpc>
                <a:spcBef>
                  <a:spcPct val="0"/>
                </a:spcBef>
                <a:buFontTx/>
                <a:buNone/>
              </a:pPr>
              <a:r>
                <a:rPr lang="en-US" sz="2000">
                  <a:solidFill>
                    <a:schemeClr val="bg1"/>
                  </a:solidFill>
                </a:rPr>
                <a:t>Status </a:t>
              </a:r>
            </a:p>
            <a:p>
              <a:pPr algn="r" eaLnBrk="1" hangingPunct="1">
                <a:lnSpc>
                  <a:spcPct val="85000"/>
                </a:lnSpc>
                <a:spcBef>
                  <a:spcPct val="0"/>
                </a:spcBef>
                <a:buFontTx/>
                <a:buNone/>
              </a:pPr>
              <a:r>
                <a:rPr lang="en-US" sz="2000">
                  <a:solidFill>
                    <a:schemeClr val="bg1"/>
                  </a:solidFill>
                </a:rPr>
                <a:t>indicators</a:t>
              </a:r>
            </a:p>
            <a:p>
              <a:pPr algn="r" eaLnBrk="1" hangingPunct="1">
                <a:lnSpc>
                  <a:spcPct val="85000"/>
                </a:lnSpc>
                <a:spcBef>
                  <a:spcPct val="0"/>
                </a:spcBef>
                <a:buFontTx/>
                <a:buNone/>
              </a:pPr>
              <a:r>
                <a:rPr lang="en-US" sz="2000">
                  <a:solidFill>
                    <a:schemeClr val="bg1"/>
                  </a:solidFill>
                </a:rPr>
                <a:t>(tStatus)</a:t>
              </a:r>
            </a:p>
          </p:txBody>
        </p:sp>
        <p:sp>
          <p:nvSpPr>
            <p:cNvPr id="121881" name="Rectangle 10"/>
            <p:cNvSpPr>
              <a:spLocks noChangeArrowheads="1"/>
            </p:cNvSpPr>
            <p:nvPr/>
          </p:nvSpPr>
          <p:spPr bwMode="auto">
            <a:xfrm>
              <a:off x="4944" y="720"/>
              <a:ext cx="96" cy="2448"/>
            </a:xfrm>
            <a:prstGeom prst="rect">
              <a:avLst/>
            </a:prstGeom>
            <a:gradFill rotWithShape="0">
              <a:gsLst>
                <a:gs pos="0">
                  <a:srgbClr val="009900"/>
                </a:gs>
                <a:gs pos="100000">
                  <a:srgbClr val="A50021"/>
                </a:gs>
              </a:gsLst>
              <a:lin ang="5400000" scaled="1"/>
            </a:gra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121882" name="Rectangle 11"/>
            <p:cNvSpPr>
              <a:spLocks noChangeArrowheads="1"/>
            </p:cNvSpPr>
            <p:nvPr/>
          </p:nvSpPr>
          <p:spPr bwMode="auto">
            <a:xfrm>
              <a:off x="5088" y="720"/>
              <a:ext cx="96" cy="2448"/>
            </a:xfrm>
            <a:prstGeom prst="rect">
              <a:avLst/>
            </a:prstGeom>
            <a:gradFill rotWithShape="0">
              <a:gsLst>
                <a:gs pos="0">
                  <a:srgbClr val="009900"/>
                </a:gs>
                <a:gs pos="100000">
                  <a:srgbClr val="A50021"/>
                </a:gs>
              </a:gsLst>
              <a:lin ang="5400000" scaled="1"/>
            </a:gra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121883" name="Rectangle 12"/>
            <p:cNvSpPr>
              <a:spLocks noChangeArrowheads="1"/>
            </p:cNvSpPr>
            <p:nvPr/>
          </p:nvSpPr>
          <p:spPr bwMode="auto">
            <a:xfrm>
              <a:off x="5232" y="720"/>
              <a:ext cx="96" cy="2448"/>
            </a:xfrm>
            <a:prstGeom prst="rect">
              <a:avLst/>
            </a:prstGeom>
            <a:gradFill rotWithShape="0">
              <a:gsLst>
                <a:gs pos="0">
                  <a:srgbClr val="009900"/>
                </a:gs>
                <a:gs pos="100000">
                  <a:srgbClr val="A50021"/>
                </a:gs>
              </a:gsLst>
              <a:lin ang="5400000" scaled="1"/>
            </a:gra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121884" name="Rectangle 13"/>
            <p:cNvSpPr>
              <a:spLocks noChangeArrowheads="1"/>
            </p:cNvSpPr>
            <p:nvPr/>
          </p:nvSpPr>
          <p:spPr bwMode="auto">
            <a:xfrm>
              <a:off x="5376" y="720"/>
              <a:ext cx="96" cy="2448"/>
            </a:xfrm>
            <a:prstGeom prst="rect">
              <a:avLst/>
            </a:prstGeom>
            <a:gradFill rotWithShape="0">
              <a:gsLst>
                <a:gs pos="0">
                  <a:srgbClr val="009900"/>
                </a:gs>
                <a:gs pos="100000">
                  <a:srgbClr val="A50021"/>
                </a:gs>
              </a:gsLst>
              <a:lin ang="5400000" scaled="1"/>
            </a:gra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121885" name="Rectangle 14"/>
            <p:cNvSpPr>
              <a:spLocks noChangeArrowheads="1"/>
            </p:cNvSpPr>
            <p:nvPr/>
          </p:nvSpPr>
          <p:spPr bwMode="auto">
            <a:xfrm>
              <a:off x="5520" y="720"/>
              <a:ext cx="96" cy="2448"/>
            </a:xfrm>
            <a:prstGeom prst="rect">
              <a:avLst/>
            </a:prstGeom>
            <a:gradFill rotWithShape="0">
              <a:gsLst>
                <a:gs pos="0">
                  <a:srgbClr val="009900"/>
                </a:gs>
                <a:gs pos="100000">
                  <a:srgbClr val="A50021"/>
                </a:gs>
              </a:gsLst>
              <a:lin ang="5400000" scaled="1"/>
            </a:gra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121886" name="Line 15"/>
            <p:cNvSpPr>
              <a:spLocks noChangeShapeType="1"/>
            </p:cNvSpPr>
            <p:nvPr/>
          </p:nvSpPr>
          <p:spPr bwMode="auto">
            <a:xfrm flipH="1">
              <a:off x="4896" y="3216"/>
              <a:ext cx="768"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87" name="Line 16"/>
            <p:cNvSpPr>
              <a:spLocks noChangeShapeType="1"/>
            </p:cNvSpPr>
            <p:nvPr/>
          </p:nvSpPr>
          <p:spPr bwMode="auto">
            <a:xfrm flipH="1">
              <a:off x="4896" y="722"/>
              <a:ext cx="1" cy="244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1865" name="Text Box 18"/>
          <p:cNvSpPr txBox="1">
            <a:spLocks noChangeArrowheads="1"/>
          </p:cNvSpPr>
          <p:nvPr/>
        </p:nvSpPr>
        <p:spPr bwMode="auto">
          <a:xfrm>
            <a:off x="2819400" y="5867400"/>
            <a:ext cx="3124200" cy="609600"/>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000">
                <a:solidFill>
                  <a:schemeClr val="bg1"/>
                </a:solidFill>
              </a:rPr>
              <a:t>Increase surviving</a:t>
            </a:r>
          </a:p>
          <a:p>
            <a:pPr algn="ctr" eaLnBrk="1" hangingPunct="1">
              <a:lnSpc>
                <a:spcPct val="85000"/>
              </a:lnSpc>
              <a:spcBef>
                <a:spcPct val="0"/>
              </a:spcBef>
              <a:buFontTx/>
              <a:buNone/>
            </a:pPr>
            <a:r>
              <a:rPr lang="en-US" sz="2000">
                <a:solidFill>
                  <a:schemeClr val="bg1"/>
                </a:solidFill>
              </a:rPr>
              <a:t>Move up from vulnerability</a:t>
            </a:r>
          </a:p>
        </p:txBody>
      </p:sp>
      <p:sp>
        <p:nvSpPr>
          <p:cNvPr id="121866" name="Text Box 19"/>
          <p:cNvSpPr txBox="1">
            <a:spLocks noChangeArrowheads="1"/>
          </p:cNvSpPr>
          <p:nvPr/>
        </p:nvSpPr>
        <p:spPr bwMode="auto">
          <a:xfrm>
            <a:off x="2590800" y="4572000"/>
            <a:ext cx="2895600" cy="609600"/>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000">
                <a:solidFill>
                  <a:schemeClr val="bg1"/>
                </a:solidFill>
              </a:rPr>
              <a:t>Increase surviving</a:t>
            </a:r>
          </a:p>
          <a:p>
            <a:pPr algn="ctr" eaLnBrk="1" hangingPunct="1">
              <a:lnSpc>
                <a:spcPct val="85000"/>
              </a:lnSpc>
              <a:spcBef>
                <a:spcPct val="0"/>
              </a:spcBef>
              <a:buFontTx/>
              <a:buNone/>
            </a:pPr>
            <a:r>
              <a:rPr lang="en-US" sz="2000">
                <a:solidFill>
                  <a:schemeClr val="bg1"/>
                </a:solidFill>
              </a:rPr>
              <a:t>Reduce vulnerability</a:t>
            </a:r>
          </a:p>
        </p:txBody>
      </p:sp>
      <p:sp>
        <p:nvSpPr>
          <p:cNvPr id="121867" name="Text Box 20"/>
          <p:cNvSpPr txBox="1">
            <a:spLocks noChangeArrowheads="1"/>
          </p:cNvSpPr>
          <p:nvPr/>
        </p:nvSpPr>
        <p:spPr bwMode="auto">
          <a:xfrm>
            <a:off x="136525" y="3810000"/>
            <a:ext cx="1539875" cy="144621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2000">
                <a:solidFill>
                  <a:srgbClr val="FFFFFF"/>
                </a:solidFill>
              </a:rPr>
              <a:t>Increase surviving</a:t>
            </a:r>
          </a:p>
          <a:p>
            <a:pPr eaLnBrk="1" hangingPunct="1">
              <a:lnSpc>
                <a:spcPct val="85000"/>
              </a:lnSpc>
              <a:buFontTx/>
              <a:buNone/>
            </a:pPr>
            <a:r>
              <a:rPr lang="en-US" sz="2000">
                <a:solidFill>
                  <a:srgbClr val="FFFFFF"/>
                </a:solidFill>
              </a:rPr>
              <a:t>Prevent more vulnerability</a:t>
            </a:r>
          </a:p>
        </p:txBody>
      </p:sp>
      <p:sp>
        <p:nvSpPr>
          <p:cNvPr id="121868" name="Text Box 21"/>
          <p:cNvSpPr txBox="1">
            <a:spLocks noChangeArrowheads="1"/>
          </p:cNvSpPr>
          <p:nvPr/>
        </p:nvSpPr>
        <p:spPr bwMode="auto">
          <a:xfrm>
            <a:off x="4953000" y="1951038"/>
            <a:ext cx="1524000" cy="868362"/>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000">
                <a:solidFill>
                  <a:schemeClr val="bg1"/>
                </a:solidFill>
              </a:rPr>
              <a:t>Stop increased vulnerability</a:t>
            </a:r>
          </a:p>
        </p:txBody>
      </p:sp>
      <p:sp>
        <p:nvSpPr>
          <p:cNvPr id="121869" name="Text Box 22"/>
          <p:cNvSpPr txBox="1">
            <a:spLocks noChangeArrowheads="1"/>
          </p:cNvSpPr>
          <p:nvPr/>
        </p:nvSpPr>
        <p:spPr bwMode="auto">
          <a:xfrm>
            <a:off x="152400" y="1417638"/>
            <a:ext cx="1082675" cy="868362"/>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2000">
                <a:solidFill>
                  <a:schemeClr val="bg1"/>
                </a:solidFill>
              </a:rPr>
              <a:t>Achieve highest thriving</a:t>
            </a:r>
          </a:p>
        </p:txBody>
      </p:sp>
      <p:sp>
        <p:nvSpPr>
          <p:cNvPr id="121870" name="Text Box 23"/>
          <p:cNvSpPr txBox="1">
            <a:spLocks noChangeArrowheads="1"/>
          </p:cNvSpPr>
          <p:nvPr/>
        </p:nvSpPr>
        <p:spPr bwMode="auto">
          <a:xfrm>
            <a:off x="2895600" y="2895600"/>
            <a:ext cx="2362200" cy="350838"/>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000">
                <a:solidFill>
                  <a:schemeClr val="bg1"/>
                </a:solidFill>
              </a:rPr>
              <a:t>Increase thriving</a:t>
            </a:r>
          </a:p>
        </p:txBody>
      </p:sp>
      <p:pic>
        <p:nvPicPr>
          <p:cNvPr id="121871" name="Picture 24" descr="thrive logo 5 08170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98425"/>
            <a:ext cx="11255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72" name="AutoShape 26"/>
          <p:cNvSpPr>
            <a:spLocks noChangeArrowheads="1"/>
          </p:cNvSpPr>
          <p:nvPr/>
        </p:nvSpPr>
        <p:spPr bwMode="auto">
          <a:xfrm rot="9771731">
            <a:off x="5924550" y="5715000"/>
            <a:ext cx="1924050" cy="812800"/>
          </a:xfrm>
          <a:prstGeom prst="curvedDownArrow">
            <a:avLst>
              <a:gd name="adj1" fmla="val 47344"/>
              <a:gd name="adj2" fmla="val 94688"/>
              <a:gd name="adj3" fmla="val 33333"/>
            </a:avLst>
          </a:prstGeom>
          <a:gradFill rotWithShape="0">
            <a:gsLst>
              <a:gs pos="0">
                <a:srgbClr val="00CC00"/>
              </a:gs>
              <a:gs pos="100000">
                <a:srgbClr val="006600"/>
              </a:gs>
            </a:gsLst>
            <a:path path="rect">
              <a:fillToRect l="50000" t="50000" r="50000" b="50000"/>
            </a:path>
          </a:gradFill>
          <a:ln w="28575">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21873" name="AutoShape 28"/>
          <p:cNvSpPr>
            <a:spLocks noChangeArrowheads="1"/>
          </p:cNvSpPr>
          <p:nvPr/>
        </p:nvSpPr>
        <p:spPr bwMode="auto">
          <a:xfrm rot="1101305">
            <a:off x="990600" y="5711825"/>
            <a:ext cx="1849438" cy="792163"/>
          </a:xfrm>
          <a:prstGeom prst="curvedUpArrow">
            <a:avLst>
              <a:gd name="adj1" fmla="val 47482"/>
              <a:gd name="adj2" fmla="val 93268"/>
              <a:gd name="adj3" fmla="val 33681"/>
            </a:avLst>
          </a:prstGeom>
          <a:gradFill rotWithShape="0">
            <a:gsLst>
              <a:gs pos="0">
                <a:srgbClr val="00CC00"/>
              </a:gs>
              <a:gs pos="100000">
                <a:srgbClr val="006600"/>
              </a:gs>
            </a:gsLst>
            <a:path path="rect">
              <a:fillToRect l="50000" t="50000" r="50000" b="50000"/>
            </a:path>
          </a:gradFill>
          <a:ln w="28575">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21874" name="AutoShape 29"/>
          <p:cNvSpPr>
            <a:spLocks noChangeArrowheads="1"/>
          </p:cNvSpPr>
          <p:nvPr/>
        </p:nvSpPr>
        <p:spPr bwMode="auto">
          <a:xfrm>
            <a:off x="3581400" y="3505200"/>
            <a:ext cx="990600" cy="1066800"/>
          </a:xfrm>
          <a:prstGeom prst="upArrow">
            <a:avLst>
              <a:gd name="adj1" fmla="val 55130"/>
              <a:gd name="adj2" fmla="val 29037"/>
            </a:avLst>
          </a:prstGeom>
          <a:gradFill rotWithShape="0">
            <a:gsLst>
              <a:gs pos="0">
                <a:srgbClr val="00CC00"/>
              </a:gs>
              <a:gs pos="100000">
                <a:srgbClr val="006600"/>
              </a:gs>
            </a:gsLst>
            <a:lin ang="5400000" scaled="1"/>
          </a:gradFill>
          <a:ln w="28575">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rgbClr val="00CC00"/>
              </a:solidFill>
            </a:endParaRPr>
          </a:p>
        </p:txBody>
      </p:sp>
      <p:sp>
        <p:nvSpPr>
          <p:cNvPr id="121875" name="AutoShape 30"/>
          <p:cNvSpPr>
            <a:spLocks noChangeArrowheads="1"/>
          </p:cNvSpPr>
          <p:nvPr/>
        </p:nvSpPr>
        <p:spPr bwMode="auto">
          <a:xfrm rot="1101305">
            <a:off x="914400" y="3276600"/>
            <a:ext cx="1849438" cy="931863"/>
          </a:xfrm>
          <a:prstGeom prst="curvedUpArrow">
            <a:avLst>
              <a:gd name="adj1" fmla="val 40364"/>
              <a:gd name="adj2" fmla="val 79286"/>
              <a:gd name="adj3" fmla="val 33681"/>
            </a:avLst>
          </a:prstGeom>
          <a:gradFill rotWithShape="0">
            <a:gsLst>
              <a:gs pos="0">
                <a:srgbClr val="00CC00"/>
              </a:gs>
              <a:gs pos="100000">
                <a:srgbClr val="006600"/>
              </a:gs>
            </a:gsLst>
            <a:path path="rect">
              <a:fillToRect l="50000" t="50000" r="50000" b="50000"/>
            </a:path>
          </a:gradFill>
          <a:ln w="28575">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21876" name="AutoShape 31"/>
          <p:cNvSpPr>
            <a:spLocks noChangeArrowheads="1"/>
          </p:cNvSpPr>
          <p:nvPr/>
        </p:nvSpPr>
        <p:spPr bwMode="auto">
          <a:xfrm rot="1101305">
            <a:off x="990600" y="1828800"/>
            <a:ext cx="1849438" cy="931863"/>
          </a:xfrm>
          <a:prstGeom prst="curvedUpArrow">
            <a:avLst>
              <a:gd name="adj1" fmla="val 40364"/>
              <a:gd name="adj2" fmla="val 79286"/>
              <a:gd name="adj3" fmla="val 33681"/>
            </a:avLst>
          </a:prstGeom>
          <a:gradFill rotWithShape="0">
            <a:gsLst>
              <a:gs pos="0">
                <a:srgbClr val="00CC00"/>
              </a:gs>
              <a:gs pos="100000">
                <a:srgbClr val="006600"/>
              </a:gs>
            </a:gsLst>
            <a:path path="rect">
              <a:fillToRect l="50000" t="50000" r="50000" b="50000"/>
            </a:path>
          </a:gradFill>
          <a:ln w="28575">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21877" name="AutoShape 32"/>
          <p:cNvSpPr>
            <a:spLocks noChangeArrowheads="1"/>
          </p:cNvSpPr>
          <p:nvPr/>
        </p:nvSpPr>
        <p:spPr bwMode="auto">
          <a:xfrm>
            <a:off x="3581400" y="1828800"/>
            <a:ext cx="990600" cy="1066800"/>
          </a:xfrm>
          <a:prstGeom prst="upArrow">
            <a:avLst>
              <a:gd name="adj1" fmla="val 55130"/>
              <a:gd name="adj2" fmla="val 29037"/>
            </a:avLst>
          </a:prstGeom>
          <a:gradFill rotWithShape="0">
            <a:gsLst>
              <a:gs pos="0">
                <a:srgbClr val="00CC00"/>
              </a:gs>
              <a:gs pos="100000">
                <a:srgbClr val="006600"/>
              </a:gs>
            </a:gsLst>
            <a:lin ang="5400000" scaled="1"/>
          </a:gradFill>
          <a:ln w="28575">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rgbClr val="00CC00"/>
              </a:solidFill>
            </a:endParaRPr>
          </a:p>
        </p:txBody>
      </p:sp>
      <p:sp>
        <p:nvSpPr>
          <p:cNvPr id="121878" name="AutoShape 34"/>
          <p:cNvSpPr>
            <a:spLocks noChangeArrowheads="1"/>
          </p:cNvSpPr>
          <p:nvPr/>
        </p:nvSpPr>
        <p:spPr bwMode="auto">
          <a:xfrm>
            <a:off x="5181600" y="2819400"/>
            <a:ext cx="1066800" cy="1447800"/>
          </a:xfrm>
          <a:prstGeom prst="downArrow">
            <a:avLst>
              <a:gd name="adj1" fmla="val 45833"/>
              <a:gd name="adj2" fmla="val 32854"/>
            </a:avLst>
          </a:prstGeom>
          <a:gradFill rotWithShape="0">
            <a:gsLst>
              <a:gs pos="0">
                <a:srgbClr val="FF0000"/>
              </a:gs>
              <a:gs pos="100000">
                <a:srgbClr val="A50021"/>
              </a:gs>
            </a:gsLst>
            <a:lin ang="5400000" scaled="1"/>
          </a:gra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21879" name="AutoShape 35"/>
          <p:cNvSpPr>
            <a:spLocks noChangeArrowheads="1"/>
          </p:cNvSpPr>
          <p:nvPr/>
        </p:nvSpPr>
        <p:spPr bwMode="auto">
          <a:xfrm>
            <a:off x="5257800" y="2971800"/>
            <a:ext cx="914400" cy="9144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A5002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87496"/>
                                        </p:tgtEl>
                                        <p:attrNameLst>
                                          <p:attrName>style.visibility</p:attrName>
                                        </p:attrNameLst>
                                      </p:cBhvr>
                                      <p:to>
                                        <p:strVal val="visible"/>
                                      </p:to>
                                    </p:set>
                                    <p:animEffect transition="in" filter="fade">
                                      <p:cBhvr>
                                        <p:cTn id="7" dur="1000"/>
                                        <p:tgtEl>
                                          <p:spTgt spid="1087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136"/>
          <p:cNvSpPr>
            <a:spLocks noChangeArrowheads="1"/>
          </p:cNvSpPr>
          <p:nvPr/>
        </p:nvSpPr>
        <p:spPr bwMode="auto">
          <a:xfrm>
            <a:off x="152400" y="1143000"/>
            <a:ext cx="6019800" cy="879475"/>
          </a:xfrm>
          <a:prstGeom prst="rect">
            <a:avLst/>
          </a:prstGeom>
          <a:noFill/>
          <a:ln w="19050" algn="ctr">
            <a:solidFill>
              <a:srgbClr val="FF0000"/>
            </a:solidFill>
            <a:miter lim="800000"/>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solidFill>
                <a:srgbClr val="000000"/>
              </a:solidFill>
            </a:endParaRPr>
          </a:p>
        </p:txBody>
      </p:sp>
      <p:sp>
        <p:nvSpPr>
          <p:cNvPr id="113667" name="Rectangle 135"/>
          <p:cNvSpPr>
            <a:spLocks noChangeArrowheads="1"/>
          </p:cNvSpPr>
          <p:nvPr/>
        </p:nvSpPr>
        <p:spPr bwMode="auto">
          <a:xfrm>
            <a:off x="150813" y="2092325"/>
            <a:ext cx="6019800" cy="955675"/>
          </a:xfrm>
          <a:prstGeom prst="rect">
            <a:avLst/>
          </a:prstGeom>
          <a:noFill/>
          <a:ln w="19050" algn="ctr">
            <a:solidFill>
              <a:srgbClr val="FF9933"/>
            </a:solidFill>
            <a:miter lim="800000"/>
            <a:headEnd/>
            <a:tailEn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solidFill>
                <a:srgbClr val="000000"/>
              </a:solidFill>
            </a:endParaRPr>
          </a:p>
        </p:txBody>
      </p:sp>
      <p:sp>
        <p:nvSpPr>
          <p:cNvPr id="113668" name="Rectangle 134"/>
          <p:cNvSpPr>
            <a:spLocks noChangeArrowheads="1"/>
          </p:cNvSpPr>
          <p:nvPr/>
        </p:nvSpPr>
        <p:spPr bwMode="auto">
          <a:xfrm>
            <a:off x="152400" y="3124200"/>
            <a:ext cx="6019800" cy="995363"/>
          </a:xfrm>
          <a:prstGeom prst="rect">
            <a:avLst/>
          </a:prstGeom>
          <a:noFill/>
          <a:ln w="19050" algn="ctr">
            <a:solidFill>
              <a:srgbClr val="FFFF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solidFill>
                <a:srgbClr val="000000"/>
              </a:solidFill>
            </a:endParaRPr>
          </a:p>
        </p:txBody>
      </p:sp>
      <p:sp>
        <p:nvSpPr>
          <p:cNvPr id="113669" name="Rectangle 133"/>
          <p:cNvSpPr>
            <a:spLocks noChangeArrowheads="1"/>
          </p:cNvSpPr>
          <p:nvPr/>
        </p:nvSpPr>
        <p:spPr bwMode="auto">
          <a:xfrm>
            <a:off x="150813" y="4191000"/>
            <a:ext cx="8839200" cy="995363"/>
          </a:xfrm>
          <a:prstGeom prst="rect">
            <a:avLst/>
          </a:prstGeom>
          <a:noFill/>
          <a:ln w="19050" algn="ctr">
            <a:solidFill>
              <a:srgbClr val="33CC33"/>
            </a:solidFill>
            <a:miter lim="800000"/>
            <a:headEnd/>
            <a:tailEnd/>
          </a:ln>
          <a:effectLst/>
          <a:extLst>
            <a:ext uri="{909E8E84-426E-40DD-AFC4-6F175D3DCCD1}">
              <a14:hiddenFill xmlns:a14="http://schemas.microsoft.com/office/drawing/2010/main">
                <a:solidFill>
                  <a:srgbClr val="66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solidFill>
                <a:srgbClr val="000000"/>
              </a:solidFill>
            </a:endParaRPr>
          </a:p>
        </p:txBody>
      </p:sp>
      <p:sp>
        <p:nvSpPr>
          <p:cNvPr id="113670" name="Rectangle 6"/>
          <p:cNvSpPr>
            <a:spLocks noChangeArrowheads="1"/>
          </p:cNvSpPr>
          <p:nvPr/>
        </p:nvSpPr>
        <p:spPr bwMode="auto">
          <a:xfrm>
            <a:off x="152400" y="152400"/>
            <a:ext cx="7772400" cy="609600"/>
          </a:xfrm>
          <a:prstGeom prst="rect">
            <a:avLst/>
          </a:prstGeom>
          <a:solidFill>
            <a:schemeClr val="tx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2800">
                <a:solidFill>
                  <a:srgbClr val="FFFFFF"/>
                </a:solidFill>
              </a:rPr>
              <a:t>Future of Human &amp; Earth’s Surviving &amp; Thriving</a:t>
            </a:r>
          </a:p>
        </p:txBody>
      </p:sp>
      <p:pic>
        <p:nvPicPr>
          <p:cNvPr id="113671" name="Picture 7"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152400"/>
            <a:ext cx="9001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2" name="Text Box 35"/>
          <p:cNvSpPr txBox="1">
            <a:spLocks noChangeArrowheads="1"/>
          </p:cNvSpPr>
          <p:nvPr/>
        </p:nvSpPr>
        <p:spPr bwMode="auto">
          <a:xfrm>
            <a:off x="150813" y="5232400"/>
            <a:ext cx="94503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800" dirty="0">
                <a:solidFill>
                  <a:srgbClr val="000000"/>
                </a:solidFill>
              </a:rPr>
              <a:t>E</a:t>
            </a:r>
            <a:r>
              <a:rPr lang="en-US" sz="1800" baseline="-25000" dirty="0">
                <a:solidFill>
                  <a:srgbClr val="000000"/>
                </a:solidFill>
              </a:rPr>
              <a:t>0</a:t>
            </a:r>
            <a:r>
              <a:rPr lang="en-US" sz="1800" dirty="0">
                <a:solidFill>
                  <a:srgbClr val="000000"/>
                </a:solidFill>
              </a:rPr>
              <a:t>             H</a:t>
            </a:r>
            <a:r>
              <a:rPr lang="en-US" sz="1800" baseline="-25000" dirty="0">
                <a:solidFill>
                  <a:srgbClr val="000000"/>
                </a:solidFill>
              </a:rPr>
              <a:t>0</a:t>
            </a:r>
            <a:r>
              <a:rPr lang="en-US" sz="1800" dirty="0">
                <a:solidFill>
                  <a:srgbClr val="000000"/>
                </a:solidFill>
              </a:rPr>
              <a:t>                 </a:t>
            </a:r>
            <a:r>
              <a:rPr lang="en-US" sz="1800" dirty="0" err="1">
                <a:solidFill>
                  <a:srgbClr val="000000"/>
                </a:solidFill>
              </a:rPr>
              <a:t>H</a:t>
            </a:r>
            <a:r>
              <a:rPr lang="en-US" sz="1800" baseline="-25000" dirty="0" err="1">
                <a:solidFill>
                  <a:srgbClr val="000000"/>
                </a:solidFill>
              </a:rPr>
              <a:t>x</a:t>
            </a:r>
            <a:r>
              <a:rPr lang="en-US" sz="1800" dirty="0">
                <a:solidFill>
                  <a:srgbClr val="000000"/>
                </a:solidFill>
              </a:rPr>
              <a:t>                    </a:t>
            </a:r>
            <a:r>
              <a:rPr lang="en-US" sz="1800" dirty="0" err="1">
                <a:solidFill>
                  <a:srgbClr val="000000"/>
                </a:solidFill>
              </a:rPr>
              <a:t>H</a:t>
            </a:r>
            <a:r>
              <a:rPr lang="en-US" sz="1800" baseline="-25000" dirty="0" err="1">
                <a:solidFill>
                  <a:srgbClr val="000000"/>
                </a:solidFill>
              </a:rPr>
              <a:t>x</a:t>
            </a:r>
            <a:r>
              <a:rPr lang="en-US" sz="1800" baseline="-25000" dirty="0">
                <a:solidFill>
                  <a:srgbClr val="000000"/>
                </a:solidFill>
              </a:rPr>
              <a:t>+</a:t>
            </a:r>
            <a:r>
              <a:rPr lang="en-US" sz="1800" dirty="0">
                <a:solidFill>
                  <a:srgbClr val="000000"/>
                </a:solidFill>
              </a:rPr>
              <a:t>                     </a:t>
            </a:r>
            <a:r>
              <a:rPr lang="en-US" sz="1800" dirty="0" err="1">
                <a:solidFill>
                  <a:srgbClr val="000000"/>
                </a:solidFill>
              </a:rPr>
              <a:t>H</a:t>
            </a:r>
            <a:r>
              <a:rPr lang="en-US" sz="1800" baseline="-25000" dirty="0" err="1">
                <a:solidFill>
                  <a:srgbClr val="000000"/>
                </a:solidFill>
              </a:rPr>
              <a:t>x</a:t>
            </a:r>
            <a:r>
              <a:rPr lang="en-US" sz="1800" baseline="-25000" dirty="0">
                <a:solidFill>
                  <a:srgbClr val="000000"/>
                </a:solidFill>
              </a:rPr>
              <a:t>++</a:t>
            </a:r>
            <a:r>
              <a:rPr lang="en-US" sz="1800" dirty="0">
                <a:solidFill>
                  <a:srgbClr val="000000"/>
                </a:solidFill>
              </a:rPr>
              <a:t>                            </a:t>
            </a:r>
            <a:r>
              <a:rPr lang="en-US" sz="1800" dirty="0" smtClean="0">
                <a:solidFill>
                  <a:srgbClr val="000000"/>
                </a:solidFill>
              </a:rPr>
              <a:t>     E</a:t>
            </a:r>
            <a:r>
              <a:rPr lang="en-US" sz="1800" baseline="-25000" dirty="0" smtClean="0">
                <a:solidFill>
                  <a:srgbClr val="000000"/>
                </a:solidFill>
              </a:rPr>
              <a:t>x++++</a:t>
            </a:r>
            <a:r>
              <a:rPr lang="en-US" sz="1800" dirty="0" smtClean="0">
                <a:solidFill>
                  <a:srgbClr val="000000"/>
                </a:solidFill>
              </a:rPr>
              <a:t>/</a:t>
            </a:r>
            <a:r>
              <a:rPr lang="en-US" sz="1800" dirty="0" err="1" smtClean="0">
                <a:solidFill>
                  <a:srgbClr val="000000"/>
                </a:solidFill>
              </a:rPr>
              <a:t>H</a:t>
            </a:r>
            <a:r>
              <a:rPr lang="en-US" sz="1800" baseline="-25000" dirty="0" err="1" smtClean="0">
                <a:solidFill>
                  <a:srgbClr val="000000"/>
                </a:solidFill>
              </a:rPr>
              <a:t>x</a:t>
            </a:r>
            <a:r>
              <a:rPr lang="en-US" sz="1800" baseline="-25000" dirty="0" smtClean="0">
                <a:solidFill>
                  <a:srgbClr val="000000"/>
                </a:solidFill>
              </a:rPr>
              <a:t>+++?</a:t>
            </a:r>
            <a:endParaRPr lang="en-US" sz="1800" baseline="-25000" dirty="0">
              <a:solidFill>
                <a:srgbClr val="000000"/>
              </a:solidFill>
            </a:endParaRPr>
          </a:p>
        </p:txBody>
      </p:sp>
      <p:sp>
        <p:nvSpPr>
          <p:cNvPr id="113673" name="Line 37"/>
          <p:cNvSpPr>
            <a:spLocks noChangeShapeType="1"/>
          </p:cNvSpPr>
          <p:nvPr/>
        </p:nvSpPr>
        <p:spPr bwMode="auto">
          <a:xfrm>
            <a:off x="227013" y="5257800"/>
            <a:ext cx="8686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solidFill>
                <a:srgbClr val="000000"/>
              </a:solidFill>
            </a:endParaRPr>
          </a:p>
        </p:txBody>
      </p:sp>
      <p:sp>
        <p:nvSpPr>
          <p:cNvPr id="113674" name="Text Box 38"/>
          <p:cNvSpPr txBox="1">
            <a:spLocks noChangeArrowheads="1"/>
          </p:cNvSpPr>
          <p:nvPr/>
        </p:nvSpPr>
        <p:spPr bwMode="auto">
          <a:xfrm>
            <a:off x="1979613" y="5549900"/>
            <a:ext cx="10874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solidFill>
                  <a:srgbClr val="000000"/>
                </a:solidFill>
              </a:rPr>
              <a:t>Survive Today</a:t>
            </a:r>
          </a:p>
        </p:txBody>
      </p:sp>
      <p:sp>
        <p:nvSpPr>
          <p:cNvPr id="113675" name="Text Box 41"/>
          <p:cNvSpPr txBox="1">
            <a:spLocks noChangeArrowheads="1"/>
          </p:cNvSpPr>
          <p:nvPr/>
        </p:nvSpPr>
        <p:spPr bwMode="auto">
          <a:xfrm>
            <a:off x="760413" y="5549900"/>
            <a:ext cx="11207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solidFill>
                  <a:srgbClr val="000000"/>
                </a:solidFill>
              </a:rPr>
              <a:t>Survive Begins</a:t>
            </a:r>
          </a:p>
        </p:txBody>
      </p:sp>
      <p:sp>
        <p:nvSpPr>
          <p:cNvPr id="113676" name="Text Box 47"/>
          <p:cNvSpPr txBox="1">
            <a:spLocks noChangeArrowheads="1"/>
          </p:cNvSpPr>
          <p:nvPr/>
        </p:nvSpPr>
        <p:spPr bwMode="auto">
          <a:xfrm>
            <a:off x="3470275" y="3190875"/>
            <a:ext cx="719138"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a:solidFill>
                  <a:srgbClr val="000000"/>
                </a:solidFill>
              </a:rPr>
              <a:t>Human </a:t>
            </a:r>
          </a:p>
          <a:p>
            <a:pPr algn="ctr" eaLnBrk="1" hangingPunct="1">
              <a:spcBef>
                <a:spcPct val="0"/>
              </a:spcBef>
              <a:buFontTx/>
              <a:buNone/>
            </a:pPr>
            <a:r>
              <a:rPr lang="en-US" sz="1200">
                <a:solidFill>
                  <a:srgbClr val="000000"/>
                </a:solidFill>
              </a:rPr>
              <a:t>Thriving</a:t>
            </a:r>
          </a:p>
          <a:p>
            <a:pPr algn="ctr" eaLnBrk="1" hangingPunct="1">
              <a:spcBef>
                <a:spcPct val="0"/>
              </a:spcBef>
              <a:buFontTx/>
              <a:buNone/>
            </a:pPr>
            <a:r>
              <a:rPr lang="en-US" sz="1200">
                <a:solidFill>
                  <a:srgbClr val="000000"/>
                </a:solidFill>
              </a:rPr>
              <a:t>Begins</a:t>
            </a:r>
          </a:p>
        </p:txBody>
      </p:sp>
      <p:sp>
        <p:nvSpPr>
          <p:cNvPr id="113677" name="Text Box 54"/>
          <p:cNvSpPr txBox="1">
            <a:spLocks noChangeArrowheads="1"/>
          </p:cNvSpPr>
          <p:nvPr/>
        </p:nvSpPr>
        <p:spPr bwMode="auto">
          <a:xfrm>
            <a:off x="192088" y="1143000"/>
            <a:ext cx="7953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solidFill>
                  <a:srgbClr val="000000"/>
                </a:solidFill>
              </a:rPr>
              <a:t>Scenario1</a:t>
            </a:r>
          </a:p>
        </p:txBody>
      </p:sp>
      <p:sp>
        <p:nvSpPr>
          <p:cNvPr id="113678" name="Text Box 55"/>
          <p:cNvSpPr txBox="1">
            <a:spLocks noChangeArrowheads="1"/>
          </p:cNvSpPr>
          <p:nvPr/>
        </p:nvSpPr>
        <p:spPr bwMode="auto">
          <a:xfrm>
            <a:off x="192088" y="2073275"/>
            <a:ext cx="7953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solidFill>
                  <a:srgbClr val="000000"/>
                </a:solidFill>
              </a:rPr>
              <a:t>Scenario2</a:t>
            </a:r>
          </a:p>
        </p:txBody>
      </p:sp>
      <p:sp>
        <p:nvSpPr>
          <p:cNvPr id="113679" name="Text Box 56"/>
          <p:cNvSpPr txBox="1">
            <a:spLocks noChangeArrowheads="1"/>
          </p:cNvSpPr>
          <p:nvPr/>
        </p:nvSpPr>
        <p:spPr bwMode="auto">
          <a:xfrm>
            <a:off x="192088" y="3082925"/>
            <a:ext cx="7953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solidFill>
                  <a:srgbClr val="000000"/>
                </a:solidFill>
              </a:rPr>
              <a:t>Scenario3</a:t>
            </a:r>
          </a:p>
        </p:txBody>
      </p:sp>
      <p:sp>
        <p:nvSpPr>
          <p:cNvPr id="113680" name="Text Box 57"/>
          <p:cNvSpPr txBox="1">
            <a:spLocks noChangeArrowheads="1"/>
          </p:cNvSpPr>
          <p:nvPr/>
        </p:nvSpPr>
        <p:spPr bwMode="auto">
          <a:xfrm>
            <a:off x="192088" y="4149725"/>
            <a:ext cx="7953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solidFill>
                  <a:srgbClr val="000000"/>
                </a:solidFill>
              </a:rPr>
              <a:t>Scenario4</a:t>
            </a:r>
          </a:p>
        </p:txBody>
      </p:sp>
      <p:sp>
        <p:nvSpPr>
          <p:cNvPr id="113681" name="Text Box 51"/>
          <p:cNvSpPr txBox="1">
            <a:spLocks noChangeArrowheads="1"/>
          </p:cNvSpPr>
          <p:nvPr/>
        </p:nvSpPr>
        <p:spPr bwMode="auto">
          <a:xfrm>
            <a:off x="989013" y="5867400"/>
            <a:ext cx="692150" cy="384175"/>
          </a:xfrm>
          <a:prstGeom prst="rect">
            <a:avLst/>
          </a:prstGeom>
          <a:solidFill>
            <a:srgbClr val="0066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a:solidFill>
                  <a:srgbClr val="FFFFFF"/>
                </a:solidFill>
              </a:rPr>
              <a:t>Earth</a:t>
            </a:r>
          </a:p>
          <a:p>
            <a:pPr algn="ctr" eaLnBrk="1" hangingPunct="1">
              <a:spcBef>
                <a:spcPct val="0"/>
              </a:spcBef>
              <a:buFontTx/>
              <a:buNone/>
            </a:pPr>
            <a:r>
              <a:rPr lang="en-US" sz="1200">
                <a:solidFill>
                  <a:srgbClr val="FFFFFF"/>
                </a:solidFill>
              </a:rPr>
              <a:t>Continues</a:t>
            </a:r>
          </a:p>
        </p:txBody>
      </p:sp>
      <p:sp>
        <p:nvSpPr>
          <p:cNvPr id="113682" name="Text Box 52"/>
          <p:cNvSpPr txBox="1">
            <a:spLocks noChangeArrowheads="1"/>
          </p:cNvSpPr>
          <p:nvPr/>
        </p:nvSpPr>
        <p:spPr bwMode="auto">
          <a:xfrm>
            <a:off x="2208213" y="5867400"/>
            <a:ext cx="803275" cy="384175"/>
          </a:xfrm>
          <a:prstGeom prst="rect">
            <a:avLst/>
          </a:prstGeom>
          <a:solidFill>
            <a:srgbClr val="FFFF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a:solidFill>
                  <a:srgbClr val="000000"/>
                </a:solidFill>
              </a:rPr>
              <a:t>Earth</a:t>
            </a:r>
          </a:p>
          <a:p>
            <a:pPr algn="ctr" eaLnBrk="1" hangingPunct="1">
              <a:spcBef>
                <a:spcPct val="0"/>
              </a:spcBef>
              <a:buFontTx/>
              <a:buNone/>
            </a:pPr>
            <a:r>
              <a:rPr lang="en-US" sz="1200">
                <a:solidFill>
                  <a:srgbClr val="000000"/>
                </a:solidFill>
              </a:rPr>
              <a:t>Endangered</a:t>
            </a:r>
          </a:p>
        </p:txBody>
      </p:sp>
      <p:sp>
        <p:nvSpPr>
          <p:cNvPr id="113683" name="Text Box 53"/>
          <p:cNvSpPr txBox="1">
            <a:spLocks noChangeArrowheads="1"/>
          </p:cNvSpPr>
          <p:nvPr/>
        </p:nvSpPr>
        <p:spPr bwMode="auto">
          <a:xfrm>
            <a:off x="7847013" y="5867400"/>
            <a:ext cx="1066800" cy="354013"/>
          </a:xfrm>
          <a:prstGeom prst="rect">
            <a:avLst/>
          </a:prstGeom>
          <a:solidFill>
            <a:schemeClr val="tx1"/>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a:solidFill>
                  <a:srgbClr val="FFFFFF"/>
                </a:solidFill>
              </a:rPr>
              <a:t>Earth Ends –</a:t>
            </a:r>
          </a:p>
          <a:p>
            <a:pPr algn="ctr" eaLnBrk="1" hangingPunct="1">
              <a:spcBef>
                <a:spcPct val="0"/>
              </a:spcBef>
              <a:buFontTx/>
              <a:buNone/>
            </a:pPr>
            <a:r>
              <a:rPr lang="en-US" sz="1000">
                <a:solidFill>
                  <a:srgbClr val="FFFFFF"/>
                </a:solidFill>
              </a:rPr>
              <a:t>Non-human action</a:t>
            </a:r>
          </a:p>
        </p:txBody>
      </p:sp>
      <p:sp>
        <p:nvSpPr>
          <p:cNvPr id="113684" name="Text Box 58"/>
          <p:cNvSpPr txBox="1">
            <a:spLocks noChangeArrowheads="1"/>
          </p:cNvSpPr>
          <p:nvPr/>
        </p:nvSpPr>
        <p:spPr bwMode="auto">
          <a:xfrm>
            <a:off x="177800" y="5867400"/>
            <a:ext cx="496888" cy="384175"/>
          </a:xfrm>
          <a:prstGeom prst="rect">
            <a:avLst/>
          </a:prstGeom>
          <a:solidFill>
            <a:srgbClr val="0066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a:solidFill>
                  <a:srgbClr val="FFFFFF"/>
                </a:solidFill>
              </a:rPr>
              <a:t>Earth</a:t>
            </a:r>
          </a:p>
          <a:p>
            <a:pPr algn="ctr" eaLnBrk="1" hangingPunct="1">
              <a:spcBef>
                <a:spcPct val="0"/>
              </a:spcBef>
              <a:buFontTx/>
              <a:buNone/>
            </a:pPr>
            <a:r>
              <a:rPr lang="en-US" sz="1200">
                <a:solidFill>
                  <a:srgbClr val="FFFFFF"/>
                </a:solidFill>
              </a:rPr>
              <a:t>Begins</a:t>
            </a:r>
          </a:p>
        </p:txBody>
      </p:sp>
      <p:sp>
        <p:nvSpPr>
          <p:cNvPr id="113685" name="Line 59"/>
          <p:cNvSpPr>
            <a:spLocks noChangeShapeType="1"/>
          </p:cNvSpPr>
          <p:nvPr/>
        </p:nvSpPr>
        <p:spPr bwMode="auto">
          <a:xfrm>
            <a:off x="1446213" y="1219200"/>
            <a:ext cx="2439987" cy="9525"/>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solidFill>
                <a:srgbClr val="000000"/>
              </a:solidFill>
            </a:endParaRPr>
          </a:p>
        </p:txBody>
      </p:sp>
      <p:sp>
        <p:nvSpPr>
          <p:cNvPr id="113686" name="Text Box 60"/>
          <p:cNvSpPr txBox="1">
            <a:spLocks noChangeArrowheads="1"/>
          </p:cNvSpPr>
          <p:nvPr/>
        </p:nvSpPr>
        <p:spPr bwMode="auto">
          <a:xfrm>
            <a:off x="1066800" y="1219200"/>
            <a:ext cx="7016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dirty="0">
                <a:solidFill>
                  <a:srgbClr val="000000"/>
                </a:solidFill>
              </a:rPr>
              <a:t>Human </a:t>
            </a:r>
          </a:p>
          <a:p>
            <a:pPr eaLnBrk="1" hangingPunct="1">
              <a:spcBef>
                <a:spcPct val="0"/>
              </a:spcBef>
              <a:buFontTx/>
              <a:buNone/>
            </a:pPr>
            <a:r>
              <a:rPr lang="en-US" sz="1200" dirty="0">
                <a:solidFill>
                  <a:srgbClr val="000000"/>
                </a:solidFill>
              </a:rPr>
              <a:t>Survival</a:t>
            </a:r>
          </a:p>
          <a:p>
            <a:pPr eaLnBrk="1" hangingPunct="1">
              <a:spcBef>
                <a:spcPct val="0"/>
              </a:spcBef>
              <a:buFontTx/>
              <a:buNone/>
            </a:pPr>
            <a:r>
              <a:rPr lang="en-US" sz="1200" dirty="0">
                <a:solidFill>
                  <a:srgbClr val="000000"/>
                </a:solidFill>
              </a:rPr>
              <a:t>Begins</a:t>
            </a:r>
          </a:p>
        </p:txBody>
      </p:sp>
      <p:sp>
        <p:nvSpPr>
          <p:cNvPr id="113687" name="Text Box 61"/>
          <p:cNvSpPr txBox="1">
            <a:spLocks noChangeArrowheads="1"/>
          </p:cNvSpPr>
          <p:nvPr/>
        </p:nvSpPr>
        <p:spPr bwMode="auto">
          <a:xfrm>
            <a:off x="3503613" y="12954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a:solidFill>
                  <a:srgbClr val="CC0000"/>
                </a:solidFill>
              </a:rPr>
              <a:t>Human</a:t>
            </a:r>
          </a:p>
          <a:p>
            <a:pPr algn="ctr" eaLnBrk="1" hangingPunct="1">
              <a:spcBef>
                <a:spcPct val="0"/>
              </a:spcBef>
              <a:buFontTx/>
              <a:buNone/>
            </a:pPr>
            <a:r>
              <a:rPr lang="en-US" sz="1200">
                <a:solidFill>
                  <a:srgbClr val="CC0000"/>
                </a:solidFill>
              </a:rPr>
              <a:t>Survival Ends??</a:t>
            </a:r>
          </a:p>
        </p:txBody>
      </p:sp>
      <p:sp>
        <p:nvSpPr>
          <p:cNvPr id="113688" name="Text Box 64"/>
          <p:cNvSpPr txBox="1">
            <a:spLocks noChangeArrowheads="1"/>
          </p:cNvSpPr>
          <p:nvPr/>
        </p:nvSpPr>
        <p:spPr bwMode="auto">
          <a:xfrm>
            <a:off x="1063625" y="3190875"/>
            <a:ext cx="7016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solidFill>
                  <a:srgbClr val="000000"/>
                </a:solidFill>
              </a:rPr>
              <a:t>Human </a:t>
            </a:r>
          </a:p>
          <a:p>
            <a:pPr eaLnBrk="1" hangingPunct="1">
              <a:spcBef>
                <a:spcPct val="0"/>
              </a:spcBef>
              <a:buFontTx/>
              <a:buNone/>
            </a:pPr>
            <a:r>
              <a:rPr lang="en-US" sz="1200">
                <a:solidFill>
                  <a:srgbClr val="000000"/>
                </a:solidFill>
              </a:rPr>
              <a:t>Survival</a:t>
            </a:r>
          </a:p>
          <a:p>
            <a:pPr eaLnBrk="1" hangingPunct="1">
              <a:spcBef>
                <a:spcPct val="0"/>
              </a:spcBef>
              <a:buFontTx/>
              <a:buNone/>
            </a:pPr>
            <a:r>
              <a:rPr lang="en-US" sz="1200">
                <a:solidFill>
                  <a:srgbClr val="000000"/>
                </a:solidFill>
              </a:rPr>
              <a:t>Begins</a:t>
            </a:r>
          </a:p>
        </p:txBody>
      </p:sp>
      <p:sp>
        <p:nvSpPr>
          <p:cNvPr id="113689" name="Text Box 66"/>
          <p:cNvSpPr txBox="1">
            <a:spLocks noChangeArrowheads="1"/>
          </p:cNvSpPr>
          <p:nvPr/>
        </p:nvSpPr>
        <p:spPr bwMode="auto">
          <a:xfrm>
            <a:off x="3470275" y="4289425"/>
            <a:ext cx="719138"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a:solidFill>
                  <a:srgbClr val="000000"/>
                </a:solidFill>
              </a:rPr>
              <a:t>Human </a:t>
            </a:r>
          </a:p>
          <a:p>
            <a:pPr algn="ctr" eaLnBrk="1" hangingPunct="1">
              <a:spcBef>
                <a:spcPct val="0"/>
              </a:spcBef>
              <a:buFontTx/>
              <a:buNone/>
            </a:pPr>
            <a:r>
              <a:rPr lang="en-US" sz="1200">
                <a:solidFill>
                  <a:srgbClr val="000000"/>
                </a:solidFill>
              </a:rPr>
              <a:t>Thriving</a:t>
            </a:r>
          </a:p>
          <a:p>
            <a:pPr algn="ctr" eaLnBrk="1" hangingPunct="1">
              <a:spcBef>
                <a:spcPct val="0"/>
              </a:spcBef>
              <a:buFontTx/>
              <a:buNone/>
            </a:pPr>
            <a:r>
              <a:rPr lang="en-US" sz="1200">
                <a:solidFill>
                  <a:srgbClr val="000000"/>
                </a:solidFill>
              </a:rPr>
              <a:t>Begins</a:t>
            </a:r>
          </a:p>
        </p:txBody>
      </p:sp>
      <p:sp>
        <p:nvSpPr>
          <p:cNvPr id="113690" name="Text Box 69"/>
          <p:cNvSpPr txBox="1">
            <a:spLocks noChangeArrowheads="1"/>
          </p:cNvSpPr>
          <p:nvPr/>
        </p:nvSpPr>
        <p:spPr bwMode="auto">
          <a:xfrm>
            <a:off x="1063625" y="4289425"/>
            <a:ext cx="7016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solidFill>
                  <a:srgbClr val="000000"/>
                </a:solidFill>
              </a:rPr>
              <a:t>Human </a:t>
            </a:r>
          </a:p>
          <a:p>
            <a:pPr eaLnBrk="1" hangingPunct="1">
              <a:spcBef>
                <a:spcPct val="0"/>
              </a:spcBef>
              <a:buFontTx/>
              <a:buNone/>
            </a:pPr>
            <a:r>
              <a:rPr lang="en-US" sz="1200">
                <a:solidFill>
                  <a:srgbClr val="000000"/>
                </a:solidFill>
              </a:rPr>
              <a:t>Survival</a:t>
            </a:r>
          </a:p>
          <a:p>
            <a:pPr eaLnBrk="1" hangingPunct="1">
              <a:spcBef>
                <a:spcPct val="0"/>
              </a:spcBef>
              <a:buFontTx/>
              <a:buNone/>
            </a:pPr>
            <a:r>
              <a:rPr lang="en-US" sz="1200">
                <a:solidFill>
                  <a:srgbClr val="000000"/>
                </a:solidFill>
              </a:rPr>
              <a:t>Begins</a:t>
            </a:r>
          </a:p>
        </p:txBody>
      </p:sp>
      <p:sp>
        <p:nvSpPr>
          <p:cNvPr id="113691" name="Text Box 70"/>
          <p:cNvSpPr txBox="1">
            <a:spLocks noChangeArrowheads="1"/>
          </p:cNvSpPr>
          <p:nvPr/>
        </p:nvSpPr>
        <p:spPr bwMode="auto">
          <a:xfrm>
            <a:off x="8213964" y="4273550"/>
            <a:ext cx="76334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200" dirty="0">
                <a:solidFill>
                  <a:srgbClr val="CC0000"/>
                </a:solidFill>
              </a:rPr>
              <a:t>Human</a:t>
            </a:r>
          </a:p>
          <a:p>
            <a:pPr algn="r" eaLnBrk="1" hangingPunct="1">
              <a:spcBef>
                <a:spcPct val="0"/>
              </a:spcBef>
              <a:buFontTx/>
              <a:buNone/>
            </a:pPr>
            <a:r>
              <a:rPr lang="en-US" sz="1200" dirty="0">
                <a:solidFill>
                  <a:srgbClr val="CC0000"/>
                </a:solidFill>
              </a:rPr>
              <a:t>Survival/</a:t>
            </a:r>
          </a:p>
          <a:p>
            <a:pPr algn="r" eaLnBrk="1" hangingPunct="1">
              <a:spcBef>
                <a:spcPct val="0"/>
              </a:spcBef>
              <a:buFontTx/>
              <a:buNone/>
            </a:pPr>
            <a:r>
              <a:rPr lang="en-US" sz="1200" dirty="0">
                <a:solidFill>
                  <a:srgbClr val="CC0000"/>
                </a:solidFill>
              </a:rPr>
              <a:t>Thriving </a:t>
            </a:r>
            <a:endParaRPr lang="en-US" sz="1200" dirty="0" smtClean="0">
              <a:solidFill>
                <a:srgbClr val="CC0000"/>
              </a:solidFill>
            </a:endParaRPr>
          </a:p>
          <a:p>
            <a:pPr algn="r" eaLnBrk="1" hangingPunct="1">
              <a:spcBef>
                <a:spcPct val="0"/>
              </a:spcBef>
              <a:buFontTx/>
              <a:buNone/>
            </a:pPr>
            <a:r>
              <a:rPr lang="en-US" sz="1200" dirty="0" smtClean="0">
                <a:solidFill>
                  <a:srgbClr val="CC0000"/>
                </a:solidFill>
              </a:rPr>
              <a:t>Ends</a:t>
            </a:r>
            <a:r>
              <a:rPr lang="en-US" sz="1200" dirty="0">
                <a:solidFill>
                  <a:srgbClr val="CC0000"/>
                </a:solidFill>
              </a:rPr>
              <a:t>?</a:t>
            </a:r>
          </a:p>
        </p:txBody>
      </p:sp>
      <p:sp>
        <p:nvSpPr>
          <p:cNvPr id="113692" name="Text Box 79"/>
          <p:cNvSpPr txBox="1">
            <a:spLocks noChangeArrowheads="1"/>
          </p:cNvSpPr>
          <p:nvPr/>
        </p:nvSpPr>
        <p:spPr bwMode="auto">
          <a:xfrm>
            <a:off x="1063625" y="2181225"/>
            <a:ext cx="7016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solidFill>
                  <a:srgbClr val="000000"/>
                </a:solidFill>
              </a:rPr>
              <a:t>Human </a:t>
            </a:r>
          </a:p>
          <a:p>
            <a:pPr eaLnBrk="1" hangingPunct="1">
              <a:spcBef>
                <a:spcPct val="0"/>
              </a:spcBef>
              <a:buFontTx/>
              <a:buNone/>
            </a:pPr>
            <a:r>
              <a:rPr lang="en-US" sz="1200">
                <a:solidFill>
                  <a:srgbClr val="000000"/>
                </a:solidFill>
              </a:rPr>
              <a:t>Survival</a:t>
            </a:r>
          </a:p>
          <a:p>
            <a:pPr eaLnBrk="1" hangingPunct="1">
              <a:spcBef>
                <a:spcPct val="0"/>
              </a:spcBef>
              <a:buFontTx/>
              <a:buNone/>
            </a:pPr>
            <a:r>
              <a:rPr lang="en-US" sz="1200">
                <a:solidFill>
                  <a:srgbClr val="000000"/>
                </a:solidFill>
              </a:rPr>
              <a:t>Begins</a:t>
            </a:r>
          </a:p>
        </p:txBody>
      </p:sp>
      <p:sp>
        <p:nvSpPr>
          <p:cNvPr id="113693" name="Text Box 80"/>
          <p:cNvSpPr txBox="1">
            <a:spLocks noChangeArrowheads="1"/>
          </p:cNvSpPr>
          <p:nvPr/>
        </p:nvSpPr>
        <p:spPr bwMode="auto">
          <a:xfrm>
            <a:off x="5102225" y="2209800"/>
            <a:ext cx="7016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200">
                <a:solidFill>
                  <a:srgbClr val="CC0000"/>
                </a:solidFill>
              </a:rPr>
              <a:t>Human</a:t>
            </a:r>
          </a:p>
          <a:p>
            <a:pPr algn="r" eaLnBrk="1" hangingPunct="1">
              <a:spcBef>
                <a:spcPct val="0"/>
              </a:spcBef>
              <a:buFontTx/>
              <a:buNone/>
            </a:pPr>
            <a:r>
              <a:rPr lang="en-US" sz="1200">
                <a:solidFill>
                  <a:srgbClr val="CC0000"/>
                </a:solidFill>
              </a:rPr>
              <a:t>Survival</a:t>
            </a:r>
          </a:p>
          <a:p>
            <a:pPr algn="r" eaLnBrk="1" hangingPunct="1">
              <a:spcBef>
                <a:spcPct val="0"/>
              </a:spcBef>
              <a:buFontTx/>
              <a:buNone/>
            </a:pPr>
            <a:r>
              <a:rPr lang="en-US" sz="1200">
                <a:solidFill>
                  <a:srgbClr val="CC0000"/>
                </a:solidFill>
              </a:rPr>
              <a:t>Ends??</a:t>
            </a:r>
          </a:p>
        </p:txBody>
      </p:sp>
      <p:sp>
        <p:nvSpPr>
          <p:cNvPr id="113694" name="Text Box 81"/>
          <p:cNvSpPr txBox="1">
            <a:spLocks noChangeArrowheads="1"/>
          </p:cNvSpPr>
          <p:nvPr/>
        </p:nvSpPr>
        <p:spPr bwMode="auto">
          <a:xfrm>
            <a:off x="5410200" y="3200400"/>
            <a:ext cx="76335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200" dirty="0">
                <a:solidFill>
                  <a:srgbClr val="CC0000"/>
                </a:solidFill>
              </a:rPr>
              <a:t>Human</a:t>
            </a:r>
          </a:p>
          <a:p>
            <a:pPr algn="r" eaLnBrk="1" hangingPunct="1">
              <a:spcBef>
                <a:spcPct val="0"/>
              </a:spcBef>
              <a:buFontTx/>
              <a:buNone/>
            </a:pPr>
            <a:r>
              <a:rPr lang="en-US" sz="1200" dirty="0">
                <a:solidFill>
                  <a:srgbClr val="CC0000"/>
                </a:solidFill>
              </a:rPr>
              <a:t>Survival/</a:t>
            </a:r>
          </a:p>
          <a:p>
            <a:pPr algn="r" eaLnBrk="1" hangingPunct="1">
              <a:spcBef>
                <a:spcPct val="0"/>
              </a:spcBef>
              <a:buFontTx/>
              <a:buNone/>
            </a:pPr>
            <a:r>
              <a:rPr lang="en-US" sz="1200" dirty="0">
                <a:solidFill>
                  <a:srgbClr val="CC0000"/>
                </a:solidFill>
              </a:rPr>
              <a:t>Thriving </a:t>
            </a:r>
            <a:endParaRPr lang="en-US" sz="1200" dirty="0" smtClean="0">
              <a:solidFill>
                <a:srgbClr val="CC0000"/>
              </a:solidFill>
            </a:endParaRPr>
          </a:p>
          <a:p>
            <a:pPr algn="r" eaLnBrk="1" hangingPunct="1">
              <a:spcBef>
                <a:spcPct val="0"/>
              </a:spcBef>
              <a:buFontTx/>
              <a:buNone/>
            </a:pPr>
            <a:r>
              <a:rPr lang="en-US" sz="1200" dirty="0" smtClean="0">
                <a:solidFill>
                  <a:srgbClr val="CC0000"/>
                </a:solidFill>
              </a:rPr>
              <a:t>Ends</a:t>
            </a:r>
            <a:r>
              <a:rPr lang="en-US" sz="1200" dirty="0">
                <a:solidFill>
                  <a:srgbClr val="CC0000"/>
                </a:solidFill>
              </a:rPr>
              <a:t>??</a:t>
            </a:r>
          </a:p>
        </p:txBody>
      </p:sp>
      <p:sp>
        <p:nvSpPr>
          <p:cNvPr id="113695" name="Text Box 86"/>
          <p:cNvSpPr txBox="1">
            <a:spLocks noChangeArrowheads="1"/>
          </p:cNvSpPr>
          <p:nvPr/>
        </p:nvSpPr>
        <p:spPr bwMode="auto">
          <a:xfrm>
            <a:off x="3328988" y="5562600"/>
            <a:ext cx="1241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solidFill>
                  <a:srgbClr val="000000"/>
                </a:solidFill>
              </a:rPr>
              <a:t>Survive? Thrive?</a:t>
            </a:r>
          </a:p>
        </p:txBody>
      </p:sp>
      <p:sp>
        <p:nvSpPr>
          <p:cNvPr id="113696" name="Text Box 87"/>
          <p:cNvSpPr txBox="1">
            <a:spLocks noChangeArrowheads="1"/>
          </p:cNvSpPr>
          <p:nvPr/>
        </p:nvSpPr>
        <p:spPr bwMode="auto">
          <a:xfrm>
            <a:off x="4875213" y="5562600"/>
            <a:ext cx="1241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solidFill>
                  <a:srgbClr val="000000"/>
                </a:solidFill>
              </a:rPr>
              <a:t>Survive? Thrive?</a:t>
            </a:r>
          </a:p>
        </p:txBody>
      </p:sp>
      <p:sp>
        <p:nvSpPr>
          <p:cNvPr id="113697" name="Text Box 89"/>
          <p:cNvSpPr txBox="1">
            <a:spLocks noChangeArrowheads="1"/>
          </p:cNvSpPr>
          <p:nvPr/>
        </p:nvSpPr>
        <p:spPr bwMode="auto">
          <a:xfrm>
            <a:off x="7923213" y="5562600"/>
            <a:ext cx="10699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200">
                <a:solidFill>
                  <a:srgbClr val="CC0000"/>
                </a:solidFill>
              </a:rPr>
              <a:t>Survive Ends?</a:t>
            </a:r>
          </a:p>
        </p:txBody>
      </p:sp>
      <p:sp>
        <p:nvSpPr>
          <p:cNvPr id="113698" name="Text Box 99"/>
          <p:cNvSpPr txBox="1">
            <a:spLocks noChangeArrowheads="1"/>
          </p:cNvSpPr>
          <p:nvPr/>
        </p:nvSpPr>
        <p:spPr bwMode="auto">
          <a:xfrm>
            <a:off x="228600" y="6477000"/>
            <a:ext cx="8534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000">
                <a:solidFill>
                  <a:srgbClr val="000000"/>
                </a:solidFill>
              </a:rPr>
              <a:t>Human Survival and/or Thriving Ends - Human survival/thriving may end by human action or non-human action (e.g. loss of sun, disease, volcanoes, storms, asteroid).</a:t>
            </a:r>
          </a:p>
        </p:txBody>
      </p:sp>
      <p:sp>
        <p:nvSpPr>
          <p:cNvPr id="113699" name="Text Box 100"/>
          <p:cNvSpPr txBox="1">
            <a:spLocks noChangeArrowheads="1"/>
          </p:cNvSpPr>
          <p:nvPr/>
        </p:nvSpPr>
        <p:spPr bwMode="auto">
          <a:xfrm>
            <a:off x="150813" y="838200"/>
            <a:ext cx="1265237" cy="274638"/>
          </a:xfrm>
          <a:prstGeom prst="rect">
            <a:avLst/>
          </a:prstGeom>
          <a:solidFill>
            <a:srgbClr val="0066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a:solidFill>
                  <a:srgbClr val="FFFFFF"/>
                </a:solidFill>
              </a:rPr>
              <a:t>Human Scenarios</a:t>
            </a:r>
          </a:p>
        </p:txBody>
      </p:sp>
      <p:sp>
        <p:nvSpPr>
          <p:cNvPr id="113700" name="Line 103"/>
          <p:cNvSpPr>
            <a:spLocks noChangeShapeType="1"/>
          </p:cNvSpPr>
          <p:nvPr/>
        </p:nvSpPr>
        <p:spPr bwMode="auto">
          <a:xfrm>
            <a:off x="1446213" y="2209800"/>
            <a:ext cx="3962400" cy="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solidFill>
                <a:srgbClr val="000000"/>
              </a:solidFill>
            </a:endParaRPr>
          </a:p>
        </p:txBody>
      </p:sp>
      <p:sp>
        <p:nvSpPr>
          <p:cNvPr id="113701" name="Line 104"/>
          <p:cNvSpPr>
            <a:spLocks noChangeShapeType="1"/>
          </p:cNvSpPr>
          <p:nvPr/>
        </p:nvSpPr>
        <p:spPr bwMode="auto">
          <a:xfrm>
            <a:off x="1446213" y="3200400"/>
            <a:ext cx="3962400" cy="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solidFill>
                <a:srgbClr val="000000"/>
              </a:solidFill>
            </a:endParaRPr>
          </a:p>
        </p:txBody>
      </p:sp>
      <p:sp>
        <p:nvSpPr>
          <p:cNvPr id="113702" name="Line 105"/>
          <p:cNvSpPr>
            <a:spLocks noChangeShapeType="1"/>
          </p:cNvSpPr>
          <p:nvPr/>
        </p:nvSpPr>
        <p:spPr bwMode="auto">
          <a:xfrm>
            <a:off x="1446213" y="4267200"/>
            <a:ext cx="7391400" cy="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solidFill>
                <a:srgbClr val="000000"/>
              </a:solidFill>
            </a:endParaRPr>
          </a:p>
        </p:txBody>
      </p:sp>
      <p:sp>
        <p:nvSpPr>
          <p:cNvPr id="113703" name="Text Box 110"/>
          <p:cNvSpPr txBox="1">
            <a:spLocks noChangeArrowheads="1"/>
          </p:cNvSpPr>
          <p:nvPr/>
        </p:nvSpPr>
        <p:spPr bwMode="auto">
          <a:xfrm>
            <a:off x="227013" y="4410075"/>
            <a:ext cx="775149" cy="537070"/>
          </a:xfrm>
          <a:prstGeom prst="rect">
            <a:avLst/>
          </a:prstGeom>
          <a:solidFill>
            <a:srgbClr val="33CC33"/>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rIns="27432">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1800" i="1" dirty="0">
                <a:solidFill>
                  <a:srgbClr val="000000"/>
                </a:solidFill>
              </a:rPr>
              <a:t>Thrive!</a:t>
            </a:r>
          </a:p>
          <a:p>
            <a:pPr eaLnBrk="1" hangingPunct="1">
              <a:lnSpc>
                <a:spcPct val="85000"/>
              </a:lnSpc>
              <a:spcBef>
                <a:spcPct val="0"/>
              </a:spcBef>
              <a:buFontTx/>
              <a:buNone/>
            </a:pPr>
            <a:r>
              <a:rPr lang="en-US" sz="1600" dirty="0">
                <a:solidFill>
                  <a:srgbClr val="000000"/>
                </a:solidFill>
              </a:rPr>
              <a:t>Scenario</a:t>
            </a:r>
          </a:p>
        </p:txBody>
      </p:sp>
      <p:sp>
        <p:nvSpPr>
          <p:cNvPr id="113704" name="Text Box 111"/>
          <p:cNvSpPr txBox="1">
            <a:spLocks noChangeArrowheads="1"/>
          </p:cNvSpPr>
          <p:nvPr/>
        </p:nvSpPr>
        <p:spPr bwMode="auto">
          <a:xfrm>
            <a:off x="227013" y="1412875"/>
            <a:ext cx="800100" cy="508000"/>
          </a:xfrm>
          <a:prstGeom prst="re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7432" rIns="27432">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600" dirty="0">
                <a:solidFill>
                  <a:srgbClr val="000000"/>
                </a:solidFill>
              </a:rPr>
              <a:t>Current</a:t>
            </a:r>
          </a:p>
          <a:p>
            <a:pPr algn="ctr" eaLnBrk="1" hangingPunct="1">
              <a:lnSpc>
                <a:spcPct val="85000"/>
              </a:lnSpc>
              <a:spcBef>
                <a:spcPct val="0"/>
              </a:spcBef>
              <a:buFontTx/>
              <a:buNone/>
            </a:pPr>
            <a:r>
              <a:rPr lang="en-US" sz="1600" dirty="0">
                <a:solidFill>
                  <a:srgbClr val="000000"/>
                </a:solidFill>
              </a:rPr>
              <a:t>Scenario</a:t>
            </a:r>
          </a:p>
        </p:txBody>
      </p:sp>
      <p:sp>
        <p:nvSpPr>
          <p:cNvPr id="113705" name="Text Box 112"/>
          <p:cNvSpPr txBox="1">
            <a:spLocks noChangeArrowheads="1"/>
          </p:cNvSpPr>
          <p:nvPr/>
        </p:nvSpPr>
        <p:spPr bwMode="auto">
          <a:xfrm>
            <a:off x="3579813" y="5867400"/>
            <a:ext cx="803275" cy="384175"/>
          </a:xfrm>
          <a:prstGeom prst="rect">
            <a:avLst/>
          </a:prstGeom>
          <a:solidFill>
            <a:srgbClr val="FF99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a:solidFill>
                  <a:srgbClr val="000000"/>
                </a:solidFill>
              </a:rPr>
              <a:t>Earth More</a:t>
            </a:r>
          </a:p>
          <a:p>
            <a:pPr algn="ctr" eaLnBrk="1" hangingPunct="1">
              <a:spcBef>
                <a:spcPct val="0"/>
              </a:spcBef>
              <a:buFontTx/>
              <a:buNone/>
            </a:pPr>
            <a:r>
              <a:rPr lang="en-US" sz="1200">
                <a:solidFill>
                  <a:srgbClr val="000000"/>
                </a:solidFill>
              </a:rPr>
              <a:t>Endangered</a:t>
            </a:r>
          </a:p>
        </p:txBody>
      </p:sp>
      <p:sp>
        <p:nvSpPr>
          <p:cNvPr id="113706" name="Text Box 113"/>
          <p:cNvSpPr txBox="1">
            <a:spLocks noChangeArrowheads="1"/>
          </p:cNvSpPr>
          <p:nvPr/>
        </p:nvSpPr>
        <p:spPr bwMode="auto">
          <a:xfrm>
            <a:off x="5103813" y="5867400"/>
            <a:ext cx="803275" cy="384175"/>
          </a:xfrm>
          <a:prstGeom prst="rect">
            <a:avLst/>
          </a:prstGeom>
          <a:solidFill>
            <a:srgbClr val="FF0000"/>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a:solidFill>
                  <a:srgbClr val="FFFFFF"/>
                </a:solidFill>
              </a:rPr>
              <a:t>Earth Much</a:t>
            </a:r>
          </a:p>
          <a:p>
            <a:pPr algn="ctr" eaLnBrk="1" hangingPunct="1">
              <a:spcBef>
                <a:spcPct val="0"/>
              </a:spcBef>
              <a:buFontTx/>
              <a:buNone/>
            </a:pPr>
            <a:r>
              <a:rPr lang="en-US" sz="1200">
                <a:solidFill>
                  <a:srgbClr val="FFFFFF"/>
                </a:solidFill>
              </a:rPr>
              <a:t>Endangered</a:t>
            </a:r>
          </a:p>
        </p:txBody>
      </p:sp>
      <p:sp>
        <p:nvSpPr>
          <p:cNvPr id="113707" name="Text Box 119"/>
          <p:cNvSpPr txBox="1">
            <a:spLocks noChangeArrowheads="1"/>
          </p:cNvSpPr>
          <p:nvPr/>
        </p:nvSpPr>
        <p:spPr bwMode="auto">
          <a:xfrm>
            <a:off x="227013" y="3352800"/>
            <a:ext cx="872931" cy="432426"/>
          </a:xfrm>
          <a:prstGeom prst="rect">
            <a:avLst/>
          </a:prstGeom>
          <a:solidFill>
            <a:srgbClr val="FFFF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rIns="27432">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1600" i="1" dirty="0">
                <a:solidFill>
                  <a:srgbClr val="000000"/>
                </a:solidFill>
              </a:rPr>
              <a:t>Thrive!</a:t>
            </a:r>
          </a:p>
          <a:p>
            <a:pPr eaLnBrk="1" hangingPunct="1">
              <a:lnSpc>
                <a:spcPct val="85000"/>
              </a:lnSpc>
              <a:spcBef>
                <a:spcPct val="0"/>
              </a:spcBef>
              <a:buFontTx/>
              <a:buNone/>
            </a:pPr>
            <a:r>
              <a:rPr lang="en-US" sz="1000" dirty="0">
                <a:solidFill>
                  <a:srgbClr val="000000"/>
                </a:solidFill>
              </a:rPr>
              <a:t>Partial Scenario</a:t>
            </a:r>
          </a:p>
        </p:txBody>
      </p:sp>
      <p:sp>
        <p:nvSpPr>
          <p:cNvPr id="113708" name="Text Box 120"/>
          <p:cNvSpPr txBox="1">
            <a:spLocks noChangeArrowheads="1"/>
          </p:cNvSpPr>
          <p:nvPr/>
        </p:nvSpPr>
        <p:spPr bwMode="auto">
          <a:xfrm>
            <a:off x="227013" y="2327275"/>
            <a:ext cx="872931" cy="432426"/>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rIns="27432">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1600" dirty="0">
                <a:solidFill>
                  <a:srgbClr val="000000"/>
                </a:solidFill>
              </a:rPr>
              <a:t>Survive</a:t>
            </a:r>
          </a:p>
          <a:p>
            <a:pPr eaLnBrk="1" hangingPunct="1">
              <a:lnSpc>
                <a:spcPct val="85000"/>
              </a:lnSpc>
              <a:spcBef>
                <a:spcPct val="0"/>
              </a:spcBef>
              <a:buFontTx/>
              <a:buNone/>
            </a:pPr>
            <a:r>
              <a:rPr lang="en-US" sz="1000" dirty="0">
                <a:solidFill>
                  <a:srgbClr val="000000"/>
                </a:solidFill>
              </a:rPr>
              <a:t>Partial Scenario</a:t>
            </a:r>
          </a:p>
        </p:txBody>
      </p:sp>
      <p:sp>
        <p:nvSpPr>
          <p:cNvPr id="113711" name="Rectangle 125"/>
          <p:cNvSpPr>
            <a:spLocks noChangeArrowheads="1"/>
          </p:cNvSpPr>
          <p:nvPr/>
        </p:nvSpPr>
        <p:spPr bwMode="auto">
          <a:xfrm>
            <a:off x="4189413" y="4343400"/>
            <a:ext cx="3581400" cy="457200"/>
          </a:xfrm>
          <a:prstGeom prst="rect">
            <a:avLst/>
          </a:prstGeom>
          <a:solidFill>
            <a:srgbClr val="33CC33"/>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000" dirty="0">
                <a:solidFill>
                  <a:srgbClr val="000000"/>
                </a:solidFill>
              </a:rPr>
              <a:t>Extend survival.  Thriving.  </a:t>
            </a:r>
          </a:p>
          <a:p>
            <a:pPr algn="ctr" eaLnBrk="1" hangingPunct="1">
              <a:lnSpc>
                <a:spcPct val="85000"/>
              </a:lnSpc>
              <a:spcBef>
                <a:spcPct val="0"/>
              </a:spcBef>
              <a:buFontTx/>
              <a:buNone/>
            </a:pPr>
            <a:r>
              <a:rPr lang="en-US" sz="1000" dirty="0">
                <a:solidFill>
                  <a:srgbClr val="000000"/>
                </a:solidFill>
              </a:rPr>
              <a:t>Full “Thrive!” only.  Shut down “Thrive!” if only partial </a:t>
            </a:r>
            <a:r>
              <a:rPr lang="en-US" sz="1200" dirty="0">
                <a:solidFill>
                  <a:srgbClr val="000000"/>
                </a:solidFill>
              </a:rPr>
              <a:t>thriving</a:t>
            </a:r>
            <a:r>
              <a:rPr lang="en-US" sz="1000" dirty="0">
                <a:solidFill>
                  <a:srgbClr val="000000"/>
                </a:solidFill>
              </a:rPr>
              <a:t>.</a:t>
            </a:r>
          </a:p>
        </p:txBody>
      </p:sp>
      <p:sp>
        <p:nvSpPr>
          <p:cNvPr id="113712" name="Text Box 126"/>
          <p:cNvSpPr txBox="1">
            <a:spLocks noChangeArrowheads="1"/>
          </p:cNvSpPr>
          <p:nvPr/>
        </p:nvSpPr>
        <p:spPr bwMode="auto">
          <a:xfrm>
            <a:off x="6246813" y="914400"/>
            <a:ext cx="2743200" cy="2930525"/>
          </a:xfrm>
          <a:prstGeom prst="rect">
            <a:avLst/>
          </a:prstGeom>
          <a:noFill/>
          <a:ln w="9525" algn="ctr">
            <a:solidFill>
              <a:schemeClr val="bg2"/>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25000"/>
              </a:spcBef>
              <a:buFontTx/>
              <a:buNone/>
            </a:pPr>
            <a:r>
              <a:rPr lang="en-US" sz="900">
                <a:solidFill>
                  <a:srgbClr val="000000"/>
                </a:solidFill>
              </a:rPr>
              <a:t>Let it (</a:t>
            </a:r>
            <a:r>
              <a:rPr lang="en-US" sz="900" i="1">
                <a:solidFill>
                  <a:srgbClr val="000000"/>
                </a:solidFill>
              </a:rPr>
              <a:t>Thrive!</a:t>
            </a:r>
            <a:r>
              <a:rPr lang="en-US" sz="900">
                <a:solidFill>
                  <a:srgbClr val="000000"/>
                </a:solidFill>
              </a:rPr>
              <a:t>) go??  Unless Scenario 4 probable and Scenarios 2 and 3 improbable.</a:t>
            </a:r>
          </a:p>
          <a:p>
            <a:pPr eaLnBrk="1" hangingPunct="1">
              <a:lnSpc>
                <a:spcPct val="90000"/>
              </a:lnSpc>
              <a:spcBef>
                <a:spcPct val="25000"/>
              </a:spcBef>
              <a:buFontTx/>
              <a:buNone/>
            </a:pPr>
            <a:r>
              <a:rPr lang="en-US" sz="900">
                <a:solidFill>
                  <a:srgbClr val="000000"/>
                </a:solidFill>
              </a:rPr>
              <a:t>Does surviving longer &amp; partial thriving make it worse?  Probably yes, if partial and not full “</a:t>
            </a:r>
            <a:r>
              <a:rPr lang="en-US" sz="900" i="1">
                <a:solidFill>
                  <a:srgbClr val="000000"/>
                </a:solidFill>
              </a:rPr>
              <a:t>Thrive!</a:t>
            </a:r>
            <a:r>
              <a:rPr lang="en-US" sz="900">
                <a:solidFill>
                  <a:srgbClr val="000000"/>
                </a:solidFill>
              </a:rPr>
              <a:t>”.  </a:t>
            </a:r>
          </a:p>
          <a:p>
            <a:pPr eaLnBrk="1" hangingPunct="1">
              <a:lnSpc>
                <a:spcPct val="90000"/>
              </a:lnSpc>
              <a:spcBef>
                <a:spcPct val="25000"/>
              </a:spcBef>
              <a:buFontTx/>
              <a:buNone/>
            </a:pPr>
            <a:r>
              <a:rPr lang="en-US" sz="900">
                <a:solidFill>
                  <a:srgbClr val="000000"/>
                </a:solidFill>
              </a:rPr>
              <a:t>So, yes on scenario 4 and no on scenarios 2 and 3.  No on scenario 2 since no “thriving”.  No on scenario 3 since only partial “thriving”.</a:t>
            </a:r>
          </a:p>
          <a:p>
            <a:pPr eaLnBrk="1" hangingPunct="1">
              <a:lnSpc>
                <a:spcPct val="90000"/>
              </a:lnSpc>
              <a:spcBef>
                <a:spcPct val="25000"/>
              </a:spcBef>
              <a:buFontTx/>
              <a:buNone/>
            </a:pPr>
            <a:r>
              <a:rPr lang="en-US" sz="900">
                <a:solidFill>
                  <a:srgbClr val="000000"/>
                </a:solidFill>
              </a:rPr>
              <a:t>Scenario 4 - Straight to thriving </a:t>
            </a:r>
            <a:r>
              <a:rPr lang="en-US" sz="900" u="sng">
                <a:solidFill>
                  <a:srgbClr val="000000"/>
                </a:solidFill>
              </a:rPr>
              <a:t>and</a:t>
            </a:r>
            <a:r>
              <a:rPr lang="en-US" sz="900">
                <a:solidFill>
                  <a:srgbClr val="000000"/>
                </a:solidFill>
              </a:rPr>
              <a:t> surviving w/o extending surviving by itself.  Extended surviving only if and when full “</a:t>
            </a:r>
            <a:r>
              <a:rPr lang="en-US" sz="900" i="1">
                <a:solidFill>
                  <a:srgbClr val="000000"/>
                </a:solidFill>
              </a:rPr>
              <a:t>Thrive!</a:t>
            </a:r>
            <a:r>
              <a:rPr lang="en-US" sz="900">
                <a:solidFill>
                  <a:srgbClr val="000000"/>
                </a:solidFill>
              </a:rPr>
              <a:t>”.</a:t>
            </a:r>
          </a:p>
          <a:p>
            <a:pPr eaLnBrk="1" hangingPunct="1">
              <a:lnSpc>
                <a:spcPct val="90000"/>
              </a:lnSpc>
              <a:spcBef>
                <a:spcPct val="25000"/>
              </a:spcBef>
              <a:buFontTx/>
              <a:buNone/>
            </a:pPr>
            <a:r>
              <a:rPr lang="en-US" sz="900">
                <a:solidFill>
                  <a:srgbClr val="000000"/>
                </a:solidFill>
              </a:rPr>
              <a:t>Scenario 4 – </a:t>
            </a:r>
            <a:r>
              <a:rPr lang="en-US" sz="900" u="sng">
                <a:solidFill>
                  <a:srgbClr val="000000"/>
                </a:solidFill>
              </a:rPr>
              <a:t>Build vast, sustained human endeavor of “thriving sustainably”.</a:t>
            </a:r>
            <a:r>
              <a:rPr lang="en-US" sz="900">
                <a:solidFill>
                  <a:srgbClr val="000000"/>
                </a:solidFill>
              </a:rPr>
              <a:t>  Warn of dangers of “self”, “today”, “getting by”, “devouring our future”.  Push “self/all”, “today/future”, “surviving and thriving”, “sustaining our future”.  Challenge those who think/behave negatively.  “Sustainable thriving”.  </a:t>
            </a:r>
            <a:r>
              <a:rPr lang="en-US" sz="900" u="sng">
                <a:solidFill>
                  <a:srgbClr val="000000"/>
                </a:solidFill>
              </a:rPr>
              <a:t>Incentivize to think/behave positively and not think/behave negatively. </a:t>
            </a:r>
            <a:r>
              <a:rPr lang="en-US" sz="900">
                <a:solidFill>
                  <a:srgbClr val="000000"/>
                </a:solidFill>
              </a:rPr>
              <a:t> </a:t>
            </a:r>
            <a:r>
              <a:rPr lang="en-US" sz="900" u="sng">
                <a:solidFill>
                  <a:srgbClr val="000000"/>
                </a:solidFill>
              </a:rPr>
              <a:t>Build culture of sustainable “community”.</a:t>
            </a:r>
            <a:r>
              <a:rPr lang="en-US" sz="900">
                <a:solidFill>
                  <a:srgbClr val="000000"/>
                </a:solidFill>
              </a:rPr>
              <a:t> Surviving/thriving at expense of others and future is destructive.  Thriving at expense of others, Earth, the long-term future is not Thriving. True Thriving.</a:t>
            </a:r>
          </a:p>
        </p:txBody>
      </p:sp>
      <p:sp>
        <p:nvSpPr>
          <p:cNvPr id="113717" name="Text Box 132"/>
          <p:cNvSpPr txBox="1">
            <a:spLocks noChangeArrowheads="1"/>
          </p:cNvSpPr>
          <p:nvPr/>
        </p:nvSpPr>
        <p:spPr bwMode="auto">
          <a:xfrm>
            <a:off x="6551613" y="5867400"/>
            <a:ext cx="803275" cy="384175"/>
          </a:xfrm>
          <a:prstGeom prst="rect">
            <a:avLst/>
          </a:prstGeom>
          <a:solidFill>
            <a:srgbClr val="33CC33"/>
          </a:solidFill>
          <a:ln w="190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27432"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a:solidFill>
                  <a:srgbClr val="000000"/>
                </a:solidFill>
              </a:rPr>
              <a:t>Earth Less</a:t>
            </a:r>
          </a:p>
          <a:p>
            <a:pPr algn="ctr" eaLnBrk="1" hangingPunct="1">
              <a:spcBef>
                <a:spcPct val="0"/>
              </a:spcBef>
              <a:buFontTx/>
              <a:buNone/>
            </a:pPr>
            <a:r>
              <a:rPr lang="en-US" sz="1200">
                <a:solidFill>
                  <a:srgbClr val="000000"/>
                </a:solidFill>
              </a:rPr>
              <a:t>Endangered</a:t>
            </a:r>
          </a:p>
        </p:txBody>
      </p:sp>
      <p:sp>
        <p:nvSpPr>
          <p:cNvPr id="54" name="Rectangle 128"/>
          <p:cNvSpPr>
            <a:spLocks noChangeArrowheads="1"/>
          </p:cNvSpPr>
          <p:nvPr/>
        </p:nvSpPr>
        <p:spPr bwMode="auto">
          <a:xfrm>
            <a:off x="1751013" y="2314575"/>
            <a:ext cx="1752600" cy="42862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200">
                <a:solidFill>
                  <a:srgbClr val="000000"/>
                </a:solidFill>
              </a:rPr>
              <a:t>Survival </a:t>
            </a:r>
          </a:p>
          <a:p>
            <a:pPr algn="ctr" eaLnBrk="1" hangingPunct="1">
              <a:lnSpc>
                <a:spcPct val="85000"/>
              </a:lnSpc>
              <a:spcBef>
                <a:spcPct val="0"/>
              </a:spcBef>
              <a:buFontTx/>
              <a:buNone/>
            </a:pPr>
            <a:endParaRPr lang="en-US" sz="1200">
              <a:solidFill>
                <a:srgbClr val="000000"/>
              </a:solidFill>
            </a:endParaRPr>
          </a:p>
        </p:txBody>
      </p:sp>
      <p:sp>
        <p:nvSpPr>
          <p:cNvPr id="55" name="Rectangle 129"/>
          <p:cNvSpPr>
            <a:spLocks noChangeArrowheads="1"/>
          </p:cNvSpPr>
          <p:nvPr/>
        </p:nvSpPr>
        <p:spPr bwMode="auto">
          <a:xfrm>
            <a:off x="1751013" y="1323975"/>
            <a:ext cx="1752600" cy="42862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200">
                <a:solidFill>
                  <a:srgbClr val="000000"/>
                </a:solidFill>
              </a:rPr>
              <a:t>Survival </a:t>
            </a:r>
          </a:p>
          <a:p>
            <a:pPr algn="ctr" eaLnBrk="1" hangingPunct="1">
              <a:lnSpc>
                <a:spcPct val="85000"/>
              </a:lnSpc>
              <a:spcBef>
                <a:spcPct val="0"/>
              </a:spcBef>
              <a:buFontTx/>
              <a:buNone/>
            </a:pPr>
            <a:endParaRPr lang="en-US" sz="1200">
              <a:solidFill>
                <a:srgbClr val="000000"/>
              </a:solidFill>
            </a:endParaRPr>
          </a:p>
        </p:txBody>
      </p:sp>
      <p:sp>
        <p:nvSpPr>
          <p:cNvPr id="56" name="Rectangle 130"/>
          <p:cNvSpPr>
            <a:spLocks noChangeArrowheads="1"/>
          </p:cNvSpPr>
          <p:nvPr/>
        </p:nvSpPr>
        <p:spPr bwMode="auto">
          <a:xfrm>
            <a:off x="1751013" y="3305175"/>
            <a:ext cx="1752600" cy="42862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200">
                <a:solidFill>
                  <a:srgbClr val="000000"/>
                </a:solidFill>
              </a:rPr>
              <a:t>Survival</a:t>
            </a:r>
          </a:p>
          <a:p>
            <a:pPr algn="ctr" eaLnBrk="1" hangingPunct="1">
              <a:lnSpc>
                <a:spcPct val="85000"/>
              </a:lnSpc>
              <a:spcBef>
                <a:spcPct val="0"/>
              </a:spcBef>
              <a:buFontTx/>
              <a:buNone/>
            </a:pPr>
            <a:endParaRPr lang="en-US" sz="1200">
              <a:solidFill>
                <a:srgbClr val="000000"/>
              </a:solidFill>
            </a:endParaRPr>
          </a:p>
        </p:txBody>
      </p:sp>
      <p:sp>
        <p:nvSpPr>
          <p:cNvPr id="57" name="Rectangle 131"/>
          <p:cNvSpPr>
            <a:spLocks noChangeArrowheads="1"/>
          </p:cNvSpPr>
          <p:nvPr/>
        </p:nvSpPr>
        <p:spPr bwMode="auto">
          <a:xfrm>
            <a:off x="1751013" y="4371975"/>
            <a:ext cx="1752600" cy="42862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200">
                <a:solidFill>
                  <a:srgbClr val="000000"/>
                </a:solidFill>
              </a:rPr>
              <a:t>Survival </a:t>
            </a:r>
          </a:p>
          <a:p>
            <a:pPr algn="ctr" eaLnBrk="1" hangingPunct="1">
              <a:lnSpc>
                <a:spcPct val="85000"/>
              </a:lnSpc>
              <a:spcBef>
                <a:spcPct val="0"/>
              </a:spcBef>
              <a:buFontTx/>
              <a:buNone/>
            </a:pPr>
            <a:endParaRPr lang="en-US" sz="1200">
              <a:solidFill>
                <a:srgbClr val="000000"/>
              </a:solidFill>
            </a:endParaRPr>
          </a:p>
        </p:txBody>
      </p:sp>
      <p:sp>
        <p:nvSpPr>
          <p:cNvPr id="58" name="Rectangle 121"/>
          <p:cNvSpPr>
            <a:spLocks noChangeArrowheads="1"/>
          </p:cNvSpPr>
          <p:nvPr/>
        </p:nvSpPr>
        <p:spPr bwMode="auto">
          <a:xfrm>
            <a:off x="4154682" y="2308051"/>
            <a:ext cx="914400" cy="461665"/>
          </a:xfrm>
          <a:prstGeom prst="rect">
            <a:avLst/>
          </a:prstGeom>
          <a:solidFill>
            <a:srgbClr val="FF99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dirty="0">
                <a:solidFill>
                  <a:srgbClr val="000000"/>
                </a:solidFill>
              </a:rPr>
              <a:t>Extend </a:t>
            </a:r>
            <a:r>
              <a:rPr lang="en-US" sz="1200" dirty="0" smtClean="0">
                <a:solidFill>
                  <a:srgbClr val="000000"/>
                </a:solidFill>
              </a:rPr>
              <a:t>survival</a:t>
            </a:r>
            <a:endParaRPr lang="en-US" sz="1200" dirty="0">
              <a:solidFill>
                <a:srgbClr val="000000"/>
              </a:solidFill>
            </a:endParaRPr>
          </a:p>
        </p:txBody>
      </p:sp>
      <p:sp>
        <p:nvSpPr>
          <p:cNvPr id="59" name="Rectangle 124"/>
          <p:cNvSpPr>
            <a:spLocks noChangeArrowheads="1"/>
          </p:cNvSpPr>
          <p:nvPr/>
        </p:nvSpPr>
        <p:spPr bwMode="auto">
          <a:xfrm>
            <a:off x="4189413" y="3322637"/>
            <a:ext cx="914400" cy="753031"/>
          </a:xfrm>
          <a:prstGeom prst="rect">
            <a:avLst/>
          </a:prstGeom>
          <a:solidFill>
            <a:srgbClr val="FFFF00"/>
          </a:solidFill>
          <a:ln>
            <a:noFill/>
          </a:ln>
          <a:effectLst/>
          <a:extLst>
            <a:ext uri="{91240B29-F687-4F45-9708-019B960494DF}">
              <a14:hiddenLine xmlns:a14="http://schemas.microsoft.com/office/drawing/2010/main" w="2857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rIns="18288"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200" dirty="0">
                <a:solidFill>
                  <a:srgbClr val="000000"/>
                </a:solidFill>
              </a:rPr>
              <a:t>Extend survival</a:t>
            </a:r>
          </a:p>
          <a:p>
            <a:pPr algn="ctr" eaLnBrk="1" hangingPunct="1">
              <a:spcBef>
                <a:spcPct val="0"/>
              </a:spcBef>
              <a:buFontTx/>
              <a:buNone/>
            </a:pPr>
            <a:r>
              <a:rPr lang="en-US" sz="1200" dirty="0">
                <a:solidFill>
                  <a:srgbClr val="000000"/>
                </a:solidFill>
              </a:rPr>
              <a:t>Partial thriving</a:t>
            </a:r>
          </a:p>
        </p:txBody>
      </p:sp>
    </p:spTree>
    <p:extLst>
      <p:ext uri="{BB962C8B-B14F-4D97-AF65-F5344CB8AC3E}">
        <p14:creationId xmlns:p14="http://schemas.microsoft.com/office/powerpoint/2010/main" val="12225296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AutoShape 2"/>
          <p:cNvSpPr>
            <a:spLocks noChangeArrowheads="1"/>
          </p:cNvSpPr>
          <p:nvPr/>
        </p:nvSpPr>
        <p:spPr bwMode="auto">
          <a:xfrm>
            <a:off x="990600" y="914400"/>
            <a:ext cx="5257800" cy="4876800"/>
          </a:xfrm>
          <a:prstGeom prst="upArrow">
            <a:avLst>
              <a:gd name="adj1" fmla="val 91083"/>
              <a:gd name="adj2" fmla="val 9324"/>
            </a:avLst>
          </a:prstGeom>
          <a:gradFill rotWithShape="1">
            <a:gsLst>
              <a:gs pos="0">
                <a:srgbClr val="009900"/>
              </a:gs>
              <a:gs pos="100000">
                <a:srgbClr val="CC0000"/>
              </a:gs>
            </a:gsLst>
            <a:lin ang="5400000" scaled="1"/>
          </a:gradFill>
          <a:ln w="12700">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23907" name="Rectangle 3"/>
          <p:cNvSpPr>
            <a:spLocks noChangeArrowheads="1"/>
          </p:cNvSpPr>
          <p:nvPr/>
        </p:nvSpPr>
        <p:spPr bwMode="auto">
          <a:xfrm>
            <a:off x="304800" y="192088"/>
            <a:ext cx="8459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23908" name="Rectangle 4"/>
          <p:cNvSpPr>
            <a:spLocks noChangeArrowheads="1"/>
          </p:cNvSpPr>
          <p:nvPr/>
        </p:nvSpPr>
        <p:spPr bwMode="auto">
          <a:xfrm>
            <a:off x="228600" y="152400"/>
            <a:ext cx="7239000" cy="685800"/>
          </a:xfrm>
          <a:prstGeom prst="rect">
            <a:avLst/>
          </a:prstGeom>
          <a:solidFill>
            <a:srgbClr val="003300"/>
          </a:solidFill>
          <a:ln w="12700">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b="1" i="1">
                <a:solidFill>
                  <a:schemeClr val="bg1"/>
                </a:solidFill>
              </a:rPr>
              <a:t>Thrive!</a:t>
            </a:r>
            <a:r>
              <a:rPr lang="en-US" sz="3000">
                <a:solidFill>
                  <a:schemeClr val="bg1"/>
                </a:solidFill>
              </a:rPr>
              <a:t> - Building a Thriving Future</a:t>
            </a:r>
          </a:p>
        </p:txBody>
      </p:sp>
      <p:sp>
        <p:nvSpPr>
          <p:cNvPr id="123909" name="Text Box 5"/>
          <p:cNvSpPr txBox="1">
            <a:spLocks noChangeArrowheads="1"/>
          </p:cNvSpPr>
          <p:nvPr/>
        </p:nvSpPr>
        <p:spPr bwMode="auto">
          <a:xfrm>
            <a:off x="1584325" y="5257800"/>
            <a:ext cx="3733800" cy="45561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800">
                <a:solidFill>
                  <a:schemeClr val="bg1"/>
                </a:solidFill>
              </a:rPr>
              <a:t>highly vulnerable</a:t>
            </a:r>
          </a:p>
        </p:txBody>
      </p:sp>
      <p:sp>
        <p:nvSpPr>
          <p:cNvPr id="123910" name="Text Box 6"/>
          <p:cNvSpPr txBox="1">
            <a:spLocks noChangeArrowheads="1"/>
          </p:cNvSpPr>
          <p:nvPr/>
        </p:nvSpPr>
        <p:spPr bwMode="auto">
          <a:xfrm>
            <a:off x="1965325" y="1219200"/>
            <a:ext cx="3048000" cy="45561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800">
                <a:solidFill>
                  <a:schemeClr val="bg1"/>
                </a:solidFill>
              </a:rPr>
              <a:t>highly thriving</a:t>
            </a:r>
          </a:p>
        </p:txBody>
      </p:sp>
      <p:sp>
        <p:nvSpPr>
          <p:cNvPr id="123911" name="Line 7"/>
          <p:cNvSpPr>
            <a:spLocks noChangeShapeType="1"/>
          </p:cNvSpPr>
          <p:nvPr/>
        </p:nvSpPr>
        <p:spPr bwMode="auto">
          <a:xfrm flipV="1">
            <a:off x="1066800" y="3429000"/>
            <a:ext cx="5105400" cy="0"/>
          </a:xfrm>
          <a:prstGeom prst="line">
            <a:avLst/>
          </a:prstGeom>
          <a:noFill/>
          <a:ln w="38100">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09000" name="Group 8"/>
          <p:cNvGrpSpPr>
            <a:grpSpLocks/>
          </p:cNvGrpSpPr>
          <p:nvPr/>
        </p:nvGrpSpPr>
        <p:grpSpPr bwMode="auto">
          <a:xfrm>
            <a:off x="7315200" y="1143000"/>
            <a:ext cx="1752600" cy="4906963"/>
            <a:chOff x="4608" y="720"/>
            <a:chExt cx="1104" cy="3091"/>
          </a:xfrm>
        </p:grpSpPr>
        <p:sp>
          <p:nvSpPr>
            <p:cNvPr id="123929" name="Text Box 9"/>
            <p:cNvSpPr txBox="1">
              <a:spLocks noChangeArrowheads="1"/>
            </p:cNvSpPr>
            <p:nvPr/>
          </p:nvSpPr>
          <p:spPr bwMode="auto">
            <a:xfrm>
              <a:off x="4608" y="3264"/>
              <a:ext cx="1104" cy="547"/>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85000"/>
                </a:lnSpc>
                <a:spcBef>
                  <a:spcPct val="0"/>
                </a:spcBef>
                <a:buFontTx/>
                <a:buNone/>
              </a:pPr>
              <a:r>
                <a:rPr lang="en-US" sz="2000">
                  <a:solidFill>
                    <a:schemeClr val="bg1"/>
                  </a:solidFill>
                </a:rPr>
                <a:t>Status </a:t>
              </a:r>
            </a:p>
            <a:p>
              <a:pPr algn="r" eaLnBrk="1" hangingPunct="1">
                <a:lnSpc>
                  <a:spcPct val="85000"/>
                </a:lnSpc>
                <a:spcBef>
                  <a:spcPct val="0"/>
                </a:spcBef>
                <a:buFontTx/>
                <a:buNone/>
              </a:pPr>
              <a:r>
                <a:rPr lang="en-US" sz="2000">
                  <a:solidFill>
                    <a:schemeClr val="bg1"/>
                  </a:solidFill>
                </a:rPr>
                <a:t>indicators</a:t>
              </a:r>
            </a:p>
            <a:p>
              <a:pPr algn="r" eaLnBrk="1" hangingPunct="1">
                <a:lnSpc>
                  <a:spcPct val="85000"/>
                </a:lnSpc>
                <a:spcBef>
                  <a:spcPct val="0"/>
                </a:spcBef>
                <a:buFontTx/>
                <a:buNone/>
              </a:pPr>
              <a:r>
                <a:rPr lang="en-US" sz="2000">
                  <a:solidFill>
                    <a:schemeClr val="bg1"/>
                  </a:solidFill>
                </a:rPr>
                <a:t>(tStatus)</a:t>
              </a:r>
            </a:p>
          </p:txBody>
        </p:sp>
        <p:sp>
          <p:nvSpPr>
            <p:cNvPr id="123930" name="Rectangle 10"/>
            <p:cNvSpPr>
              <a:spLocks noChangeArrowheads="1"/>
            </p:cNvSpPr>
            <p:nvPr/>
          </p:nvSpPr>
          <p:spPr bwMode="auto">
            <a:xfrm>
              <a:off x="4944" y="720"/>
              <a:ext cx="96" cy="2448"/>
            </a:xfrm>
            <a:prstGeom prst="rect">
              <a:avLst/>
            </a:prstGeom>
            <a:gradFill rotWithShape="0">
              <a:gsLst>
                <a:gs pos="0">
                  <a:srgbClr val="009900"/>
                </a:gs>
                <a:gs pos="100000">
                  <a:srgbClr val="A50021"/>
                </a:gs>
              </a:gsLst>
              <a:lin ang="5400000" scaled="1"/>
            </a:gra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123931" name="Rectangle 11"/>
            <p:cNvSpPr>
              <a:spLocks noChangeArrowheads="1"/>
            </p:cNvSpPr>
            <p:nvPr/>
          </p:nvSpPr>
          <p:spPr bwMode="auto">
            <a:xfrm>
              <a:off x="5088" y="720"/>
              <a:ext cx="96" cy="2448"/>
            </a:xfrm>
            <a:prstGeom prst="rect">
              <a:avLst/>
            </a:prstGeom>
            <a:gradFill rotWithShape="0">
              <a:gsLst>
                <a:gs pos="0">
                  <a:srgbClr val="009900"/>
                </a:gs>
                <a:gs pos="100000">
                  <a:srgbClr val="A50021"/>
                </a:gs>
              </a:gsLst>
              <a:lin ang="5400000" scaled="1"/>
            </a:gra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123932" name="Rectangle 12"/>
            <p:cNvSpPr>
              <a:spLocks noChangeArrowheads="1"/>
            </p:cNvSpPr>
            <p:nvPr/>
          </p:nvSpPr>
          <p:spPr bwMode="auto">
            <a:xfrm>
              <a:off x="5232" y="720"/>
              <a:ext cx="96" cy="2448"/>
            </a:xfrm>
            <a:prstGeom prst="rect">
              <a:avLst/>
            </a:prstGeom>
            <a:gradFill rotWithShape="0">
              <a:gsLst>
                <a:gs pos="0">
                  <a:srgbClr val="009900"/>
                </a:gs>
                <a:gs pos="100000">
                  <a:srgbClr val="A50021"/>
                </a:gs>
              </a:gsLst>
              <a:lin ang="5400000" scaled="1"/>
            </a:gra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123933" name="Rectangle 13"/>
            <p:cNvSpPr>
              <a:spLocks noChangeArrowheads="1"/>
            </p:cNvSpPr>
            <p:nvPr/>
          </p:nvSpPr>
          <p:spPr bwMode="auto">
            <a:xfrm>
              <a:off x="5376" y="720"/>
              <a:ext cx="96" cy="2448"/>
            </a:xfrm>
            <a:prstGeom prst="rect">
              <a:avLst/>
            </a:prstGeom>
            <a:gradFill rotWithShape="0">
              <a:gsLst>
                <a:gs pos="0">
                  <a:srgbClr val="009900"/>
                </a:gs>
                <a:gs pos="100000">
                  <a:srgbClr val="A50021"/>
                </a:gs>
              </a:gsLst>
              <a:lin ang="5400000" scaled="1"/>
            </a:gra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123934" name="Rectangle 14"/>
            <p:cNvSpPr>
              <a:spLocks noChangeArrowheads="1"/>
            </p:cNvSpPr>
            <p:nvPr/>
          </p:nvSpPr>
          <p:spPr bwMode="auto">
            <a:xfrm>
              <a:off x="5520" y="720"/>
              <a:ext cx="96" cy="2448"/>
            </a:xfrm>
            <a:prstGeom prst="rect">
              <a:avLst/>
            </a:prstGeom>
            <a:gradFill rotWithShape="0">
              <a:gsLst>
                <a:gs pos="0">
                  <a:srgbClr val="009900"/>
                </a:gs>
                <a:gs pos="100000">
                  <a:srgbClr val="A50021"/>
                </a:gs>
              </a:gsLst>
              <a:lin ang="5400000" scaled="1"/>
            </a:gra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123935" name="Line 15"/>
            <p:cNvSpPr>
              <a:spLocks noChangeShapeType="1"/>
            </p:cNvSpPr>
            <p:nvPr/>
          </p:nvSpPr>
          <p:spPr bwMode="auto">
            <a:xfrm flipH="1">
              <a:off x="4896" y="3216"/>
              <a:ext cx="768"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36" name="Line 16"/>
            <p:cNvSpPr>
              <a:spLocks noChangeShapeType="1"/>
            </p:cNvSpPr>
            <p:nvPr/>
          </p:nvSpPr>
          <p:spPr bwMode="auto">
            <a:xfrm flipH="1">
              <a:off x="4896" y="722"/>
              <a:ext cx="1" cy="244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3913" name="Text Box 17"/>
          <p:cNvSpPr txBox="1">
            <a:spLocks noChangeArrowheads="1"/>
          </p:cNvSpPr>
          <p:nvPr/>
        </p:nvSpPr>
        <p:spPr bwMode="auto">
          <a:xfrm>
            <a:off x="1812925" y="6019800"/>
            <a:ext cx="3124200" cy="609600"/>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000">
                <a:solidFill>
                  <a:schemeClr val="bg1"/>
                </a:solidFill>
              </a:rPr>
              <a:t>Increase surviving</a:t>
            </a:r>
          </a:p>
          <a:p>
            <a:pPr algn="ctr" eaLnBrk="1" hangingPunct="1">
              <a:lnSpc>
                <a:spcPct val="85000"/>
              </a:lnSpc>
              <a:spcBef>
                <a:spcPct val="0"/>
              </a:spcBef>
              <a:buFontTx/>
              <a:buNone/>
            </a:pPr>
            <a:r>
              <a:rPr lang="en-US" sz="2000">
                <a:solidFill>
                  <a:schemeClr val="bg1"/>
                </a:solidFill>
              </a:rPr>
              <a:t>Move up from vulnerability</a:t>
            </a:r>
          </a:p>
        </p:txBody>
      </p:sp>
      <p:sp>
        <p:nvSpPr>
          <p:cNvPr id="123914" name="Text Box 18"/>
          <p:cNvSpPr txBox="1">
            <a:spLocks noChangeArrowheads="1"/>
          </p:cNvSpPr>
          <p:nvPr/>
        </p:nvSpPr>
        <p:spPr bwMode="auto">
          <a:xfrm>
            <a:off x="1295400" y="4572000"/>
            <a:ext cx="2514600" cy="609600"/>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000">
                <a:solidFill>
                  <a:schemeClr val="bg1"/>
                </a:solidFill>
              </a:rPr>
              <a:t>Increase surviving</a:t>
            </a:r>
          </a:p>
          <a:p>
            <a:pPr algn="ctr" eaLnBrk="1" hangingPunct="1">
              <a:lnSpc>
                <a:spcPct val="85000"/>
              </a:lnSpc>
              <a:spcBef>
                <a:spcPct val="0"/>
              </a:spcBef>
              <a:buFontTx/>
              <a:buNone/>
            </a:pPr>
            <a:r>
              <a:rPr lang="en-US" sz="2000">
                <a:solidFill>
                  <a:schemeClr val="bg1"/>
                </a:solidFill>
              </a:rPr>
              <a:t>Reduce vulnerability</a:t>
            </a:r>
          </a:p>
        </p:txBody>
      </p:sp>
      <p:sp>
        <p:nvSpPr>
          <p:cNvPr id="123915" name="Text Box 19"/>
          <p:cNvSpPr txBox="1">
            <a:spLocks noChangeArrowheads="1"/>
          </p:cNvSpPr>
          <p:nvPr/>
        </p:nvSpPr>
        <p:spPr bwMode="auto">
          <a:xfrm>
            <a:off x="6080125" y="3429000"/>
            <a:ext cx="1539875" cy="144621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85000"/>
              </a:lnSpc>
              <a:spcBef>
                <a:spcPct val="0"/>
              </a:spcBef>
              <a:buFontTx/>
              <a:buNone/>
            </a:pPr>
            <a:r>
              <a:rPr lang="en-US" sz="2000">
                <a:solidFill>
                  <a:srgbClr val="FFFFFF"/>
                </a:solidFill>
              </a:rPr>
              <a:t>Increase surviving</a:t>
            </a:r>
          </a:p>
          <a:p>
            <a:pPr algn="r" eaLnBrk="1" hangingPunct="1">
              <a:lnSpc>
                <a:spcPct val="85000"/>
              </a:lnSpc>
              <a:buFontTx/>
              <a:buNone/>
            </a:pPr>
            <a:r>
              <a:rPr lang="en-US" sz="2000">
                <a:solidFill>
                  <a:srgbClr val="FFFFFF"/>
                </a:solidFill>
              </a:rPr>
              <a:t>Prevent more vulnerability</a:t>
            </a:r>
          </a:p>
        </p:txBody>
      </p:sp>
      <p:sp>
        <p:nvSpPr>
          <p:cNvPr id="123916" name="Text Box 20"/>
          <p:cNvSpPr txBox="1">
            <a:spLocks noChangeArrowheads="1"/>
          </p:cNvSpPr>
          <p:nvPr/>
        </p:nvSpPr>
        <p:spPr bwMode="auto">
          <a:xfrm>
            <a:off x="3413125" y="1951038"/>
            <a:ext cx="1524000" cy="868362"/>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000">
                <a:solidFill>
                  <a:schemeClr val="bg1"/>
                </a:solidFill>
              </a:rPr>
              <a:t>Stop increased vulnerability</a:t>
            </a:r>
          </a:p>
        </p:txBody>
      </p:sp>
      <p:sp>
        <p:nvSpPr>
          <p:cNvPr id="123917" name="Text Box 21"/>
          <p:cNvSpPr txBox="1">
            <a:spLocks noChangeArrowheads="1"/>
          </p:cNvSpPr>
          <p:nvPr/>
        </p:nvSpPr>
        <p:spPr bwMode="auto">
          <a:xfrm>
            <a:off x="6537325" y="1295400"/>
            <a:ext cx="1082675" cy="86836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85000"/>
              </a:lnSpc>
              <a:spcBef>
                <a:spcPct val="0"/>
              </a:spcBef>
              <a:buFontTx/>
              <a:buNone/>
            </a:pPr>
            <a:r>
              <a:rPr lang="en-US" sz="2000">
                <a:solidFill>
                  <a:schemeClr val="bg1"/>
                </a:solidFill>
              </a:rPr>
              <a:t>Achieve highest thriving</a:t>
            </a:r>
          </a:p>
        </p:txBody>
      </p:sp>
      <p:sp>
        <p:nvSpPr>
          <p:cNvPr id="123918" name="Text Box 22"/>
          <p:cNvSpPr txBox="1">
            <a:spLocks noChangeArrowheads="1"/>
          </p:cNvSpPr>
          <p:nvPr/>
        </p:nvSpPr>
        <p:spPr bwMode="auto">
          <a:xfrm>
            <a:off x="1355725" y="2895600"/>
            <a:ext cx="2362200" cy="350838"/>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000">
                <a:solidFill>
                  <a:schemeClr val="bg1"/>
                </a:solidFill>
              </a:rPr>
              <a:t>Increase thriving</a:t>
            </a:r>
          </a:p>
        </p:txBody>
      </p:sp>
      <p:pic>
        <p:nvPicPr>
          <p:cNvPr id="123919" name="Picture 23" descr="thrive logo 5 08170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98425"/>
            <a:ext cx="11255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20" name="AutoShape 24"/>
          <p:cNvSpPr>
            <a:spLocks noChangeArrowheads="1"/>
          </p:cNvSpPr>
          <p:nvPr/>
        </p:nvSpPr>
        <p:spPr bwMode="auto">
          <a:xfrm rot="9771731">
            <a:off x="4708525" y="5715000"/>
            <a:ext cx="1924050" cy="812800"/>
          </a:xfrm>
          <a:prstGeom prst="curvedDownArrow">
            <a:avLst>
              <a:gd name="adj1" fmla="val 47344"/>
              <a:gd name="adj2" fmla="val 94688"/>
              <a:gd name="adj3" fmla="val 33333"/>
            </a:avLst>
          </a:prstGeom>
          <a:gradFill rotWithShape="0">
            <a:gsLst>
              <a:gs pos="0">
                <a:srgbClr val="00CC00"/>
              </a:gs>
              <a:gs pos="100000">
                <a:srgbClr val="006600"/>
              </a:gs>
            </a:gsLst>
            <a:path path="rect">
              <a:fillToRect l="50000" t="50000" r="50000" b="50000"/>
            </a:path>
          </a:gradFill>
          <a:ln w="28575">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23921" name="AutoShape 25"/>
          <p:cNvSpPr>
            <a:spLocks noChangeArrowheads="1"/>
          </p:cNvSpPr>
          <p:nvPr/>
        </p:nvSpPr>
        <p:spPr bwMode="auto">
          <a:xfrm rot="1101305">
            <a:off x="288925" y="5711825"/>
            <a:ext cx="1849438" cy="792163"/>
          </a:xfrm>
          <a:prstGeom prst="curvedUpArrow">
            <a:avLst>
              <a:gd name="adj1" fmla="val 47482"/>
              <a:gd name="adj2" fmla="val 93268"/>
              <a:gd name="adj3" fmla="val 33681"/>
            </a:avLst>
          </a:prstGeom>
          <a:gradFill rotWithShape="0">
            <a:gsLst>
              <a:gs pos="0">
                <a:srgbClr val="00CC00"/>
              </a:gs>
              <a:gs pos="100000">
                <a:srgbClr val="006600"/>
              </a:gs>
            </a:gsLst>
            <a:path path="rect">
              <a:fillToRect l="50000" t="50000" r="50000" b="50000"/>
            </a:path>
          </a:gradFill>
          <a:ln w="28575">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23922" name="AutoShape 26"/>
          <p:cNvSpPr>
            <a:spLocks noChangeArrowheads="1"/>
          </p:cNvSpPr>
          <p:nvPr/>
        </p:nvSpPr>
        <p:spPr bwMode="auto">
          <a:xfrm>
            <a:off x="2041525" y="3505200"/>
            <a:ext cx="990600" cy="1066800"/>
          </a:xfrm>
          <a:prstGeom prst="upArrow">
            <a:avLst>
              <a:gd name="adj1" fmla="val 55130"/>
              <a:gd name="adj2" fmla="val 29037"/>
            </a:avLst>
          </a:prstGeom>
          <a:gradFill rotWithShape="0">
            <a:gsLst>
              <a:gs pos="0">
                <a:srgbClr val="00CC00"/>
              </a:gs>
              <a:gs pos="100000">
                <a:srgbClr val="006600"/>
              </a:gs>
            </a:gsLst>
            <a:lin ang="5400000" scaled="1"/>
          </a:gradFill>
          <a:ln w="28575">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rgbClr val="00CC00"/>
              </a:solidFill>
            </a:endParaRPr>
          </a:p>
        </p:txBody>
      </p:sp>
      <p:sp>
        <p:nvSpPr>
          <p:cNvPr id="123923" name="AutoShape 27"/>
          <p:cNvSpPr>
            <a:spLocks noChangeArrowheads="1"/>
          </p:cNvSpPr>
          <p:nvPr/>
        </p:nvSpPr>
        <p:spPr bwMode="auto">
          <a:xfrm rot="20498695" flipH="1">
            <a:off x="4860925" y="3276600"/>
            <a:ext cx="1849438" cy="931863"/>
          </a:xfrm>
          <a:prstGeom prst="curvedUpArrow">
            <a:avLst>
              <a:gd name="adj1" fmla="val 40364"/>
              <a:gd name="adj2" fmla="val 79286"/>
              <a:gd name="adj3" fmla="val 33681"/>
            </a:avLst>
          </a:prstGeom>
          <a:gradFill rotWithShape="0">
            <a:gsLst>
              <a:gs pos="0">
                <a:srgbClr val="00CC00"/>
              </a:gs>
              <a:gs pos="100000">
                <a:srgbClr val="006600"/>
              </a:gs>
            </a:gsLst>
            <a:path path="rect">
              <a:fillToRect l="50000" t="50000" r="50000" b="50000"/>
            </a:path>
          </a:gradFill>
          <a:ln w="28575">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23924" name="AutoShape 28"/>
          <p:cNvSpPr>
            <a:spLocks noChangeArrowheads="1"/>
          </p:cNvSpPr>
          <p:nvPr/>
        </p:nvSpPr>
        <p:spPr bwMode="auto">
          <a:xfrm rot="20498695" flipH="1">
            <a:off x="4937125" y="1828800"/>
            <a:ext cx="1849438" cy="931863"/>
          </a:xfrm>
          <a:prstGeom prst="curvedUpArrow">
            <a:avLst>
              <a:gd name="adj1" fmla="val 40364"/>
              <a:gd name="adj2" fmla="val 79286"/>
              <a:gd name="adj3" fmla="val 33681"/>
            </a:avLst>
          </a:prstGeom>
          <a:gradFill rotWithShape="0">
            <a:gsLst>
              <a:gs pos="0">
                <a:srgbClr val="00CC00"/>
              </a:gs>
              <a:gs pos="100000">
                <a:srgbClr val="006600"/>
              </a:gs>
            </a:gsLst>
            <a:path path="rect">
              <a:fillToRect l="50000" t="50000" r="50000" b="50000"/>
            </a:path>
          </a:gradFill>
          <a:ln w="28575">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23925" name="AutoShape 29"/>
          <p:cNvSpPr>
            <a:spLocks noChangeArrowheads="1"/>
          </p:cNvSpPr>
          <p:nvPr/>
        </p:nvSpPr>
        <p:spPr bwMode="auto">
          <a:xfrm>
            <a:off x="2041525" y="1828800"/>
            <a:ext cx="990600" cy="1066800"/>
          </a:xfrm>
          <a:prstGeom prst="upArrow">
            <a:avLst>
              <a:gd name="adj1" fmla="val 55130"/>
              <a:gd name="adj2" fmla="val 29037"/>
            </a:avLst>
          </a:prstGeom>
          <a:gradFill rotWithShape="0">
            <a:gsLst>
              <a:gs pos="0">
                <a:srgbClr val="00CC00"/>
              </a:gs>
              <a:gs pos="100000">
                <a:srgbClr val="006600"/>
              </a:gs>
            </a:gsLst>
            <a:lin ang="5400000" scaled="1"/>
          </a:gradFill>
          <a:ln w="28575">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rgbClr val="00CC00"/>
              </a:solidFill>
            </a:endParaRPr>
          </a:p>
        </p:txBody>
      </p:sp>
      <p:sp>
        <p:nvSpPr>
          <p:cNvPr id="123926" name="AutoShape 30"/>
          <p:cNvSpPr>
            <a:spLocks noChangeArrowheads="1"/>
          </p:cNvSpPr>
          <p:nvPr/>
        </p:nvSpPr>
        <p:spPr bwMode="auto">
          <a:xfrm>
            <a:off x="3641725" y="2819400"/>
            <a:ext cx="1066800" cy="1447800"/>
          </a:xfrm>
          <a:prstGeom prst="downArrow">
            <a:avLst>
              <a:gd name="adj1" fmla="val 45833"/>
              <a:gd name="adj2" fmla="val 32854"/>
            </a:avLst>
          </a:prstGeom>
          <a:gradFill rotWithShape="0">
            <a:gsLst>
              <a:gs pos="0">
                <a:srgbClr val="FF0000"/>
              </a:gs>
              <a:gs pos="100000">
                <a:srgbClr val="A50021"/>
              </a:gs>
            </a:gsLst>
            <a:lin ang="5400000" scaled="1"/>
          </a:gra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23927" name="AutoShape 31"/>
          <p:cNvSpPr>
            <a:spLocks noChangeArrowheads="1"/>
          </p:cNvSpPr>
          <p:nvPr/>
        </p:nvSpPr>
        <p:spPr bwMode="auto">
          <a:xfrm>
            <a:off x="3717925" y="2971800"/>
            <a:ext cx="914400" cy="9144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A5002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28" name="AutoShape 32"/>
          <p:cNvSpPr>
            <a:spLocks noChangeArrowheads="1"/>
          </p:cNvSpPr>
          <p:nvPr/>
        </p:nvSpPr>
        <p:spPr bwMode="auto">
          <a:xfrm>
            <a:off x="152400" y="1219200"/>
            <a:ext cx="990600" cy="4114800"/>
          </a:xfrm>
          <a:prstGeom prst="upArrow">
            <a:avLst>
              <a:gd name="adj1" fmla="val 74037"/>
              <a:gd name="adj2" fmla="val 41673"/>
            </a:avLst>
          </a:prstGeom>
          <a:gradFill rotWithShape="1">
            <a:gsLst>
              <a:gs pos="0">
                <a:srgbClr val="009900"/>
              </a:gs>
              <a:gs pos="100000">
                <a:srgbClr val="CC0000"/>
              </a:gs>
            </a:gsLst>
            <a:lin ang="5400000" scaled="1"/>
          </a:gradFill>
          <a:ln w="19050">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800">
                <a:solidFill>
                  <a:srgbClr val="FFFFFF"/>
                </a:solidFill>
              </a:rPr>
              <a:t>Natural Human Force</a:t>
            </a:r>
          </a:p>
          <a:p>
            <a:pPr algn="ctr" eaLnBrk="1" hangingPunct="1">
              <a:lnSpc>
                <a:spcPct val="85000"/>
              </a:lnSpc>
              <a:spcBef>
                <a:spcPct val="0"/>
              </a:spcBef>
              <a:buFontTx/>
              <a:buNone/>
            </a:pPr>
            <a:r>
              <a:rPr lang="en-US" sz="1800">
                <a:solidFill>
                  <a:srgbClr val="FFFFFF"/>
                </a:solidFill>
              </a:rPr>
              <a:t>Survive &amp; thrive today &amp; in future </a:t>
            </a:r>
          </a:p>
        </p:txBody>
      </p:sp>
    </p:spTree>
  </p:cSld>
  <p:clrMapOvr>
    <a:overrideClrMapping bg1="lt1" tx1="dk1" bg2="lt2" tx2="dk2" accent1="accent1" accent2="accent2" accent3="accent3" accent4="accent4" accent5="accent5" accent6="accent6" hlink="hlink" folHlink="folHlink"/>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09000"/>
                                        </p:tgtEl>
                                        <p:attrNameLst>
                                          <p:attrName>style.visibility</p:attrName>
                                        </p:attrNameLst>
                                      </p:cBhvr>
                                      <p:to>
                                        <p:strVal val="visible"/>
                                      </p:to>
                                    </p:set>
                                    <p:animEffect transition="in" filter="fade">
                                      <p:cBhvr>
                                        <p:cTn id="7" dur="1000"/>
                                        <p:tgtEl>
                                          <p:spTgt spid="11090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AutoShape 2"/>
          <p:cNvSpPr>
            <a:spLocks noChangeArrowheads="1"/>
          </p:cNvSpPr>
          <p:nvPr/>
        </p:nvSpPr>
        <p:spPr bwMode="auto">
          <a:xfrm>
            <a:off x="974725" y="914400"/>
            <a:ext cx="4953000" cy="4876800"/>
          </a:xfrm>
          <a:prstGeom prst="upArrow">
            <a:avLst>
              <a:gd name="adj1" fmla="val 91083"/>
              <a:gd name="adj2" fmla="val 9324"/>
            </a:avLst>
          </a:prstGeom>
          <a:gradFill rotWithShape="1">
            <a:gsLst>
              <a:gs pos="0">
                <a:srgbClr val="FFFFFF"/>
              </a:gs>
              <a:gs pos="100000">
                <a:schemeClr val="bg2"/>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25955" name="Rectangle 3"/>
          <p:cNvSpPr>
            <a:spLocks noChangeArrowheads="1"/>
          </p:cNvSpPr>
          <p:nvPr/>
        </p:nvSpPr>
        <p:spPr bwMode="auto">
          <a:xfrm>
            <a:off x="304800" y="192088"/>
            <a:ext cx="8459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25956" name="Rectangle 4"/>
          <p:cNvSpPr>
            <a:spLocks noChangeArrowheads="1"/>
          </p:cNvSpPr>
          <p:nvPr/>
        </p:nvSpPr>
        <p:spPr bwMode="auto">
          <a:xfrm>
            <a:off x="228600" y="152400"/>
            <a:ext cx="7391400" cy="685800"/>
          </a:xfrm>
          <a:prstGeom prst="rect">
            <a:avLst/>
          </a:prstGeom>
          <a:solidFill>
            <a:schemeClr val="tx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b="1" i="1">
                <a:solidFill>
                  <a:schemeClr val="bg1"/>
                </a:solidFill>
              </a:rPr>
              <a:t>Thrive!</a:t>
            </a:r>
            <a:r>
              <a:rPr lang="en-US" sz="3000">
                <a:solidFill>
                  <a:schemeClr val="bg1"/>
                </a:solidFill>
              </a:rPr>
              <a:t> - Building a Thriving Future</a:t>
            </a:r>
          </a:p>
        </p:txBody>
      </p:sp>
      <p:sp>
        <p:nvSpPr>
          <p:cNvPr id="125957" name="Text Box 5"/>
          <p:cNvSpPr txBox="1">
            <a:spLocks noChangeArrowheads="1"/>
          </p:cNvSpPr>
          <p:nvPr/>
        </p:nvSpPr>
        <p:spPr bwMode="auto">
          <a:xfrm>
            <a:off x="1736725" y="5257800"/>
            <a:ext cx="3352800" cy="45561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800"/>
              <a:t>highly vulnerable</a:t>
            </a:r>
          </a:p>
        </p:txBody>
      </p:sp>
      <p:sp>
        <p:nvSpPr>
          <p:cNvPr id="125958" name="Text Box 6"/>
          <p:cNvSpPr txBox="1">
            <a:spLocks noChangeArrowheads="1"/>
          </p:cNvSpPr>
          <p:nvPr/>
        </p:nvSpPr>
        <p:spPr bwMode="auto">
          <a:xfrm>
            <a:off x="1889125" y="1219200"/>
            <a:ext cx="3124200" cy="45561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800"/>
              <a:t>highly thriving</a:t>
            </a:r>
          </a:p>
        </p:txBody>
      </p:sp>
      <p:sp>
        <p:nvSpPr>
          <p:cNvPr id="125959" name="Line 7"/>
          <p:cNvSpPr>
            <a:spLocks noChangeShapeType="1"/>
          </p:cNvSpPr>
          <p:nvPr/>
        </p:nvSpPr>
        <p:spPr bwMode="auto">
          <a:xfrm flipV="1">
            <a:off x="1050925" y="3429000"/>
            <a:ext cx="48006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60" name="Text Box 9"/>
          <p:cNvSpPr txBox="1">
            <a:spLocks noChangeArrowheads="1"/>
          </p:cNvSpPr>
          <p:nvPr/>
        </p:nvSpPr>
        <p:spPr bwMode="auto">
          <a:xfrm>
            <a:off x="7315200" y="5181600"/>
            <a:ext cx="1752600" cy="86836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85000"/>
              </a:lnSpc>
              <a:spcBef>
                <a:spcPct val="0"/>
              </a:spcBef>
              <a:buFontTx/>
              <a:buNone/>
            </a:pPr>
            <a:r>
              <a:rPr lang="en-US" sz="2000"/>
              <a:t>Status </a:t>
            </a:r>
          </a:p>
          <a:p>
            <a:pPr algn="r" eaLnBrk="1" hangingPunct="1">
              <a:lnSpc>
                <a:spcPct val="85000"/>
              </a:lnSpc>
              <a:spcBef>
                <a:spcPct val="0"/>
              </a:spcBef>
              <a:buFontTx/>
              <a:buNone/>
            </a:pPr>
            <a:r>
              <a:rPr lang="en-US" sz="2000"/>
              <a:t>indicators</a:t>
            </a:r>
          </a:p>
          <a:p>
            <a:pPr algn="r" eaLnBrk="1" hangingPunct="1">
              <a:lnSpc>
                <a:spcPct val="85000"/>
              </a:lnSpc>
              <a:spcBef>
                <a:spcPct val="0"/>
              </a:spcBef>
              <a:buFontTx/>
              <a:buNone/>
            </a:pPr>
            <a:r>
              <a:rPr lang="en-US" sz="2000"/>
              <a:t>(tStatus)</a:t>
            </a:r>
          </a:p>
        </p:txBody>
      </p:sp>
      <p:sp>
        <p:nvSpPr>
          <p:cNvPr id="125961" name="Text Box 17"/>
          <p:cNvSpPr txBox="1">
            <a:spLocks noChangeArrowheads="1"/>
          </p:cNvSpPr>
          <p:nvPr/>
        </p:nvSpPr>
        <p:spPr bwMode="auto">
          <a:xfrm>
            <a:off x="1889125" y="5959475"/>
            <a:ext cx="3124200" cy="669925"/>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000"/>
              <a:t>Increase surviving</a:t>
            </a:r>
          </a:p>
          <a:p>
            <a:pPr algn="ctr" eaLnBrk="1" hangingPunct="1">
              <a:lnSpc>
                <a:spcPct val="85000"/>
              </a:lnSpc>
              <a:buFontTx/>
              <a:buNone/>
            </a:pPr>
            <a:r>
              <a:rPr lang="en-US" sz="2000"/>
              <a:t>Move up from vulnerability</a:t>
            </a:r>
          </a:p>
        </p:txBody>
      </p:sp>
      <p:sp>
        <p:nvSpPr>
          <p:cNvPr id="125962" name="Text Box 18"/>
          <p:cNvSpPr txBox="1">
            <a:spLocks noChangeArrowheads="1"/>
          </p:cNvSpPr>
          <p:nvPr/>
        </p:nvSpPr>
        <p:spPr bwMode="auto">
          <a:xfrm>
            <a:off x="1279525" y="4572000"/>
            <a:ext cx="2362200" cy="609600"/>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000"/>
              <a:t>Increase surviving</a:t>
            </a:r>
          </a:p>
          <a:p>
            <a:pPr algn="ctr" eaLnBrk="1" hangingPunct="1">
              <a:lnSpc>
                <a:spcPct val="85000"/>
              </a:lnSpc>
              <a:spcBef>
                <a:spcPct val="0"/>
              </a:spcBef>
              <a:buFontTx/>
              <a:buNone/>
            </a:pPr>
            <a:r>
              <a:rPr lang="en-US" sz="2000"/>
              <a:t>Reduce vulnerability</a:t>
            </a:r>
          </a:p>
        </p:txBody>
      </p:sp>
      <p:sp>
        <p:nvSpPr>
          <p:cNvPr id="125963" name="Text Box 19"/>
          <p:cNvSpPr txBox="1">
            <a:spLocks noChangeArrowheads="1"/>
          </p:cNvSpPr>
          <p:nvPr/>
        </p:nvSpPr>
        <p:spPr bwMode="auto">
          <a:xfrm>
            <a:off x="5988050" y="3810000"/>
            <a:ext cx="1539875" cy="144621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85000"/>
              </a:lnSpc>
              <a:spcBef>
                <a:spcPct val="0"/>
              </a:spcBef>
              <a:buFontTx/>
              <a:buNone/>
            </a:pPr>
            <a:r>
              <a:rPr lang="en-US" sz="2000"/>
              <a:t>Increase surviving</a:t>
            </a:r>
          </a:p>
          <a:p>
            <a:pPr algn="r" eaLnBrk="1" hangingPunct="1">
              <a:lnSpc>
                <a:spcPct val="85000"/>
              </a:lnSpc>
              <a:buFontTx/>
              <a:buNone/>
            </a:pPr>
            <a:r>
              <a:rPr lang="en-US" sz="2000"/>
              <a:t>Prevent more vulnerability</a:t>
            </a:r>
          </a:p>
        </p:txBody>
      </p:sp>
      <p:sp>
        <p:nvSpPr>
          <p:cNvPr id="125964" name="Text Box 20"/>
          <p:cNvSpPr txBox="1">
            <a:spLocks noChangeArrowheads="1"/>
          </p:cNvSpPr>
          <p:nvPr/>
        </p:nvSpPr>
        <p:spPr bwMode="auto">
          <a:xfrm>
            <a:off x="3413125" y="1981200"/>
            <a:ext cx="1524000" cy="86836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000"/>
              <a:t>Stop increased vulnerability</a:t>
            </a:r>
          </a:p>
        </p:txBody>
      </p:sp>
      <p:sp>
        <p:nvSpPr>
          <p:cNvPr id="125965" name="Text Box 21"/>
          <p:cNvSpPr txBox="1">
            <a:spLocks noChangeArrowheads="1"/>
          </p:cNvSpPr>
          <p:nvPr/>
        </p:nvSpPr>
        <p:spPr bwMode="auto">
          <a:xfrm>
            <a:off x="6461125" y="1371600"/>
            <a:ext cx="1082675" cy="86836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85000"/>
              </a:lnSpc>
              <a:spcBef>
                <a:spcPct val="0"/>
              </a:spcBef>
              <a:buFontTx/>
              <a:buNone/>
            </a:pPr>
            <a:r>
              <a:rPr lang="en-US" sz="2000"/>
              <a:t>Achieve highest thriving</a:t>
            </a:r>
          </a:p>
        </p:txBody>
      </p:sp>
      <p:sp>
        <p:nvSpPr>
          <p:cNvPr id="125966" name="Text Box 22"/>
          <p:cNvSpPr txBox="1">
            <a:spLocks noChangeArrowheads="1"/>
          </p:cNvSpPr>
          <p:nvPr/>
        </p:nvSpPr>
        <p:spPr bwMode="auto">
          <a:xfrm>
            <a:off x="1279525" y="2895600"/>
            <a:ext cx="2362200" cy="350838"/>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000"/>
              <a:t>Increase thriving</a:t>
            </a:r>
          </a:p>
        </p:txBody>
      </p:sp>
      <p:sp>
        <p:nvSpPr>
          <p:cNvPr id="125967" name="AutoShape 24"/>
          <p:cNvSpPr>
            <a:spLocks noChangeArrowheads="1"/>
          </p:cNvSpPr>
          <p:nvPr/>
        </p:nvSpPr>
        <p:spPr bwMode="auto">
          <a:xfrm rot="9771731">
            <a:off x="4556125" y="5715000"/>
            <a:ext cx="1924050" cy="812800"/>
          </a:xfrm>
          <a:prstGeom prst="curvedDownArrow">
            <a:avLst>
              <a:gd name="adj1" fmla="val 47344"/>
              <a:gd name="adj2" fmla="val 94688"/>
              <a:gd name="adj3" fmla="val 33333"/>
            </a:avLst>
          </a:prstGeom>
          <a:gradFill rotWithShape="0">
            <a:gsLst>
              <a:gs pos="0">
                <a:srgbClr val="FFFFFF"/>
              </a:gs>
              <a:gs pos="100000">
                <a:schemeClr val="bg2"/>
              </a:gs>
            </a:gsLst>
            <a:path path="rect">
              <a:fillToRect l="50000" t="50000" r="50000" b="50000"/>
            </a:path>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25968" name="AutoShape 25"/>
          <p:cNvSpPr>
            <a:spLocks noChangeArrowheads="1"/>
          </p:cNvSpPr>
          <p:nvPr/>
        </p:nvSpPr>
        <p:spPr bwMode="auto">
          <a:xfrm rot="1101305">
            <a:off x="441325" y="5715000"/>
            <a:ext cx="1849438" cy="792163"/>
          </a:xfrm>
          <a:prstGeom prst="curvedUpArrow">
            <a:avLst>
              <a:gd name="adj1" fmla="val 47482"/>
              <a:gd name="adj2" fmla="val 93268"/>
              <a:gd name="adj3" fmla="val 33681"/>
            </a:avLst>
          </a:prstGeom>
          <a:gradFill rotWithShape="0">
            <a:gsLst>
              <a:gs pos="0">
                <a:srgbClr val="FFFFFF"/>
              </a:gs>
              <a:gs pos="100000">
                <a:schemeClr val="bg2"/>
              </a:gs>
            </a:gsLst>
            <a:path path="rect">
              <a:fillToRect l="50000" t="50000" r="50000" b="50000"/>
            </a:path>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25969" name="AutoShape 26"/>
          <p:cNvSpPr>
            <a:spLocks noChangeArrowheads="1"/>
          </p:cNvSpPr>
          <p:nvPr/>
        </p:nvSpPr>
        <p:spPr bwMode="auto">
          <a:xfrm>
            <a:off x="1965325" y="3505200"/>
            <a:ext cx="990600" cy="1066800"/>
          </a:xfrm>
          <a:prstGeom prst="upArrow">
            <a:avLst>
              <a:gd name="adj1" fmla="val 55130"/>
              <a:gd name="adj2" fmla="val 29037"/>
            </a:avLst>
          </a:prstGeom>
          <a:gradFill rotWithShape="0">
            <a:gsLst>
              <a:gs pos="0">
                <a:srgbClr val="FFFFFF"/>
              </a:gs>
              <a:gs pos="100000">
                <a:schemeClr val="bg2"/>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p>
        </p:txBody>
      </p:sp>
      <p:sp>
        <p:nvSpPr>
          <p:cNvPr id="125970" name="AutoShape 27"/>
          <p:cNvSpPr>
            <a:spLocks noChangeArrowheads="1"/>
          </p:cNvSpPr>
          <p:nvPr/>
        </p:nvSpPr>
        <p:spPr bwMode="auto">
          <a:xfrm rot="20498695" flipH="1">
            <a:off x="4860925" y="3276600"/>
            <a:ext cx="1849438" cy="931863"/>
          </a:xfrm>
          <a:prstGeom prst="curvedUpArrow">
            <a:avLst>
              <a:gd name="adj1" fmla="val 40364"/>
              <a:gd name="adj2" fmla="val 79286"/>
              <a:gd name="adj3" fmla="val 33681"/>
            </a:avLst>
          </a:prstGeom>
          <a:gradFill rotWithShape="0">
            <a:gsLst>
              <a:gs pos="0">
                <a:schemeClr val="bg1"/>
              </a:gs>
              <a:gs pos="100000">
                <a:schemeClr val="bg2"/>
              </a:gs>
            </a:gsLst>
            <a:path path="rect">
              <a:fillToRect l="50000" t="50000" r="50000" b="50000"/>
            </a:path>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25971" name="AutoShape 28"/>
          <p:cNvSpPr>
            <a:spLocks noChangeArrowheads="1"/>
          </p:cNvSpPr>
          <p:nvPr/>
        </p:nvSpPr>
        <p:spPr bwMode="auto">
          <a:xfrm rot="20498695" flipH="1">
            <a:off x="4860925" y="1811338"/>
            <a:ext cx="1849438" cy="931862"/>
          </a:xfrm>
          <a:prstGeom prst="curvedUpArrow">
            <a:avLst>
              <a:gd name="adj1" fmla="val 40364"/>
              <a:gd name="adj2" fmla="val 79286"/>
              <a:gd name="adj3" fmla="val 33681"/>
            </a:avLst>
          </a:prstGeom>
          <a:gradFill rotWithShape="0">
            <a:gsLst>
              <a:gs pos="0">
                <a:srgbClr val="FFFFFF"/>
              </a:gs>
              <a:gs pos="100000">
                <a:schemeClr val="bg2"/>
              </a:gs>
            </a:gsLst>
            <a:path path="rect">
              <a:fillToRect l="50000" t="50000" r="50000" b="50000"/>
            </a:path>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25972" name="AutoShape 29"/>
          <p:cNvSpPr>
            <a:spLocks noChangeArrowheads="1"/>
          </p:cNvSpPr>
          <p:nvPr/>
        </p:nvSpPr>
        <p:spPr bwMode="auto">
          <a:xfrm>
            <a:off x="1965325" y="1828800"/>
            <a:ext cx="990600" cy="1066800"/>
          </a:xfrm>
          <a:prstGeom prst="upArrow">
            <a:avLst>
              <a:gd name="adj1" fmla="val 55130"/>
              <a:gd name="adj2" fmla="val 29037"/>
            </a:avLst>
          </a:prstGeom>
          <a:gradFill rotWithShape="0">
            <a:gsLst>
              <a:gs pos="0">
                <a:srgbClr val="FFFFFF"/>
              </a:gs>
              <a:gs pos="100000">
                <a:schemeClr val="bg2"/>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p>
        </p:txBody>
      </p:sp>
      <p:sp>
        <p:nvSpPr>
          <p:cNvPr id="125973" name="AutoShape 31"/>
          <p:cNvSpPr>
            <a:spLocks noChangeArrowheads="1"/>
          </p:cNvSpPr>
          <p:nvPr/>
        </p:nvSpPr>
        <p:spPr bwMode="auto">
          <a:xfrm>
            <a:off x="3641725" y="2819400"/>
            <a:ext cx="1066800" cy="1447800"/>
          </a:xfrm>
          <a:prstGeom prst="downArrow">
            <a:avLst>
              <a:gd name="adj1" fmla="val 45833"/>
              <a:gd name="adj2" fmla="val 32854"/>
            </a:avLst>
          </a:prstGeom>
          <a:gradFill rotWithShape="0">
            <a:gsLst>
              <a:gs pos="0">
                <a:schemeClr val="folHlink"/>
              </a:gs>
              <a:gs pos="100000">
                <a:schemeClr val="tx1"/>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25974" name="AutoShape 32"/>
          <p:cNvSpPr>
            <a:spLocks noChangeArrowheads="1"/>
          </p:cNvSpPr>
          <p:nvPr/>
        </p:nvSpPr>
        <p:spPr bwMode="auto">
          <a:xfrm>
            <a:off x="3717925" y="2971800"/>
            <a:ext cx="914400" cy="9144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chemeClr val="tx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75" name="Rectangle 33"/>
          <p:cNvSpPr>
            <a:spLocks noChangeArrowheads="1"/>
          </p:cNvSpPr>
          <p:nvPr/>
        </p:nvSpPr>
        <p:spPr bwMode="auto">
          <a:xfrm>
            <a:off x="7735888" y="1143000"/>
            <a:ext cx="152400" cy="3886200"/>
          </a:xfrm>
          <a:prstGeom prst="rect">
            <a:avLst/>
          </a:prstGeom>
          <a:gradFill rotWithShape="0">
            <a:gsLst>
              <a:gs pos="0">
                <a:schemeClr val="bg1"/>
              </a:gs>
              <a:gs pos="100000">
                <a:srgbClr val="000000"/>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125976" name="Rectangle 34"/>
          <p:cNvSpPr>
            <a:spLocks noChangeArrowheads="1"/>
          </p:cNvSpPr>
          <p:nvPr/>
        </p:nvSpPr>
        <p:spPr bwMode="auto">
          <a:xfrm>
            <a:off x="7964488" y="1143000"/>
            <a:ext cx="152400" cy="3886200"/>
          </a:xfrm>
          <a:prstGeom prst="rect">
            <a:avLst/>
          </a:prstGeom>
          <a:gradFill rotWithShape="0">
            <a:gsLst>
              <a:gs pos="0">
                <a:schemeClr val="bg1"/>
              </a:gs>
              <a:gs pos="100000">
                <a:srgbClr val="000000"/>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125977" name="Rectangle 35"/>
          <p:cNvSpPr>
            <a:spLocks noChangeArrowheads="1"/>
          </p:cNvSpPr>
          <p:nvPr/>
        </p:nvSpPr>
        <p:spPr bwMode="auto">
          <a:xfrm>
            <a:off x="8193088" y="1143000"/>
            <a:ext cx="152400" cy="3886200"/>
          </a:xfrm>
          <a:prstGeom prst="rect">
            <a:avLst/>
          </a:prstGeom>
          <a:gradFill rotWithShape="0">
            <a:gsLst>
              <a:gs pos="0">
                <a:schemeClr val="bg1"/>
              </a:gs>
              <a:gs pos="100000">
                <a:srgbClr val="000000"/>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125978" name="Rectangle 36"/>
          <p:cNvSpPr>
            <a:spLocks noChangeArrowheads="1"/>
          </p:cNvSpPr>
          <p:nvPr/>
        </p:nvSpPr>
        <p:spPr bwMode="auto">
          <a:xfrm>
            <a:off x="8421688" y="1143000"/>
            <a:ext cx="152400" cy="3886200"/>
          </a:xfrm>
          <a:prstGeom prst="rect">
            <a:avLst/>
          </a:prstGeom>
          <a:gradFill rotWithShape="0">
            <a:gsLst>
              <a:gs pos="0">
                <a:schemeClr val="bg1"/>
              </a:gs>
              <a:gs pos="100000">
                <a:srgbClr val="000000"/>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125979" name="Rectangle 37"/>
          <p:cNvSpPr>
            <a:spLocks noChangeArrowheads="1"/>
          </p:cNvSpPr>
          <p:nvPr/>
        </p:nvSpPr>
        <p:spPr bwMode="auto">
          <a:xfrm>
            <a:off x="8650288" y="1143000"/>
            <a:ext cx="152400" cy="3886200"/>
          </a:xfrm>
          <a:prstGeom prst="rect">
            <a:avLst/>
          </a:prstGeom>
          <a:gradFill rotWithShape="0">
            <a:gsLst>
              <a:gs pos="0">
                <a:schemeClr val="bg1"/>
              </a:gs>
              <a:gs pos="100000">
                <a:srgbClr val="000000"/>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125980" name="Line 38"/>
          <p:cNvSpPr>
            <a:spLocks noChangeShapeType="1"/>
          </p:cNvSpPr>
          <p:nvPr/>
        </p:nvSpPr>
        <p:spPr bwMode="auto">
          <a:xfrm flipH="1">
            <a:off x="7659688" y="5105400"/>
            <a:ext cx="12192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81" name="Line 39"/>
          <p:cNvSpPr>
            <a:spLocks noChangeShapeType="1"/>
          </p:cNvSpPr>
          <p:nvPr/>
        </p:nvSpPr>
        <p:spPr bwMode="auto">
          <a:xfrm flipH="1">
            <a:off x="7659688" y="1146175"/>
            <a:ext cx="1587" cy="38830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25982" name="Picture 40" descr="thrive logo 5 081709"/>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7772400" y="76200"/>
            <a:ext cx="1128713"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83" name="AutoShape 42"/>
          <p:cNvSpPr>
            <a:spLocks noChangeArrowheads="1"/>
          </p:cNvSpPr>
          <p:nvPr/>
        </p:nvSpPr>
        <p:spPr bwMode="auto">
          <a:xfrm>
            <a:off x="136525" y="1219200"/>
            <a:ext cx="990600" cy="4114800"/>
          </a:xfrm>
          <a:prstGeom prst="upArrow">
            <a:avLst>
              <a:gd name="adj1" fmla="val 74037"/>
              <a:gd name="adj2" fmla="val 41673"/>
            </a:avLst>
          </a:prstGeom>
          <a:gradFill rotWithShape="1">
            <a:gsLst>
              <a:gs pos="0">
                <a:srgbClr val="FFFFFF"/>
              </a:gs>
              <a:gs pos="100000">
                <a:schemeClr val="bg2"/>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800">
                <a:solidFill>
                  <a:srgbClr val="000000"/>
                </a:solidFill>
              </a:rPr>
              <a:t>Natural Human Force</a:t>
            </a:r>
          </a:p>
          <a:p>
            <a:pPr algn="ctr" eaLnBrk="1" hangingPunct="1">
              <a:lnSpc>
                <a:spcPct val="85000"/>
              </a:lnSpc>
              <a:spcBef>
                <a:spcPct val="0"/>
              </a:spcBef>
              <a:buFontTx/>
              <a:buNone/>
            </a:pPr>
            <a:r>
              <a:rPr lang="en-US" sz="1800">
                <a:solidFill>
                  <a:srgbClr val="000000"/>
                </a:solidFill>
              </a:rPr>
              <a:t>Survive &amp; thrive today &amp; in future </a:t>
            </a:r>
          </a:p>
        </p:txBody>
      </p:sp>
    </p:spTree>
  </p:cSld>
  <p:clrMapOvr>
    <a:masterClrMapping/>
  </p:clrMapOvr>
  <p:transition>
    <p:cut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AutoShape 2"/>
          <p:cNvSpPr>
            <a:spLocks noChangeArrowheads="1"/>
          </p:cNvSpPr>
          <p:nvPr/>
        </p:nvSpPr>
        <p:spPr bwMode="auto">
          <a:xfrm>
            <a:off x="1447800" y="914400"/>
            <a:ext cx="5943600" cy="4876800"/>
          </a:xfrm>
          <a:prstGeom prst="upArrow">
            <a:avLst>
              <a:gd name="adj1" fmla="val 91083"/>
              <a:gd name="adj2" fmla="val 9324"/>
            </a:avLst>
          </a:prstGeom>
          <a:gradFill rotWithShape="1">
            <a:gsLst>
              <a:gs pos="0">
                <a:srgbClr val="FFFFFF"/>
              </a:gs>
              <a:gs pos="100000">
                <a:schemeClr val="bg2"/>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28003" name="Rectangle 3"/>
          <p:cNvSpPr>
            <a:spLocks noChangeArrowheads="1"/>
          </p:cNvSpPr>
          <p:nvPr/>
        </p:nvSpPr>
        <p:spPr bwMode="auto">
          <a:xfrm>
            <a:off x="304800" y="192088"/>
            <a:ext cx="8459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28004" name="Rectangle 4"/>
          <p:cNvSpPr>
            <a:spLocks noChangeArrowheads="1"/>
          </p:cNvSpPr>
          <p:nvPr/>
        </p:nvSpPr>
        <p:spPr bwMode="auto">
          <a:xfrm>
            <a:off x="228600" y="152400"/>
            <a:ext cx="7391400" cy="685800"/>
          </a:xfrm>
          <a:prstGeom prst="rect">
            <a:avLst/>
          </a:prstGeom>
          <a:solidFill>
            <a:schemeClr val="tx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b="1" i="1">
                <a:solidFill>
                  <a:schemeClr val="bg1"/>
                </a:solidFill>
              </a:rPr>
              <a:t>Thrive!</a:t>
            </a:r>
            <a:r>
              <a:rPr lang="en-US" sz="3000">
                <a:solidFill>
                  <a:schemeClr val="bg1"/>
                </a:solidFill>
              </a:rPr>
              <a:t> - Building a Thriving Future</a:t>
            </a:r>
          </a:p>
        </p:txBody>
      </p:sp>
      <p:sp>
        <p:nvSpPr>
          <p:cNvPr id="128005" name="Text Box 5"/>
          <p:cNvSpPr txBox="1">
            <a:spLocks noChangeArrowheads="1"/>
          </p:cNvSpPr>
          <p:nvPr/>
        </p:nvSpPr>
        <p:spPr bwMode="auto">
          <a:xfrm>
            <a:off x="2667000" y="5257800"/>
            <a:ext cx="3352800" cy="45561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800"/>
              <a:t>highly vulnerable</a:t>
            </a:r>
          </a:p>
        </p:txBody>
      </p:sp>
      <p:sp>
        <p:nvSpPr>
          <p:cNvPr id="128006" name="Text Box 6"/>
          <p:cNvSpPr txBox="1">
            <a:spLocks noChangeArrowheads="1"/>
          </p:cNvSpPr>
          <p:nvPr/>
        </p:nvSpPr>
        <p:spPr bwMode="auto">
          <a:xfrm>
            <a:off x="2667000" y="1219200"/>
            <a:ext cx="3505200" cy="45561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800"/>
              <a:t>highly thriving</a:t>
            </a:r>
          </a:p>
        </p:txBody>
      </p:sp>
      <p:sp>
        <p:nvSpPr>
          <p:cNvPr id="128007" name="Line 7"/>
          <p:cNvSpPr>
            <a:spLocks noChangeShapeType="1"/>
          </p:cNvSpPr>
          <p:nvPr/>
        </p:nvSpPr>
        <p:spPr bwMode="auto">
          <a:xfrm flipV="1">
            <a:off x="1524000" y="3429000"/>
            <a:ext cx="58674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08" name="Text Box 8"/>
          <p:cNvSpPr txBox="1">
            <a:spLocks noChangeArrowheads="1"/>
          </p:cNvSpPr>
          <p:nvPr/>
        </p:nvSpPr>
        <p:spPr bwMode="auto">
          <a:xfrm>
            <a:off x="7315200" y="5181600"/>
            <a:ext cx="1752600" cy="86836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85000"/>
              </a:lnSpc>
              <a:spcBef>
                <a:spcPct val="0"/>
              </a:spcBef>
              <a:buFontTx/>
              <a:buNone/>
            </a:pPr>
            <a:r>
              <a:rPr lang="en-US" sz="2000"/>
              <a:t>Status </a:t>
            </a:r>
          </a:p>
          <a:p>
            <a:pPr algn="r" eaLnBrk="1" hangingPunct="1">
              <a:lnSpc>
                <a:spcPct val="85000"/>
              </a:lnSpc>
              <a:spcBef>
                <a:spcPct val="0"/>
              </a:spcBef>
              <a:buFontTx/>
              <a:buNone/>
            </a:pPr>
            <a:r>
              <a:rPr lang="en-US" sz="2000"/>
              <a:t>indicators</a:t>
            </a:r>
          </a:p>
          <a:p>
            <a:pPr algn="r" eaLnBrk="1" hangingPunct="1">
              <a:lnSpc>
                <a:spcPct val="85000"/>
              </a:lnSpc>
              <a:spcBef>
                <a:spcPct val="0"/>
              </a:spcBef>
              <a:buFontTx/>
              <a:buNone/>
            </a:pPr>
            <a:r>
              <a:rPr lang="en-US" sz="2000"/>
              <a:t>(tStatus)</a:t>
            </a:r>
          </a:p>
        </p:txBody>
      </p:sp>
      <p:sp>
        <p:nvSpPr>
          <p:cNvPr id="128009" name="Text Box 9"/>
          <p:cNvSpPr txBox="1">
            <a:spLocks noChangeArrowheads="1"/>
          </p:cNvSpPr>
          <p:nvPr/>
        </p:nvSpPr>
        <p:spPr bwMode="auto">
          <a:xfrm>
            <a:off x="2819400" y="5867400"/>
            <a:ext cx="3124200" cy="669925"/>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000"/>
              <a:t>Increase surviving</a:t>
            </a:r>
          </a:p>
          <a:p>
            <a:pPr algn="ctr" eaLnBrk="1" hangingPunct="1">
              <a:lnSpc>
                <a:spcPct val="85000"/>
              </a:lnSpc>
              <a:buFontTx/>
              <a:buNone/>
            </a:pPr>
            <a:r>
              <a:rPr lang="en-US" sz="2000"/>
              <a:t>Move up from vulnerability</a:t>
            </a:r>
          </a:p>
        </p:txBody>
      </p:sp>
      <p:sp>
        <p:nvSpPr>
          <p:cNvPr id="128010" name="Text Box 10"/>
          <p:cNvSpPr txBox="1">
            <a:spLocks noChangeArrowheads="1"/>
          </p:cNvSpPr>
          <p:nvPr/>
        </p:nvSpPr>
        <p:spPr bwMode="auto">
          <a:xfrm>
            <a:off x="2590800" y="4572000"/>
            <a:ext cx="2895600" cy="609600"/>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000"/>
              <a:t>Increase surviving</a:t>
            </a:r>
          </a:p>
          <a:p>
            <a:pPr algn="ctr" eaLnBrk="1" hangingPunct="1">
              <a:lnSpc>
                <a:spcPct val="85000"/>
              </a:lnSpc>
              <a:spcBef>
                <a:spcPct val="0"/>
              </a:spcBef>
              <a:buFontTx/>
              <a:buNone/>
            </a:pPr>
            <a:r>
              <a:rPr lang="en-US" sz="2000"/>
              <a:t>Reduce vulnerability</a:t>
            </a:r>
          </a:p>
        </p:txBody>
      </p:sp>
      <p:sp>
        <p:nvSpPr>
          <p:cNvPr id="128011" name="Text Box 11"/>
          <p:cNvSpPr txBox="1">
            <a:spLocks noChangeArrowheads="1"/>
          </p:cNvSpPr>
          <p:nvPr/>
        </p:nvSpPr>
        <p:spPr bwMode="auto">
          <a:xfrm>
            <a:off x="152400" y="3810000"/>
            <a:ext cx="1539875" cy="144621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2000"/>
              <a:t>Increase surviving</a:t>
            </a:r>
          </a:p>
          <a:p>
            <a:pPr eaLnBrk="1" hangingPunct="1">
              <a:lnSpc>
                <a:spcPct val="85000"/>
              </a:lnSpc>
              <a:buFontTx/>
              <a:buNone/>
            </a:pPr>
            <a:r>
              <a:rPr lang="en-US" sz="2000"/>
              <a:t>Prevent more vulnerability</a:t>
            </a:r>
          </a:p>
        </p:txBody>
      </p:sp>
      <p:sp>
        <p:nvSpPr>
          <p:cNvPr id="128012" name="Text Box 12"/>
          <p:cNvSpPr txBox="1">
            <a:spLocks noChangeArrowheads="1"/>
          </p:cNvSpPr>
          <p:nvPr/>
        </p:nvSpPr>
        <p:spPr bwMode="auto">
          <a:xfrm>
            <a:off x="5029200" y="1981200"/>
            <a:ext cx="1524000" cy="86836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000"/>
              <a:t>Stop increased vulnerability</a:t>
            </a:r>
          </a:p>
        </p:txBody>
      </p:sp>
      <p:sp>
        <p:nvSpPr>
          <p:cNvPr id="128013" name="Text Box 13"/>
          <p:cNvSpPr txBox="1">
            <a:spLocks noChangeArrowheads="1"/>
          </p:cNvSpPr>
          <p:nvPr/>
        </p:nvSpPr>
        <p:spPr bwMode="auto">
          <a:xfrm>
            <a:off x="152400" y="1371600"/>
            <a:ext cx="1082675" cy="86836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2000"/>
              <a:t>Achieve highest thriving</a:t>
            </a:r>
          </a:p>
        </p:txBody>
      </p:sp>
      <p:sp>
        <p:nvSpPr>
          <p:cNvPr id="128014" name="Text Box 14"/>
          <p:cNvSpPr txBox="1">
            <a:spLocks noChangeArrowheads="1"/>
          </p:cNvSpPr>
          <p:nvPr/>
        </p:nvSpPr>
        <p:spPr bwMode="auto">
          <a:xfrm>
            <a:off x="2895600" y="2895600"/>
            <a:ext cx="2362200" cy="350838"/>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000"/>
              <a:t>Increase thriving</a:t>
            </a:r>
          </a:p>
        </p:txBody>
      </p:sp>
      <p:sp>
        <p:nvSpPr>
          <p:cNvPr id="128015" name="AutoShape 15"/>
          <p:cNvSpPr>
            <a:spLocks noChangeArrowheads="1"/>
          </p:cNvSpPr>
          <p:nvPr/>
        </p:nvSpPr>
        <p:spPr bwMode="auto">
          <a:xfrm rot="9771731">
            <a:off x="5924550" y="5715000"/>
            <a:ext cx="1924050" cy="812800"/>
          </a:xfrm>
          <a:prstGeom prst="curvedDownArrow">
            <a:avLst>
              <a:gd name="adj1" fmla="val 47344"/>
              <a:gd name="adj2" fmla="val 94688"/>
              <a:gd name="adj3" fmla="val 33333"/>
            </a:avLst>
          </a:prstGeom>
          <a:gradFill rotWithShape="0">
            <a:gsLst>
              <a:gs pos="0">
                <a:srgbClr val="FFFFFF"/>
              </a:gs>
              <a:gs pos="100000">
                <a:schemeClr val="bg2"/>
              </a:gs>
            </a:gsLst>
            <a:path path="rect">
              <a:fillToRect l="50000" t="50000" r="50000" b="50000"/>
            </a:path>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28016" name="AutoShape 16"/>
          <p:cNvSpPr>
            <a:spLocks noChangeArrowheads="1"/>
          </p:cNvSpPr>
          <p:nvPr/>
        </p:nvSpPr>
        <p:spPr bwMode="auto">
          <a:xfrm rot="1101305">
            <a:off x="990600" y="5711825"/>
            <a:ext cx="1849438" cy="792163"/>
          </a:xfrm>
          <a:prstGeom prst="curvedUpArrow">
            <a:avLst>
              <a:gd name="adj1" fmla="val 47482"/>
              <a:gd name="adj2" fmla="val 93268"/>
              <a:gd name="adj3" fmla="val 33681"/>
            </a:avLst>
          </a:prstGeom>
          <a:gradFill rotWithShape="0">
            <a:gsLst>
              <a:gs pos="0">
                <a:srgbClr val="FFFFFF"/>
              </a:gs>
              <a:gs pos="100000">
                <a:schemeClr val="bg2"/>
              </a:gs>
            </a:gsLst>
            <a:path path="rect">
              <a:fillToRect l="50000" t="50000" r="50000" b="50000"/>
            </a:path>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28017" name="AutoShape 17"/>
          <p:cNvSpPr>
            <a:spLocks noChangeArrowheads="1"/>
          </p:cNvSpPr>
          <p:nvPr/>
        </p:nvSpPr>
        <p:spPr bwMode="auto">
          <a:xfrm>
            <a:off x="3581400" y="3505200"/>
            <a:ext cx="990600" cy="1066800"/>
          </a:xfrm>
          <a:prstGeom prst="upArrow">
            <a:avLst>
              <a:gd name="adj1" fmla="val 55130"/>
              <a:gd name="adj2" fmla="val 29037"/>
            </a:avLst>
          </a:prstGeom>
          <a:gradFill rotWithShape="0">
            <a:gsLst>
              <a:gs pos="0">
                <a:srgbClr val="FFFFFF"/>
              </a:gs>
              <a:gs pos="100000">
                <a:schemeClr val="bg2"/>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p>
        </p:txBody>
      </p:sp>
      <p:sp>
        <p:nvSpPr>
          <p:cNvPr id="128018" name="AutoShape 18"/>
          <p:cNvSpPr>
            <a:spLocks noChangeArrowheads="1"/>
          </p:cNvSpPr>
          <p:nvPr/>
        </p:nvSpPr>
        <p:spPr bwMode="auto">
          <a:xfrm rot="1101305">
            <a:off x="914400" y="3276600"/>
            <a:ext cx="1849438" cy="931863"/>
          </a:xfrm>
          <a:prstGeom prst="curvedUpArrow">
            <a:avLst>
              <a:gd name="adj1" fmla="val 40364"/>
              <a:gd name="adj2" fmla="val 79286"/>
              <a:gd name="adj3" fmla="val 33681"/>
            </a:avLst>
          </a:prstGeom>
          <a:gradFill rotWithShape="0">
            <a:gsLst>
              <a:gs pos="0">
                <a:schemeClr val="bg1"/>
              </a:gs>
              <a:gs pos="100000">
                <a:schemeClr val="bg2"/>
              </a:gs>
            </a:gsLst>
            <a:path path="rect">
              <a:fillToRect l="50000" t="50000" r="50000" b="50000"/>
            </a:path>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28019" name="AutoShape 19"/>
          <p:cNvSpPr>
            <a:spLocks noChangeArrowheads="1"/>
          </p:cNvSpPr>
          <p:nvPr/>
        </p:nvSpPr>
        <p:spPr bwMode="auto">
          <a:xfrm rot="1101305">
            <a:off x="1066800" y="1782763"/>
            <a:ext cx="1849438" cy="931862"/>
          </a:xfrm>
          <a:prstGeom prst="curvedUpArrow">
            <a:avLst>
              <a:gd name="adj1" fmla="val 40364"/>
              <a:gd name="adj2" fmla="val 79286"/>
              <a:gd name="adj3" fmla="val 33681"/>
            </a:avLst>
          </a:prstGeom>
          <a:gradFill rotWithShape="0">
            <a:gsLst>
              <a:gs pos="0">
                <a:srgbClr val="FFFFFF"/>
              </a:gs>
              <a:gs pos="100000">
                <a:schemeClr val="bg2"/>
              </a:gs>
            </a:gsLst>
            <a:path path="rect">
              <a:fillToRect l="50000" t="50000" r="50000" b="50000"/>
            </a:path>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28020" name="AutoShape 20"/>
          <p:cNvSpPr>
            <a:spLocks noChangeArrowheads="1"/>
          </p:cNvSpPr>
          <p:nvPr/>
        </p:nvSpPr>
        <p:spPr bwMode="auto">
          <a:xfrm>
            <a:off x="3581400" y="1828800"/>
            <a:ext cx="990600" cy="1066800"/>
          </a:xfrm>
          <a:prstGeom prst="upArrow">
            <a:avLst>
              <a:gd name="adj1" fmla="val 55130"/>
              <a:gd name="adj2" fmla="val 29037"/>
            </a:avLst>
          </a:prstGeom>
          <a:gradFill rotWithShape="0">
            <a:gsLst>
              <a:gs pos="0">
                <a:srgbClr val="FFFFFF"/>
              </a:gs>
              <a:gs pos="100000">
                <a:schemeClr val="bg2"/>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p>
        </p:txBody>
      </p:sp>
      <p:sp>
        <p:nvSpPr>
          <p:cNvPr id="128021" name="AutoShape 21"/>
          <p:cNvSpPr>
            <a:spLocks noChangeArrowheads="1"/>
          </p:cNvSpPr>
          <p:nvPr/>
        </p:nvSpPr>
        <p:spPr bwMode="auto">
          <a:xfrm>
            <a:off x="5257800" y="2819400"/>
            <a:ext cx="1066800" cy="1447800"/>
          </a:xfrm>
          <a:prstGeom prst="downArrow">
            <a:avLst>
              <a:gd name="adj1" fmla="val 45833"/>
              <a:gd name="adj2" fmla="val 32854"/>
            </a:avLst>
          </a:prstGeom>
          <a:gradFill rotWithShape="0">
            <a:gsLst>
              <a:gs pos="0">
                <a:schemeClr val="folHlink"/>
              </a:gs>
              <a:gs pos="100000">
                <a:schemeClr val="tx1"/>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28022" name="AutoShape 22"/>
          <p:cNvSpPr>
            <a:spLocks noChangeArrowheads="1"/>
          </p:cNvSpPr>
          <p:nvPr/>
        </p:nvSpPr>
        <p:spPr bwMode="auto">
          <a:xfrm>
            <a:off x="5334000" y="2971800"/>
            <a:ext cx="914400" cy="9144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chemeClr val="tx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23" name="Rectangle 23"/>
          <p:cNvSpPr>
            <a:spLocks noChangeArrowheads="1"/>
          </p:cNvSpPr>
          <p:nvPr/>
        </p:nvSpPr>
        <p:spPr bwMode="auto">
          <a:xfrm>
            <a:off x="7735888" y="1143000"/>
            <a:ext cx="152400" cy="3886200"/>
          </a:xfrm>
          <a:prstGeom prst="rect">
            <a:avLst/>
          </a:prstGeom>
          <a:gradFill rotWithShape="0">
            <a:gsLst>
              <a:gs pos="0">
                <a:schemeClr val="bg1"/>
              </a:gs>
              <a:gs pos="100000">
                <a:srgbClr val="000000"/>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128024" name="Rectangle 24"/>
          <p:cNvSpPr>
            <a:spLocks noChangeArrowheads="1"/>
          </p:cNvSpPr>
          <p:nvPr/>
        </p:nvSpPr>
        <p:spPr bwMode="auto">
          <a:xfrm>
            <a:off x="7964488" y="1143000"/>
            <a:ext cx="152400" cy="3886200"/>
          </a:xfrm>
          <a:prstGeom prst="rect">
            <a:avLst/>
          </a:prstGeom>
          <a:gradFill rotWithShape="0">
            <a:gsLst>
              <a:gs pos="0">
                <a:schemeClr val="bg1"/>
              </a:gs>
              <a:gs pos="100000">
                <a:srgbClr val="000000"/>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128025" name="Rectangle 25"/>
          <p:cNvSpPr>
            <a:spLocks noChangeArrowheads="1"/>
          </p:cNvSpPr>
          <p:nvPr/>
        </p:nvSpPr>
        <p:spPr bwMode="auto">
          <a:xfrm>
            <a:off x="8193088" y="1143000"/>
            <a:ext cx="152400" cy="3886200"/>
          </a:xfrm>
          <a:prstGeom prst="rect">
            <a:avLst/>
          </a:prstGeom>
          <a:gradFill rotWithShape="0">
            <a:gsLst>
              <a:gs pos="0">
                <a:schemeClr val="bg1"/>
              </a:gs>
              <a:gs pos="100000">
                <a:srgbClr val="000000"/>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128026" name="Rectangle 26"/>
          <p:cNvSpPr>
            <a:spLocks noChangeArrowheads="1"/>
          </p:cNvSpPr>
          <p:nvPr/>
        </p:nvSpPr>
        <p:spPr bwMode="auto">
          <a:xfrm>
            <a:off x="8421688" y="1143000"/>
            <a:ext cx="152400" cy="3886200"/>
          </a:xfrm>
          <a:prstGeom prst="rect">
            <a:avLst/>
          </a:prstGeom>
          <a:gradFill rotWithShape="0">
            <a:gsLst>
              <a:gs pos="0">
                <a:schemeClr val="bg1"/>
              </a:gs>
              <a:gs pos="100000">
                <a:srgbClr val="000000"/>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128027" name="Rectangle 27"/>
          <p:cNvSpPr>
            <a:spLocks noChangeArrowheads="1"/>
          </p:cNvSpPr>
          <p:nvPr/>
        </p:nvSpPr>
        <p:spPr bwMode="auto">
          <a:xfrm>
            <a:off x="8650288" y="1143000"/>
            <a:ext cx="152400" cy="3886200"/>
          </a:xfrm>
          <a:prstGeom prst="rect">
            <a:avLst/>
          </a:prstGeom>
          <a:gradFill rotWithShape="0">
            <a:gsLst>
              <a:gs pos="0">
                <a:schemeClr val="bg1"/>
              </a:gs>
              <a:gs pos="100000">
                <a:srgbClr val="000000"/>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128028" name="Line 28"/>
          <p:cNvSpPr>
            <a:spLocks noChangeShapeType="1"/>
          </p:cNvSpPr>
          <p:nvPr/>
        </p:nvSpPr>
        <p:spPr bwMode="auto">
          <a:xfrm flipH="1">
            <a:off x="7659688" y="5105400"/>
            <a:ext cx="12192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29" name="Line 29"/>
          <p:cNvSpPr>
            <a:spLocks noChangeShapeType="1"/>
          </p:cNvSpPr>
          <p:nvPr/>
        </p:nvSpPr>
        <p:spPr bwMode="auto">
          <a:xfrm flipH="1">
            <a:off x="7659688" y="1146175"/>
            <a:ext cx="1587" cy="38830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28030" name="Picture 30" descr="thrive logo 5 081709"/>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7772400" y="76200"/>
            <a:ext cx="1128713"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44450" y="38100"/>
            <a:ext cx="8185150" cy="496888"/>
          </a:xfrm>
          <a:prstGeom prst="rect">
            <a:avLst/>
          </a:prstGeom>
          <a:solidFill>
            <a:srgbClr val="003300"/>
          </a:solidFill>
          <a:ln w="12700">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27432" bIns="18288"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b="1">
                <a:solidFill>
                  <a:schemeClr val="bg1"/>
                </a:solidFill>
              </a:rPr>
              <a:t>Vulnerable</a:t>
            </a:r>
          </a:p>
        </p:txBody>
      </p:sp>
      <p:sp>
        <p:nvSpPr>
          <p:cNvPr id="130051" name="Rectangle 3"/>
          <p:cNvSpPr>
            <a:spLocks noChangeArrowheads="1"/>
          </p:cNvSpPr>
          <p:nvPr/>
        </p:nvSpPr>
        <p:spPr bwMode="auto">
          <a:xfrm>
            <a:off x="36513" y="547688"/>
            <a:ext cx="9037637" cy="6234112"/>
          </a:xfrm>
          <a:prstGeom prst="rect">
            <a:avLst/>
          </a:prstGeom>
          <a:solidFill>
            <a:srgbClr val="CC0000"/>
          </a:solidFill>
          <a:ln w="12700">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1200" b="1">
              <a:solidFill>
                <a:srgbClr val="006600"/>
              </a:solidFill>
            </a:endParaRPr>
          </a:p>
        </p:txBody>
      </p:sp>
      <p:grpSp>
        <p:nvGrpSpPr>
          <p:cNvPr id="957444" name="Group 4"/>
          <p:cNvGrpSpPr>
            <a:grpSpLocks/>
          </p:cNvGrpSpPr>
          <p:nvPr/>
        </p:nvGrpSpPr>
        <p:grpSpPr bwMode="auto">
          <a:xfrm>
            <a:off x="1524000" y="1828800"/>
            <a:ext cx="7161213" cy="4824413"/>
            <a:chOff x="960" y="1229"/>
            <a:chExt cx="4511" cy="3091"/>
          </a:xfrm>
        </p:grpSpPr>
        <p:grpSp>
          <p:nvGrpSpPr>
            <p:cNvPr id="130076" name="Group 5"/>
            <p:cNvGrpSpPr>
              <a:grpSpLocks/>
            </p:cNvGrpSpPr>
            <p:nvPr/>
          </p:nvGrpSpPr>
          <p:grpSpPr bwMode="auto">
            <a:xfrm>
              <a:off x="2688" y="4013"/>
              <a:ext cx="1247" cy="307"/>
              <a:chOff x="2305" y="3840"/>
              <a:chExt cx="1247" cy="307"/>
            </a:xfrm>
          </p:grpSpPr>
          <p:sp>
            <p:nvSpPr>
              <p:cNvPr id="130083" name="AutoShape 6"/>
              <p:cNvSpPr>
                <a:spLocks noChangeArrowheads="1"/>
              </p:cNvSpPr>
              <p:nvPr/>
            </p:nvSpPr>
            <p:spPr bwMode="auto">
              <a:xfrm rot="-4828052" flipH="1" flipV="1">
                <a:off x="2725" y="3420"/>
                <a:ext cx="216" cy="1056"/>
              </a:xfrm>
              <a:prstGeom prst="curvedLeftArrow">
                <a:avLst>
                  <a:gd name="adj1" fmla="val 97778"/>
                  <a:gd name="adj2" fmla="val 195556"/>
                  <a:gd name="adj3" fmla="val 33333"/>
                </a:avLst>
              </a:prstGeom>
              <a:solidFill>
                <a:srgbClr val="00CC00"/>
              </a:solidFill>
              <a:ln w="12700">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30084" name="AutoShape 7"/>
              <p:cNvSpPr>
                <a:spLocks noChangeArrowheads="1"/>
              </p:cNvSpPr>
              <p:nvPr/>
            </p:nvSpPr>
            <p:spPr bwMode="auto">
              <a:xfrm rot="15478947" flipH="1">
                <a:off x="2953" y="3549"/>
                <a:ext cx="237" cy="960"/>
              </a:xfrm>
              <a:prstGeom prst="curvedLeftArrow">
                <a:avLst>
                  <a:gd name="adj1" fmla="val 81013"/>
                  <a:gd name="adj2" fmla="val 162025"/>
                  <a:gd name="adj3" fmla="val 33333"/>
                </a:avLst>
              </a:prstGeom>
              <a:solidFill>
                <a:srgbClr val="00CC00"/>
              </a:solidFill>
              <a:ln w="12700">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grpSp>
        <p:grpSp>
          <p:nvGrpSpPr>
            <p:cNvPr id="130077" name="Group 8"/>
            <p:cNvGrpSpPr>
              <a:grpSpLocks/>
            </p:cNvGrpSpPr>
            <p:nvPr/>
          </p:nvGrpSpPr>
          <p:grpSpPr bwMode="auto">
            <a:xfrm rot="-8554285">
              <a:off x="4224" y="1229"/>
              <a:ext cx="1247" cy="307"/>
              <a:chOff x="2305" y="3840"/>
              <a:chExt cx="1247" cy="307"/>
            </a:xfrm>
          </p:grpSpPr>
          <p:sp>
            <p:nvSpPr>
              <p:cNvPr id="130081" name="AutoShape 9"/>
              <p:cNvSpPr>
                <a:spLocks noChangeArrowheads="1"/>
              </p:cNvSpPr>
              <p:nvPr/>
            </p:nvSpPr>
            <p:spPr bwMode="auto">
              <a:xfrm rot="-4828052" flipH="1" flipV="1">
                <a:off x="2725" y="3420"/>
                <a:ext cx="216" cy="1056"/>
              </a:xfrm>
              <a:prstGeom prst="curvedLeftArrow">
                <a:avLst>
                  <a:gd name="adj1" fmla="val 97778"/>
                  <a:gd name="adj2" fmla="val 195556"/>
                  <a:gd name="adj3" fmla="val 33333"/>
                </a:avLst>
              </a:prstGeom>
              <a:solidFill>
                <a:srgbClr val="00CC00"/>
              </a:solidFill>
              <a:ln w="12700">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30082" name="AutoShape 10"/>
              <p:cNvSpPr>
                <a:spLocks noChangeArrowheads="1"/>
              </p:cNvSpPr>
              <p:nvPr/>
            </p:nvSpPr>
            <p:spPr bwMode="auto">
              <a:xfrm rot="15478947" flipH="1">
                <a:off x="2953" y="3549"/>
                <a:ext cx="237" cy="960"/>
              </a:xfrm>
              <a:prstGeom prst="curvedLeftArrow">
                <a:avLst>
                  <a:gd name="adj1" fmla="val 81013"/>
                  <a:gd name="adj2" fmla="val 162025"/>
                  <a:gd name="adj3" fmla="val 33333"/>
                </a:avLst>
              </a:prstGeom>
              <a:solidFill>
                <a:srgbClr val="00CC00"/>
              </a:solidFill>
              <a:ln w="12700">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grpSp>
        <p:grpSp>
          <p:nvGrpSpPr>
            <p:cNvPr id="130078" name="Group 11"/>
            <p:cNvGrpSpPr>
              <a:grpSpLocks/>
            </p:cNvGrpSpPr>
            <p:nvPr/>
          </p:nvGrpSpPr>
          <p:grpSpPr bwMode="auto">
            <a:xfrm rot="8623872" flipH="1">
              <a:off x="960" y="1229"/>
              <a:ext cx="1247" cy="307"/>
              <a:chOff x="2305" y="3840"/>
              <a:chExt cx="1247" cy="307"/>
            </a:xfrm>
          </p:grpSpPr>
          <p:sp>
            <p:nvSpPr>
              <p:cNvPr id="130079" name="AutoShape 12"/>
              <p:cNvSpPr>
                <a:spLocks noChangeArrowheads="1"/>
              </p:cNvSpPr>
              <p:nvPr/>
            </p:nvSpPr>
            <p:spPr bwMode="auto">
              <a:xfrm rot="-4828052" flipH="1" flipV="1">
                <a:off x="2725" y="3420"/>
                <a:ext cx="216" cy="1056"/>
              </a:xfrm>
              <a:prstGeom prst="curvedLeftArrow">
                <a:avLst>
                  <a:gd name="adj1" fmla="val 97778"/>
                  <a:gd name="adj2" fmla="val 195556"/>
                  <a:gd name="adj3" fmla="val 33333"/>
                </a:avLst>
              </a:prstGeom>
              <a:solidFill>
                <a:srgbClr val="00CC00"/>
              </a:solidFill>
              <a:ln w="12700">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30080" name="AutoShape 13"/>
              <p:cNvSpPr>
                <a:spLocks noChangeArrowheads="1"/>
              </p:cNvSpPr>
              <p:nvPr/>
            </p:nvSpPr>
            <p:spPr bwMode="auto">
              <a:xfrm rot="15478947" flipH="1">
                <a:off x="2953" y="3549"/>
                <a:ext cx="237" cy="960"/>
              </a:xfrm>
              <a:prstGeom prst="curvedLeftArrow">
                <a:avLst>
                  <a:gd name="adj1" fmla="val 81013"/>
                  <a:gd name="adj2" fmla="val 162025"/>
                  <a:gd name="adj3" fmla="val 33333"/>
                </a:avLst>
              </a:prstGeom>
              <a:solidFill>
                <a:srgbClr val="00CC00"/>
              </a:solidFill>
              <a:ln w="12700">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grpSp>
      </p:grpSp>
      <p:grpSp>
        <p:nvGrpSpPr>
          <p:cNvPr id="130053" name="Group 37"/>
          <p:cNvGrpSpPr>
            <a:grpSpLocks/>
          </p:cNvGrpSpPr>
          <p:nvPr/>
        </p:nvGrpSpPr>
        <p:grpSpPr bwMode="auto">
          <a:xfrm>
            <a:off x="1219200" y="2590800"/>
            <a:ext cx="4038600" cy="3810000"/>
            <a:chOff x="768" y="1632"/>
            <a:chExt cx="2544" cy="2400"/>
          </a:xfrm>
        </p:grpSpPr>
        <p:sp>
          <p:nvSpPr>
            <p:cNvPr id="130071" name="Oval 15"/>
            <p:cNvSpPr>
              <a:spLocks noChangeArrowheads="1"/>
            </p:cNvSpPr>
            <p:nvPr/>
          </p:nvSpPr>
          <p:spPr bwMode="auto">
            <a:xfrm>
              <a:off x="768" y="1632"/>
              <a:ext cx="2544" cy="2400"/>
            </a:xfrm>
            <a:prstGeom prst="ellipse">
              <a:avLst/>
            </a:prstGeom>
            <a:solidFill>
              <a:srgbClr val="990000">
                <a:alpha val="74901"/>
              </a:srgbClr>
            </a:solid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endParaRPr lang="en-US" sz="2800" b="1">
                <a:solidFill>
                  <a:schemeClr val="bg1"/>
                </a:solidFill>
              </a:endParaRPr>
            </a:p>
          </p:txBody>
        </p:sp>
        <p:sp>
          <p:nvSpPr>
            <p:cNvPr id="130072" name="AutoShape 16"/>
            <p:cNvSpPr>
              <a:spLocks noChangeArrowheads="1"/>
            </p:cNvSpPr>
            <p:nvPr/>
          </p:nvSpPr>
          <p:spPr bwMode="auto">
            <a:xfrm>
              <a:off x="2400" y="1920"/>
              <a:ext cx="694" cy="1940"/>
            </a:xfrm>
            <a:prstGeom prst="curvedLeftArrow">
              <a:avLst>
                <a:gd name="adj1" fmla="val 55908"/>
                <a:gd name="adj2" fmla="val 111816"/>
                <a:gd name="adj3" fmla="val 33333"/>
              </a:avLst>
            </a:prstGeom>
            <a:solidFill>
              <a:srgbClr val="CC000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30073" name="AutoShape 17"/>
            <p:cNvSpPr>
              <a:spLocks noChangeArrowheads="1"/>
            </p:cNvSpPr>
            <p:nvPr/>
          </p:nvSpPr>
          <p:spPr bwMode="auto">
            <a:xfrm flipH="1" flipV="1">
              <a:off x="912" y="1824"/>
              <a:ext cx="694" cy="1940"/>
            </a:xfrm>
            <a:prstGeom prst="curvedLeftArrow">
              <a:avLst>
                <a:gd name="adj1" fmla="val 55908"/>
                <a:gd name="adj2" fmla="val 111816"/>
                <a:gd name="adj3" fmla="val 33333"/>
              </a:avLst>
            </a:prstGeom>
            <a:solidFill>
              <a:srgbClr val="CC000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30074" name="Text Box 18"/>
            <p:cNvSpPr txBox="1">
              <a:spLocks noChangeArrowheads="1"/>
            </p:cNvSpPr>
            <p:nvPr/>
          </p:nvSpPr>
          <p:spPr bwMode="auto">
            <a:xfrm>
              <a:off x="2207" y="2640"/>
              <a:ext cx="961" cy="542"/>
            </a:xfrm>
            <a:prstGeom prst="rect">
              <a:avLst/>
            </a:prstGeom>
            <a:noFill/>
            <a:ln>
              <a:noFill/>
            </a:ln>
            <a:effectLst/>
            <a:extLst>
              <a:ext uri="{909E8E84-426E-40DD-AFC4-6F175D3DCCD1}">
                <a14:hiddenFill xmlns:a14="http://schemas.microsoft.com/office/drawing/2010/main">
                  <a:gradFill rotWithShape="0">
                    <a:gsLst>
                      <a:gs pos="0">
                        <a:srgbClr val="993300"/>
                      </a:gs>
                      <a:gs pos="100000">
                        <a:srgbClr val="009900"/>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spcBef>
                  <a:spcPct val="0"/>
                </a:spcBef>
                <a:buFontTx/>
                <a:buNone/>
              </a:pPr>
              <a:r>
                <a:rPr lang="en-US" sz="2800" b="1">
                  <a:solidFill>
                    <a:schemeClr val="bg1"/>
                  </a:solidFill>
                </a:rPr>
                <a:t>Earth/</a:t>
              </a:r>
            </a:p>
            <a:p>
              <a:pPr algn="ctr" eaLnBrk="1" hangingPunct="1">
                <a:lnSpc>
                  <a:spcPct val="90000"/>
                </a:lnSpc>
                <a:spcBef>
                  <a:spcPct val="0"/>
                </a:spcBef>
                <a:buFontTx/>
                <a:buNone/>
              </a:pPr>
              <a:r>
                <a:rPr lang="en-US" sz="2800" b="1">
                  <a:solidFill>
                    <a:schemeClr val="bg1"/>
                  </a:solidFill>
                </a:rPr>
                <a:t>Universe</a:t>
              </a:r>
            </a:p>
          </p:txBody>
        </p:sp>
        <p:sp>
          <p:nvSpPr>
            <p:cNvPr id="130075" name="Text Box 19"/>
            <p:cNvSpPr txBox="1">
              <a:spLocks noChangeArrowheads="1"/>
            </p:cNvSpPr>
            <p:nvPr/>
          </p:nvSpPr>
          <p:spPr bwMode="auto">
            <a:xfrm>
              <a:off x="912" y="2400"/>
              <a:ext cx="1440" cy="1046"/>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600" b="1">
                  <a:solidFill>
                    <a:schemeClr val="bg1"/>
                  </a:solidFill>
                </a:rPr>
                <a:t>Vulnerable</a:t>
              </a:r>
              <a:r>
                <a:rPr lang="en-US" sz="1600" b="1" u="sng">
                  <a:solidFill>
                    <a:schemeClr val="bg1"/>
                  </a:solidFill>
                </a:rPr>
                <a:t>:</a:t>
              </a:r>
            </a:p>
            <a:p>
              <a:pPr eaLnBrk="1" hangingPunct="1">
                <a:lnSpc>
                  <a:spcPct val="90000"/>
                </a:lnSpc>
                <a:spcBef>
                  <a:spcPct val="0"/>
                </a:spcBef>
              </a:pPr>
              <a:r>
                <a:rPr lang="en-US" sz="1600">
                  <a:solidFill>
                    <a:schemeClr val="bg1"/>
                  </a:solidFill>
                </a:rPr>
                <a:t>Performing badly</a:t>
              </a:r>
            </a:p>
            <a:p>
              <a:pPr eaLnBrk="1" hangingPunct="1">
                <a:lnSpc>
                  <a:spcPct val="90000"/>
                </a:lnSpc>
                <a:spcBef>
                  <a:spcPct val="0"/>
                </a:spcBef>
              </a:pPr>
              <a:r>
                <a:rPr lang="en-US" sz="1600">
                  <a:solidFill>
                    <a:schemeClr val="bg1"/>
                  </a:solidFill>
                </a:rPr>
                <a:t>Excessively vulnerable</a:t>
              </a:r>
            </a:p>
            <a:p>
              <a:pPr eaLnBrk="1" hangingPunct="1">
                <a:lnSpc>
                  <a:spcPct val="90000"/>
                </a:lnSpc>
                <a:spcBef>
                  <a:spcPct val="0"/>
                </a:spcBef>
              </a:pPr>
              <a:r>
                <a:rPr lang="en-US" sz="1600">
                  <a:solidFill>
                    <a:schemeClr val="bg1"/>
                  </a:solidFill>
                </a:rPr>
                <a:t>Unstable, destructive climate</a:t>
              </a:r>
            </a:p>
            <a:p>
              <a:pPr eaLnBrk="1" hangingPunct="1">
                <a:lnSpc>
                  <a:spcPct val="90000"/>
                </a:lnSpc>
                <a:spcBef>
                  <a:spcPct val="0"/>
                </a:spcBef>
              </a:pPr>
              <a:r>
                <a:rPr lang="en-US" sz="1600">
                  <a:solidFill>
                    <a:schemeClr val="bg1"/>
                  </a:solidFill>
                </a:rPr>
                <a:t>Not well “physically”</a:t>
              </a:r>
            </a:p>
            <a:p>
              <a:pPr eaLnBrk="1" hangingPunct="1">
                <a:lnSpc>
                  <a:spcPct val="90000"/>
                </a:lnSpc>
                <a:spcBef>
                  <a:spcPct val="0"/>
                </a:spcBef>
              </a:pPr>
              <a:r>
                <a:rPr lang="en-US" sz="1600">
                  <a:solidFill>
                    <a:schemeClr val="bg1"/>
                  </a:solidFill>
                </a:rPr>
                <a:t>Not sustaining</a:t>
              </a:r>
            </a:p>
          </p:txBody>
        </p:sp>
      </p:grpSp>
      <p:grpSp>
        <p:nvGrpSpPr>
          <p:cNvPr id="130054" name="Group 20"/>
          <p:cNvGrpSpPr>
            <a:grpSpLocks/>
          </p:cNvGrpSpPr>
          <p:nvPr/>
        </p:nvGrpSpPr>
        <p:grpSpPr bwMode="auto">
          <a:xfrm>
            <a:off x="4953000" y="2514600"/>
            <a:ext cx="3962400" cy="3886200"/>
            <a:chOff x="3120" y="1584"/>
            <a:chExt cx="2496" cy="2448"/>
          </a:xfrm>
        </p:grpSpPr>
        <p:sp>
          <p:nvSpPr>
            <p:cNvPr id="130066" name="Oval 21"/>
            <p:cNvSpPr>
              <a:spLocks noChangeArrowheads="1"/>
            </p:cNvSpPr>
            <p:nvPr/>
          </p:nvSpPr>
          <p:spPr bwMode="auto">
            <a:xfrm>
              <a:off x="3120" y="1584"/>
              <a:ext cx="2496" cy="2448"/>
            </a:xfrm>
            <a:prstGeom prst="ellipse">
              <a:avLst/>
            </a:prstGeom>
            <a:solidFill>
              <a:srgbClr val="990000">
                <a:alpha val="74901"/>
              </a:srgbClr>
            </a:solid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spcBef>
                  <a:spcPct val="0"/>
                </a:spcBef>
                <a:buFontTx/>
                <a:buNone/>
              </a:pPr>
              <a:endParaRPr lang="en-US" sz="2800" b="1">
                <a:solidFill>
                  <a:schemeClr val="bg1"/>
                </a:solidFill>
              </a:endParaRPr>
            </a:p>
          </p:txBody>
        </p:sp>
        <p:sp>
          <p:nvSpPr>
            <p:cNvPr id="130067" name="AutoShape 22"/>
            <p:cNvSpPr>
              <a:spLocks noChangeArrowheads="1"/>
            </p:cNvSpPr>
            <p:nvPr/>
          </p:nvSpPr>
          <p:spPr bwMode="auto">
            <a:xfrm>
              <a:off x="4800" y="1872"/>
              <a:ext cx="694" cy="1940"/>
            </a:xfrm>
            <a:prstGeom prst="curvedLeftArrow">
              <a:avLst>
                <a:gd name="adj1" fmla="val 55908"/>
                <a:gd name="adj2" fmla="val 111816"/>
                <a:gd name="adj3" fmla="val 33333"/>
              </a:avLst>
            </a:prstGeom>
            <a:solidFill>
              <a:srgbClr val="CC000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30068" name="AutoShape 23"/>
            <p:cNvSpPr>
              <a:spLocks noChangeArrowheads="1"/>
            </p:cNvSpPr>
            <p:nvPr/>
          </p:nvSpPr>
          <p:spPr bwMode="auto">
            <a:xfrm flipH="1" flipV="1">
              <a:off x="3242" y="1824"/>
              <a:ext cx="694" cy="1940"/>
            </a:xfrm>
            <a:prstGeom prst="curvedLeftArrow">
              <a:avLst>
                <a:gd name="adj1" fmla="val 55908"/>
                <a:gd name="adj2" fmla="val 111816"/>
                <a:gd name="adj3" fmla="val 33333"/>
              </a:avLst>
            </a:prstGeom>
            <a:solidFill>
              <a:srgbClr val="CC000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30069" name="Text Box 24"/>
            <p:cNvSpPr txBox="1">
              <a:spLocks noChangeArrowheads="1"/>
            </p:cNvSpPr>
            <p:nvPr/>
          </p:nvSpPr>
          <p:spPr bwMode="auto">
            <a:xfrm>
              <a:off x="3360" y="2640"/>
              <a:ext cx="911" cy="542"/>
            </a:xfrm>
            <a:prstGeom prst="rect">
              <a:avLst/>
            </a:prstGeom>
            <a:noFill/>
            <a:ln>
              <a:noFill/>
            </a:ln>
            <a:effectLst/>
            <a:extLst>
              <a:ext uri="{909E8E84-426E-40DD-AFC4-6F175D3DCCD1}">
                <a14:hiddenFill xmlns:a14="http://schemas.microsoft.com/office/drawing/2010/main">
                  <a:gradFill rotWithShape="0">
                    <a:gsLst>
                      <a:gs pos="0">
                        <a:srgbClr val="993300"/>
                      </a:gs>
                      <a:gs pos="100000">
                        <a:srgbClr val="009900"/>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spcBef>
                  <a:spcPct val="0"/>
                </a:spcBef>
                <a:buFontTx/>
                <a:buNone/>
              </a:pPr>
              <a:r>
                <a:rPr lang="en-US" sz="2800" b="1">
                  <a:solidFill>
                    <a:schemeClr val="bg1"/>
                  </a:solidFill>
                </a:rPr>
                <a:t>Plants/ </a:t>
              </a:r>
            </a:p>
            <a:p>
              <a:pPr algn="ctr" eaLnBrk="1" hangingPunct="1">
                <a:lnSpc>
                  <a:spcPct val="90000"/>
                </a:lnSpc>
                <a:spcBef>
                  <a:spcPct val="0"/>
                </a:spcBef>
                <a:buFontTx/>
                <a:buNone/>
              </a:pPr>
              <a:r>
                <a:rPr lang="en-US" sz="2800" b="1">
                  <a:solidFill>
                    <a:schemeClr val="bg1"/>
                  </a:solidFill>
                </a:rPr>
                <a:t>Animals</a:t>
              </a:r>
            </a:p>
          </p:txBody>
        </p:sp>
        <p:sp>
          <p:nvSpPr>
            <p:cNvPr id="130070" name="Text Box 25"/>
            <p:cNvSpPr txBox="1">
              <a:spLocks noChangeArrowheads="1"/>
            </p:cNvSpPr>
            <p:nvPr/>
          </p:nvSpPr>
          <p:spPr bwMode="auto">
            <a:xfrm>
              <a:off x="4464" y="2064"/>
              <a:ext cx="1056" cy="1463"/>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600" b="1">
                  <a:solidFill>
                    <a:schemeClr val="bg1"/>
                  </a:solidFill>
                </a:rPr>
                <a:t>Vulnerable</a:t>
              </a:r>
              <a:r>
                <a:rPr lang="en-US" sz="1600" b="1" u="sng">
                  <a:solidFill>
                    <a:schemeClr val="bg1"/>
                  </a:solidFill>
                </a:rPr>
                <a:t>:</a:t>
              </a:r>
            </a:p>
            <a:p>
              <a:pPr eaLnBrk="1" hangingPunct="1">
                <a:lnSpc>
                  <a:spcPct val="90000"/>
                </a:lnSpc>
                <a:spcBef>
                  <a:spcPct val="0"/>
                </a:spcBef>
              </a:pPr>
              <a:r>
                <a:rPr lang="en-US" sz="1600">
                  <a:solidFill>
                    <a:schemeClr val="bg1"/>
                  </a:solidFill>
                </a:rPr>
                <a:t>Poorly performing</a:t>
              </a:r>
            </a:p>
            <a:p>
              <a:pPr eaLnBrk="1" hangingPunct="1">
                <a:lnSpc>
                  <a:spcPct val="90000"/>
                </a:lnSpc>
                <a:spcBef>
                  <a:spcPct val="0"/>
                </a:spcBef>
              </a:pPr>
              <a:r>
                <a:rPr lang="en-US" sz="1600">
                  <a:solidFill>
                    <a:schemeClr val="bg1"/>
                  </a:solidFill>
                </a:rPr>
                <a:t>Poorly nourished</a:t>
              </a:r>
            </a:p>
            <a:p>
              <a:pPr eaLnBrk="1" hangingPunct="1">
                <a:lnSpc>
                  <a:spcPct val="90000"/>
                </a:lnSpc>
                <a:spcBef>
                  <a:spcPct val="0"/>
                </a:spcBef>
              </a:pPr>
              <a:r>
                <a:rPr lang="en-US" sz="1600">
                  <a:solidFill>
                    <a:schemeClr val="bg1"/>
                  </a:solidFill>
                </a:rPr>
                <a:t>Bad habitat</a:t>
              </a:r>
            </a:p>
            <a:p>
              <a:pPr eaLnBrk="1" hangingPunct="1">
                <a:lnSpc>
                  <a:spcPct val="90000"/>
                </a:lnSpc>
                <a:spcBef>
                  <a:spcPct val="0"/>
                </a:spcBef>
              </a:pPr>
              <a:r>
                <a:rPr lang="en-US" sz="1600">
                  <a:solidFill>
                    <a:schemeClr val="bg1"/>
                  </a:solidFill>
                </a:rPr>
                <a:t>Poorly-protected</a:t>
              </a:r>
            </a:p>
            <a:p>
              <a:pPr eaLnBrk="1" hangingPunct="1">
                <a:lnSpc>
                  <a:spcPct val="90000"/>
                </a:lnSpc>
                <a:spcBef>
                  <a:spcPct val="0"/>
                </a:spcBef>
              </a:pPr>
              <a:r>
                <a:rPr lang="en-US" sz="1600">
                  <a:solidFill>
                    <a:schemeClr val="bg1"/>
                  </a:solidFill>
                </a:rPr>
                <a:t>Physically ill</a:t>
              </a:r>
            </a:p>
            <a:p>
              <a:pPr eaLnBrk="1" hangingPunct="1">
                <a:lnSpc>
                  <a:spcPct val="90000"/>
                </a:lnSpc>
                <a:spcBef>
                  <a:spcPct val="0"/>
                </a:spcBef>
              </a:pPr>
              <a:r>
                <a:rPr lang="en-US" sz="1600">
                  <a:solidFill>
                    <a:schemeClr val="bg1"/>
                  </a:solidFill>
                </a:rPr>
                <a:t>Poorly growing/ developing</a:t>
              </a:r>
            </a:p>
            <a:p>
              <a:pPr eaLnBrk="1" hangingPunct="1">
                <a:lnSpc>
                  <a:spcPct val="90000"/>
                </a:lnSpc>
                <a:spcBef>
                  <a:spcPct val="0"/>
                </a:spcBef>
              </a:pPr>
              <a:r>
                <a:rPr lang="en-US" sz="1600">
                  <a:solidFill>
                    <a:schemeClr val="bg1"/>
                  </a:solidFill>
                </a:rPr>
                <a:t>Not sustaining</a:t>
              </a:r>
            </a:p>
          </p:txBody>
        </p:sp>
      </p:grpSp>
      <p:grpSp>
        <p:nvGrpSpPr>
          <p:cNvPr id="957466" name="Group 26"/>
          <p:cNvGrpSpPr>
            <a:grpSpLocks/>
          </p:cNvGrpSpPr>
          <p:nvPr/>
        </p:nvGrpSpPr>
        <p:grpSpPr bwMode="auto">
          <a:xfrm>
            <a:off x="152400" y="685800"/>
            <a:ext cx="1828800" cy="1600200"/>
            <a:chOff x="96" y="432"/>
            <a:chExt cx="1152" cy="1008"/>
          </a:xfrm>
        </p:grpSpPr>
        <p:sp>
          <p:nvSpPr>
            <p:cNvPr id="130063" name="AutoShape 27"/>
            <p:cNvSpPr>
              <a:spLocks noChangeArrowheads="1"/>
            </p:cNvSpPr>
            <p:nvPr/>
          </p:nvSpPr>
          <p:spPr bwMode="auto">
            <a:xfrm>
              <a:off x="96" y="1104"/>
              <a:ext cx="1152" cy="336"/>
            </a:xfrm>
            <a:prstGeom prst="curvedDownArrow">
              <a:avLst>
                <a:gd name="adj1" fmla="val 68571"/>
                <a:gd name="adj2" fmla="val 137143"/>
                <a:gd name="adj3" fmla="val 33333"/>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spcBef>
                  <a:spcPct val="0"/>
                </a:spcBef>
                <a:buFontTx/>
                <a:buNone/>
              </a:pPr>
              <a:r>
                <a:rPr lang="en-US" sz="2000" i="1">
                  <a:solidFill>
                    <a:schemeClr val="bg1"/>
                  </a:solidFill>
                </a:rPr>
                <a:t>Places</a:t>
              </a:r>
            </a:p>
          </p:txBody>
        </p:sp>
        <p:sp>
          <p:nvSpPr>
            <p:cNvPr id="130064" name="AutoShape 28"/>
            <p:cNvSpPr>
              <a:spLocks noChangeArrowheads="1"/>
            </p:cNvSpPr>
            <p:nvPr/>
          </p:nvSpPr>
          <p:spPr bwMode="auto">
            <a:xfrm>
              <a:off x="96" y="432"/>
              <a:ext cx="1152" cy="336"/>
            </a:xfrm>
            <a:prstGeom prst="curvedDownArrow">
              <a:avLst>
                <a:gd name="adj1" fmla="val 68571"/>
                <a:gd name="adj2" fmla="val 137143"/>
                <a:gd name="adj3" fmla="val 33333"/>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spcBef>
                  <a:spcPct val="0"/>
                </a:spcBef>
                <a:buFontTx/>
                <a:buNone/>
              </a:pPr>
              <a:r>
                <a:rPr lang="en-US" sz="2000" i="1">
                  <a:solidFill>
                    <a:schemeClr val="bg1"/>
                  </a:solidFill>
                </a:rPr>
                <a:t>Persons</a:t>
              </a:r>
            </a:p>
          </p:txBody>
        </p:sp>
        <p:sp>
          <p:nvSpPr>
            <p:cNvPr id="130065" name="AutoShape 29"/>
            <p:cNvSpPr>
              <a:spLocks noChangeArrowheads="1"/>
            </p:cNvSpPr>
            <p:nvPr/>
          </p:nvSpPr>
          <p:spPr bwMode="auto">
            <a:xfrm>
              <a:off x="96" y="768"/>
              <a:ext cx="1152" cy="336"/>
            </a:xfrm>
            <a:prstGeom prst="curvedDownArrow">
              <a:avLst>
                <a:gd name="adj1" fmla="val 68571"/>
                <a:gd name="adj2" fmla="val 137143"/>
                <a:gd name="adj3" fmla="val 33333"/>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spcBef>
                  <a:spcPct val="0"/>
                </a:spcBef>
                <a:buFontTx/>
                <a:buNone/>
              </a:pPr>
              <a:r>
                <a:rPr lang="en-US" sz="2000" i="1">
                  <a:solidFill>
                    <a:schemeClr val="bg1"/>
                  </a:solidFill>
                </a:rPr>
                <a:t>Time</a:t>
              </a:r>
            </a:p>
          </p:txBody>
        </p:sp>
      </p:grpSp>
      <p:grpSp>
        <p:nvGrpSpPr>
          <p:cNvPr id="130056" name="Group 30"/>
          <p:cNvGrpSpPr>
            <a:grpSpLocks/>
          </p:cNvGrpSpPr>
          <p:nvPr/>
        </p:nvGrpSpPr>
        <p:grpSpPr bwMode="auto">
          <a:xfrm>
            <a:off x="3276600" y="609600"/>
            <a:ext cx="3657600" cy="3581400"/>
            <a:chOff x="2064" y="384"/>
            <a:chExt cx="2304" cy="2256"/>
          </a:xfrm>
        </p:grpSpPr>
        <p:sp>
          <p:nvSpPr>
            <p:cNvPr id="130058" name="Oval 31"/>
            <p:cNvSpPr>
              <a:spLocks noChangeArrowheads="1"/>
            </p:cNvSpPr>
            <p:nvPr/>
          </p:nvSpPr>
          <p:spPr bwMode="auto">
            <a:xfrm>
              <a:off x="2064" y="384"/>
              <a:ext cx="2304" cy="2256"/>
            </a:xfrm>
            <a:prstGeom prst="ellipse">
              <a:avLst/>
            </a:prstGeom>
            <a:solidFill>
              <a:srgbClr val="990000"/>
            </a:solid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endParaRPr lang="en-US" sz="2800" b="1">
                <a:solidFill>
                  <a:schemeClr val="bg1"/>
                </a:solidFill>
              </a:endParaRPr>
            </a:p>
          </p:txBody>
        </p:sp>
        <p:sp>
          <p:nvSpPr>
            <p:cNvPr id="130059" name="AutoShape 32"/>
            <p:cNvSpPr>
              <a:spLocks noChangeArrowheads="1"/>
            </p:cNvSpPr>
            <p:nvPr/>
          </p:nvSpPr>
          <p:spPr bwMode="auto">
            <a:xfrm>
              <a:off x="3504" y="528"/>
              <a:ext cx="694" cy="1940"/>
            </a:xfrm>
            <a:prstGeom prst="curvedLeftArrow">
              <a:avLst>
                <a:gd name="adj1" fmla="val 55908"/>
                <a:gd name="adj2" fmla="val 111816"/>
                <a:gd name="adj3" fmla="val 33333"/>
              </a:avLst>
            </a:prstGeom>
            <a:gradFill rotWithShape="1">
              <a:gsLst>
                <a:gs pos="0">
                  <a:srgbClr val="FF0000"/>
                </a:gs>
                <a:gs pos="100000">
                  <a:srgbClr val="CC0000"/>
                </a:gs>
              </a:gsLst>
              <a:lin ang="5400000" scaled="1"/>
            </a:gra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30060" name="AutoShape 33"/>
            <p:cNvSpPr>
              <a:spLocks noChangeArrowheads="1"/>
            </p:cNvSpPr>
            <p:nvPr/>
          </p:nvSpPr>
          <p:spPr bwMode="auto">
            <a:xfrm rot="-10723565">
              <a:off x="2208" y="528"/>
              <a:ext cx="760" cy="1880"/>
            </a:xfrm>
            <a:prstGeom prst="curvedLeftArrow">
              <a:avLst>
                <a:gd name="adj1" fmla="val 49474"/>
                <a:gd name="adj2" fmla="val 98947"/>
                <a:gd name="adj3" fmla="val 33333"/>
              </a:avLst>
            </a:prstGeom>
            <a:gradFill rotWithShape="1">
              <a:gsLst>
                <a:gs pos="0">
                  <a:srgbClr val="FF0000"/>
                </a:gs>
                <a:gs pos="100000">
                  <a:srgbClr val="CC0000"/>
                </a:gs>
              </a:gsLst>
              <a:lin ang="5400000" scaled="1"/>
            </a:gra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30061" name="Text Box 34"/>
            <p:cNvSpPr txBox="1">
              <a:spLocks noChangeArrowheads="1"/>
            </p:cNvSpPr>
            <p:nvPr/>
          </p:nvSpPr>
          <p:spPr bwMode="auto">
            <a:xfrm>
              <a:off x="2352" y="720"/>
              <a:ext cx="1344" cy="160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600" b="1">
                  <a:solidFill>
                    <a:schemeClr val="bg1"/>
                  </a:solidFill>
                </a:rPr>
                <a:t>Vulnerable</a:t>
              </a:r>
              <a:r>
                <a:rPr lang="en-US" sz="1600" b="1" u="sng">
                  <a:solidFill>
                    <a:schemeClr val="bg1"/>
                  </a:solidFill>
                </a:rPr>
                <a:t>:</a:t>
              </a:r>
            </a:p>
            <a:p>
              <a:pPr eaLnBrk="1" hangingPunct="1">
                <a:lnSpc>
                  <a:spcPct val="90000"/>
                </a:lnSpc>
                <a:spcBef>
                  <a:spcPct val="0"/>
                </a:spcBef>
              </a:pPr>
              <a:r>
                <a:rPr lang="en-US" sz="1600">
                  <a:solidFill>
                    <a:schemeClr val="bg1"/>
                  </a:solidFill>
                </a:rPr>
                <a:t>Poorly performing</a:t>
              </a:r>
            </a:p>
            <a:p>
              <a:pPr eaLnBrk="1" hangingPunct="1">
                <a:lnSpc>
                  <a:spcPct val="90000"/>
                </a:lnSpc>
                <a:spcBef>
                  <a:spcPct val="0"/>
                </a:spcBef>
              </a:pPr>
              <a:r>
                <a:rPr lang="en-US" sz="1600">
                  <a:solidFill>
                    <a:schemeClr val="bg1"/>
                  </a:solidFill>
                </a:rPr>
                <a:t>Poor (financially)</a:t>
              </a:r>
            </a:p>
            <a:p>
              <a:pPr eaLnBrk="1" hangingPunct="1">
                <a:lnSpc>
                  <a:spcPct val="90000"/>
                </a:lnSpc>
                <a:spcBef>
                  <a:spcPct val="0"/>
                </a:spcBef>
              </a:pPr>
              <a:r>
                <a:rPr lang="en-US" sz="1600">
                  <a:solidFill>
                    <a:schemeClr val="bg1"/>
                  </a:solidFill>
                </a:rPr>
                <a:t>Poorly nourished</a:t>
              </a:r>
            </a:p>
            <a:p>
              <a:pPr eaLnBrk="1" hangingPunct="1">
                <a:lnSpc>
                  <a:spcPct val="90000"/>
                </a:lnSpc>
                <a:spcBef>
                  <a:spcPct val="0"/>
                </a:spcBef>
              </a:pPr>
              <a:r>
                <a:rPr lang="en-US" sz="1600">
                  <a:solidFill>
                    <a:schemeClr val="bg1"/>
                  </a:solidFill>
                </a:rPr>
                <a:t>Poorly housed</a:t>
              </a:r>
            </a:p>
            <a:p>
              <a:pPr eaLnBrk="1" hangingPunct="1">
                <a:lnSpc>
                  <a:spcPct val="90000"/>
                </a:lnSpc>
                <a:spcBef>
                  <a:spcPct val="0"/>
                </a:spcBef>
              </a:pPr>
              <a:r>
                <a:rPr lang="en-US" sz="1600">
                  <a:solidFill>
                    <a:schemeClr val="bg1"/>
                  </a:solidFill>
                </a:rPr>
                <a:t>Poorly protected </a:t>
              </a:r>
            </a:p>
            <a:p>
              <a:pPr eaLnBrk="1" hangingPunct="1">
                <a:lnSpc>
                  <a:spcPct val="90000"/>
                </a:lnSpc>
                <a:spcBef>
                  <a:spcPct val="0"/>
                </a:spcBef>
              </a:pPr>
              <a:r>
                <a:rPr lang="en-US" sz="1600">
                  <a:solidFill>
                    <a:schemeClr val="bg1"/>
                  </a:solidFill>
                </a:rPr>
                <a:t>Poorly educated</a:t>
              </a:r>
            </a:p>
            <a:p>
              <a:pPr eaLnBrk="1" hangingPunct="1">
                <a:lnSpc>
                  <a:spcPct val="90000"/>
                </a:lnSpc>
                <a:spcBef>
                  <a:spcPct val="0"/>
                </a:spcBef>
              </a:pPr>
              <a:r>
                <a:rPr lang="en-US" sz="1600">
                  <a:solidFill>
                    <a:schemeClr val="bg1"/>
                  </a:solidFill>
                </a:rPr>
                <a:t>Physically/mentally ill</a:t>
              </a:r>
            </a:p>
            <a:p>
              <a:pPr eaLnBrk="1" hangingPunct="1">
                <a:lnSpc>
                  <a:spcPct val="90000"/>
                </a:lnSpc>
                <a:spcBef>
                  <a:spcPct val="0"/>
                </a:spcBef>
              </a:pPr>
              <a:r>
                <a:rPr lang="en-US" sz="1600">
                  <a:solidFill>
                    <a:schemeClr val="bg1"/>
                  </a:solidFill>
                </a:rPr>
                <a:t>Poorly growing/ developing</a:t>
              </a:r>
            </a:p>
            <a:p>
              <a:pPr eaLnBrk="1" hangingPunct="1">
                <a:lnSpc>
                  <a:spcPct val="90000"/>
                </a:lnSpc>
                <a:spcBef>
                  <a:spcPct val="0"/>
                </a:spcBef>
              </a:pPr>
              <a:r>
                <a:rPr lang="en-US" sz="1600">
                  <a:solidFill>
                    <a:schemeClr val="bg1"/>
                  </a:solidFill>
                </a:rPr>
                <a:t>Not sustaining</a:t>
              </a:r>
            </a:p>
          </p:txBody>
        </p:sp>
        <p:sp>
          <p:nvSpPr>
            <p:cNvPr id="130062" name="Text Box 35"/>
            <p:cNvSpPr txBox="1">
              <a:spLocks noChangeArrowheads="1"/>
            </p:cNvSpPr>
            <p:nvPr/>
          </p:nvSpPr>
          <p:spPr bwMode="auto">
            <a:xfrm>
              <a:off x="3456" y="1200"/>
              <a:ext cx="837" cy="542"/>
            </a:xfrm>
            <a:prstGeom prst="rect">
              <a:avLst/>
            </a:prstGeom>
            <a:noFill/>
            <a:ln>
              <a:noFill/>
            </a:ln>
            <a:effectLst/>
            <a:extLst>
              <a:ext uri="{909E8E84-426E-40DD-AFC4-6F175D3DCCD1}">
                <a14:hiddenFill xmlns:a14="http://schemas.microsoft.com/office/drawing/2010/main">
                  <a:gradFill rotWithShape="0">
                    <a:gsLst>
                      <a:gs pos="0">
                        <a:srgbClr val="993300"/>
                      </a:gs>
                      <a:gs pos="100000">
                        <a:srgbClr val="009900"/>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spcBef>
                  <a:spcPct val="0"/>
                </a:spcBef>
                <a:buFontTx/>
                <a:buNone/>
              </a:pPr>
              <a:r>
                <a:rPr lang="en-US" sz="2800" b="1">
                  <a:solidFill>
                    <a:schemeClr val="bg1"/>
                  </a:solidFill>
                </a:rPr>
                <a:t>Person/</a:t>
              </a:r>
            </a:p>
            <a:p>
              <a:pPr algn="ctr" eaLnBrk="1" hangingPunct="1">
                <a:lnSpc>
                  <a:spcPct val="90000"/>
                </a:lnSpc>
                <a:spcBef>
                  <a:spcPct val="0"/>
                </a:spcBef>
                <a:buFontTx/>
                <a:buNone/>
              </a:pPr>
              <a:r>
                <a:rPr lang="en-US" sz="2800" b="1">
                  <a:solidFill>
                    <a:schemeClr val="bg1"/>
                  </a:solidFill>
                </a:rPr>
                <a:t>People</a:t>
              </a:r>
            </a:p>
          </p:txBody>
        </p:sp>
      </p:grpSp>
      <p:pic>
        <p:nvPicPr>
          <p:cNvPr id="130057" name="Picture 36"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3750" y="30163"/>
            <a:ext cx="6540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74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57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76200" y="28575"/>
            <a:ext cx="8229600" cy="501650"/>
          </a:xfrm>
          <a:prstGeom prst="rect">
            <a:avLst/>
          </a:prstGeom>
          <a:solidFill>
            <a:srgbClr val="003300"/>
          </a:solidFill>
          <a:ln w="12700">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27432" bIns="27432"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b="1">
                <a:solidFill>
                  <a:schemeClr val="bg1"/>
                </a:solidFill>
              </a:rPr>
              <a:t>Thriving</a:t>
            </a:r>
          </a:p>
        </p:txBody>
      </p:sp>
      <p:sp>
        <p:nvSpPr>
          <p:cNvPr id="132099" name="Rectangle 3"/>
          <p:cNvSpPr>
            <a:spLocks noChangeArrowheads="1"/>
          </p:cNvSpPr>
          <p:nvPr/>
        </p:nvSpPr>
        <p:spPr bwMode="auto">
          <a:xfrm>
            <a:off x="76200" y="533400"/>
            <a:ext cx="8997950" cy="6286500"/>
          </a:xfrm>
          <a:prstGeom prst="rect">
            <a:avLst/>
          </a:prstGeom>
          <a:solidFill>
            <a:srgbClr val="008000"/>
          </a:solidFill>
          <a:ln w="12700">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1200" b="1">
              <a:solidFill>
                <a:srgbClr val="006600"/>
              </a:solidFill>
            </a:endParaRPr>
          </a:p>
        </p:txBody>
      </p:sp>
      <p:grpSp>
        <p:nvGrpSpPr>
          <p:cNvPr id="959492" name="Group 4"/>
          <p:cNvGrpSpPr>
            <a:grpSpLocks/>
          </p:cNvGrpSpPr>
          <p:nvPr/>
        </p:nvGrpSpPr>
        <p:grpSpPr bwMode="auto">
          <a:xfrm>
            <a:off x="1524000" y="1798638"/>
            <a:ext cx="7161213" cy="4906962"/>
            <a:chOff x="960" y="1229"/>
            <a:chExt cx="4511" cy="3091"/>
          </a:xfrm>
        </p:grpSpPr>
        <p:grpSp>
          <p:nvGrpSpPr>
            <p:cNvPr id="132125" name="Group 5"/>
            <p:cNvGrpSpPr>
              <a:grpSpLocks/>
            </p:cNvGrpSpPr>
            <p:nvPr/>
          </p:nvGrpSpPr>
          <p:grpSpPr bwMode="auto">
            <a:xfrm>
              <a:off x="2688" y="4013"/>
              <a:ext cx="1247" cy="307"/>
              <a:chOff x="2305" y="3840"/>
              <a:chExt cx="1247" cy="307"/>
            </a:xfrm>
          </p:grpSpPr>
          <p:sp>
            <p:nvSpPr>
              <p:cNvPr id="132132" name="AutoShape 6"/>
              <p:cNvSpPr>
                <a:spLocks noChangeArrowheads="1"/>
              </p:cNvSpPr>
              <p:nvPr/>
            </p:nvSpPr>
            <p:spPr bwMode="auto">
              <a:xfrm rot="-4828052" flipH="1" flipV="1">
                <a:off x="2725" y="3420"/>
                <a:ext cx="216" cy="1056"/>
              </a:xfrm>
              <a:prstGeom prst="curvedLeftArrow">
                <a:avLst>
                  <a:gd name="adj1" fmla="val 97778"/>
                  <a:gd name="adj2" fmla="val 195556"/>
                  <a:gd name="adj3" fmla="val 33333"/>
                </a:avLst>
              </a:prstGeom>
              <a:solidFill>
                <a:srgbClr val="00CC00"/>
              </a:solidFill>
              <a:ln w="12700">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32133" name="AutoShape 7"/>
              <p:cNvSpPr>
                <a:spLocks noChangeArrowheads="1"/>
              </p:cNvSpPr>
              <p:nvPr/>
            </p:nvSpPr>
            <p:spPr bwMode="auto">
              <a:xfrm rot="15478947" flipH="1">
                <a:off x="2953" y="3549"/>
                <a:ext cx="237" cy="960"/>
              </a:xfrm>
              <a:prstGeom prst="curvedLeftArrow">
                <a:avLst>
                  <a:gd name="adj1" fmla="val 81013"/>
                  <a:gd name="adj2" fmla="val 162025"/>
                  <a:gd name="adj3" fmla="val 33333"/>
                </a:avLst>
              </a:prstGeom>
              <a:solidFill>
                <a:srgbClr val="00CC00"/>
              </a:solidFill>
              <a:ln w="12700">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grpSp>
        <p:grpSp>
          <p:nvGrpSpPr>
            <p:cNvPr id="132126" name="Group 8"/>
            <p:cNvGrpSpPr>
              <a:grpSpLocks/>
            </p:cNvGrpSpPr>
            <p:nvPr/>
          </p:nvGrpSpPr>
          <p:grpSpPr bwMode="auto">
            <a:xfrm rot="-8554285">
              <a:off x="4224" y="1229"/>
              <a:ext cx="1247" cy="307"/>
              <a:chOff x="2305" y="3840"/>
              <a:chExt cx="1247" cy="307"/>
            </a:xfrm>
          </p:grpSpPr>
          <p:sp>
            <p:nvSpPr>
              <p:cNvPr id="132130" name="AutoShape 9"/>
              <p:cNvSpPr>
                <a:spLocks noChangeArrowheads="1"/>
              </p:cNvSpPr>
              <p:nvPr/>
            </p:nvSpPr>
            <p:spPr bwMode="auto">
              <a:xfrm rot="-4828052" flipH="1" flipV="1">
                <a:off x="2725" y="3420"/>
                <a:ext cx="216" cy="1056"/>
              </a:xfrm>
              <a:prstGeom prst="curvedLeftArrow">
                <a:avLst>
                  <a:gd name="adj1" fmla="val 97778"/>
                  <a:gd name="adj2" fmla="val 195556"/>
                  <a:gd name="adj3" fmla="val 33333"/>
                </a:avLst>
              </a:prstGeom>
              <a:solidFill>
                <a:srgbClr val="00CC00"/>
              </a:solidFill>
              <a:ln w="12700">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32131" name="AutoShape 10"/>
              <p:cNvSpPr>
                <a:spLocks noChangeArrowheads="1"/>
              </p:cNvSpPr>
              <p:nvPr/>
            </p:nvSpPr>
            <p:spPr bwMode="auto">
              <a:xfrm rot="15478947" flipH="1">
                <a:off x="2953" y="3549"/>
                <a:ext cx="237" cy="960"/>
              </a:xfrm>
              <a:prstGeom prst="curvedLeftArrow">
                <a:avLst>
                  <a:gd name="adj1" fmla="val 81013"/>
                  <a:gd name="adj2" fmla="val 162025"/>
                  <a:gd name="adj3" fmla="val 33333"/>
                </a:avLst>
              </a:prstGeom>
              <a:solidFill>
                <a:srgbClr val="00CC00"/>
              </a:solidFill>
              <a:ln w="12700">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grpSp>
        <p:grpSp>
          <p:nvGrpSpPr>
            <p:cNvPr id="132127" name="Group 11"/>
            <p:cNvGrpSpPr>
              <a:grpSpLocks/>
            </p:cNvGrpSpPr>
            <p:nvPr/>
          </p:nvGrpSpPr>
          <p:grpSpPr bwMode="auto">
            <a:xfrm rot="8623872" flipH="1">
              <a:off x="960" y="1229"/>
              <a:ext cx="1247" cy="307"/>
              <a:chOff x="2305" y="3840"/>
              <a:chExt cx="1247" cy="307"/>
            </a:xfrm>
          </p:grpSpPr>
          <p:sp>
            <p:nvSpPr>
              <p:cNvPr id="132128" name="AutoShape 12"/>
              <p:cNvSpPr>
                <a:spLocks noChangeArrowheads="1"/>
              </p:cNvSpPr>
              <p:nvPr/>
            </p:nvSpPr>
            <p:spPr bwMode="auto">
              <a:xfrm rot="-4828052" flipH="1" flipV="1">
                <a:off x="2725" y="3420"/>
                <a:ext cx="216" cy="1056"/>
              </a:xfrm>
              <a:prstGeom prst="curvedLeftArrow">
                <a:avLst>
                  <a:gd name="adj1" fmla="val 97778"/>
                  <a:gd name="adj2" fmla="val 195556"/>
                  <a:gd name="adj3" fmla="val 33333"/>
                </a:avLst>
              </a:prstGeom>
              <a:solidFill>
                <a:srgbClr val="00CC00"/>
              </a:solidFill>
              <a:ln w="12700">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32129" name="AutoShape 13"/>
              <p:cNvSpPr>
                <a:spLocks noChangeArrowheads="1"/>
              </p:cNvSpPr>
              <p:nvPr/>
            </p:nvSpPr>
            <p:spPr bwMode="auto">
              <a:xfrm rot="15478947" flipH="1">
                <a:off x="2953" y="3549"/>
                <a:ext cx="237" cy="960"/>
              </a:xfrm>
              <a:prstGeom prst="curvedLeftArrow">
                <a:avLst>
                  <a:gd name="adj1" fmla="val 81013"/>
                  <a:gd name="adj2" fmla="val 162025"/>
                  <a:gd name="adj3" fmla="val 33333"/>
                </a:avLst>
              </a:prstGeom>
              <a:solidFill>
                <a:srgbClr val="00CC00"/>
              </a:solidFill>
              <a:ln w="12700">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grpSp>
      </p:grpSp>
      <p:grpSp>
        <p:nvGrpSpPr>
          <p:cNvPr id="132101" name="Group 14"/>
          <p:cNvGrpSpPr>
            <a:grpSpLocks/>
          </p:cNvGrpSpPr>
          <p:nvPr/>
        </p:nvGrpSpPr>
        <p:grpSpPr bwMode="auto">
          <a:xfrm>
            <a:off x="1219200" y="2590800"/>
            <a:ext cx="4038600" cy="3810000"/>
            <a:chOff x="768" y="1632"/>
            <a:chExt cx="2544" cy="2400"/>
          </a:xfrm>
        </p:grpSpPr>
        <p:sp>
          <p:nvSpPr>
            <p:cNvPr id="132120" name="Oval 15"/>
            <p:cNvSpPr>
              <a:spLocks noChangeArrowheads="1"/>
            </p:cNvSpPr>
            <p:nvPr/>
          </p:nvSpPr>
          <p:spPr bwMode="auto">
            <a:xfrm>
              <a:off x="768" y="1632"/>
              <a:ext cx="2544" cy="2400"/>
            </a:xfrm>
            <a:prstGeom prst="ellipse">
              <a:avLst/>
            </a:prstGeom>
            <a:solidFill>
              <a:srgbClr val="00CC00">
                <a:alpha val="74901"/>
              </a:srgbClr>
            </a:solidFill>
            <a:ln w="2857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endParaRPr lang="en-US" sz="2800" b="1">
                <a:solidFill>
                  <a:schemeClr val="bg1"/>
                </a:solidFill>
              </a:endParaRPr>
            </a:p>
          </p:txBody>
        </p:sp>
        <p:sp>
          <p:nvSpPr>
            <p:cNvPr id="132121" name="AutoShape 16"/>
            <p:cNvSpPr>
              <a:spLocks noChangeArrowheads="1"/>
            </p:cNvSpPr>
            <p:nvPr/>
          </p:nvSpPr>
          <p:spPr bwMode="auto">
            <a:xfrm>
              <a:off x="2400" y="1968"/>
              <a:ext cx="694" cy="1940"/>
            </a:xfrm>
            <a:prstGeom prst="curvedLeftArrow">
              <a:avLst>
                <a:gd name="adj1" fmla="val 55908"/>
                <a:gd name="adj2" fmla="val 111816"/>
                <a:gd name="adj3" fmla="val 33333"/>
              </a:avLst>
            </a:prstGeom>
            <a:gradFill rotWithShape="1">
              <a:gsLst>
                <a:gs pos="0">
                  <a:srgbClr val="006600"/>
                </a:gs>
                <a:gs pos="100000">
                  <a:srgbClr val="00CC00"/>
                </a:gs>
              </a:gsLst>
              <a:lin ang="5400000" scaled="1"/>
            </a:gradFill>
            <a:ln w="127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32122" name="AutoShape 17"/>
            <p:cNvSpPr>
              <a:spLocks noChangeArrowheads="1"/>
            </p:cNvSpPr>
            <p:nvPr/>
          </p:nvSpPr>
          <p:spPr bwMode="auto">
            <a:xfrm flipH="1" flipV="1">
              <a:off x="912" y="1824"/>
              <a:ext cx="694" cy="1940"/>
            </a:xfrm>
            <a:prstGeom prst="curvedLeftArrow">
              <a:avLst>
                <a:gd name="adj1" fmla="val 55908"/>
                <a:gd name="adj2" fmla="val 111816"/>
                <a:gd name="adj3" fmla="val 33333"/>
              </a:avLst>
            </a:prstGeom>
            <a:gradFill rotWithShape="1">
              <a:gsLst>
                <a:gs pos="0">
                  <a:srgbClr val="008000"/>
                </a:gs>
                <a:gs pos="100000">
                  <a:srgbClr val="00CC00"/>
                </a:gs>
              </a:gsLst>
              <a:lin ang="5400000" scaled="1"/>
            </a:gradFill>
            <a:ln w="127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32123" name="Text Box 18"/>
            <p:cNvSpPr txBox="1">
              <a:spLocks noChangeArrowheads="1"/>
            </p:cNvSpPr>
            <p:nvPr/>
          </p:nvSpPr>
          <p:spPr bwMode="auto">
            <a:xfrm>
              <a:off x="2207" y="2724"/>
              <a:ext cx="961" cy="542"/>
            </a:xfrm>
            <a:prstGeom prst="rect">
              <a:avLst/>
            </a:prstGeom>
            <a:noFill/>
            <a:ln>
              <a:noFill/>
            </a:ln>
            <a:effectLst/>
            <a:extLst>
              <a:ext uri="{909E8E84-426E-40DD-AFC4-6F175D3DCCD1}">
                <a14:hiddenFill xmlns:a14="http://schemas.microsoft.com/office/drawing/2010/main">
                  <a:gradFill rotWithShape="0">
                    <a:gsLst>
                      <a:gs pos="0">
                        <a:srgbClr val="993300"/>
                      </a:gs>
                      <a:gs pos="100000">
                        <a:srgbClr val="009900"/>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spcBef>
                  <a:spcPct val="0"/>
                </a:spcBef>
                <a:buFontTx/>
                <a:buNone/>
              </a:pPr>
              <a:r>
                <a:rPr lang="en-US" sz="2800" b="1">
                  <a:solidFill>
                    <a:schemeClr val="bg1"/>
                  </a:solidFill>
                </a:rPr>
                <a:t>Earth/</a:t>
              </a:r>
            </a:p>
            <a:p>
              <a:pPr algn="ctr" eaLnBrk="1" hangingPunct="1">
                <a:lnSpc>
                  <a:spcPct val="90000"/>
                </a:lnSpc>
                <a:spcBef>
                  <a:spcPct val="0"/>
                </a:spcBef>
                <a:buFontTx/>
                <a:buNone/>
              </a:pPr>
              <a:r>
                <a:rPr lang="en-US" sz="2800" b="1">
                  <a:solidFill>
                    <a:schemeClr val="bg1"/>
                  </a:solidFill>
                </a:rPr>
                <a:t>Universe</a:t>
              </a:r>
            </a:p>
          </p:txBody>
        </p:sp>
        <p:sp>
          <p:nvSpPr>
            <p:cNvPr id="132124" name="Text Box 19"/>
            <p:cNvSpPr txBox="1">
              <a:spLocks noChangeArrowheads="1"/>
            </p:cNvSpPr>
            <p:nvPr/>
          </p:nvSpPr>
          <p:spPr bwMode="auto">
            <a:xfrm>
              <a:off x="912" y="2400"/>
              <a:ext cx="1440" cy="90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600" b="1">
                  <a:solidFill>
                    <a:schemeClr val="bg1"/>
                  </a:solidFill>
                </a:rPr>
                <a:t>Thriving:</a:t>
              </a:r>
            </a:p>
            <a:p>
              <a:pPr eaLnBrk="1" hangingPunct="1">
                <a:lnSpc>
                  <a:spcPct val="90000"/>
                </a:lnSpc>
                <a:spcBef>
                  <a:spcPct val="0"/>
                </a:spcBef>
              </a:pPr>
              <a:r>
                <a:rPr lang="en-US" sz="1600">
                  <a:solidFill>
                    <a:schemeClr val="bg1"/>
                  </a:solidFill>
                </a:rPr>
                <a:t>Well performing</a:t>
              </a:r>
            </a:p>
            <a:p>
              <a:pPr eaLnBrk="1" hangingPunct="1">
                <a:lnSpc>
                  <a:spcPct val="90000"/>
                </a:lnSpc>
                <a:spcBef>
                  <a:spcPct val="0"/>
                </a:spcBef>
              </a:pPr>
              <a:r>
                <a:rPr lang="en-US" sz="1600">
                  <a:solidFill>
                    <a:schemeClr val="bg1"/>
                  </a:solidFill>
                </a:rPr>
                <a:t>Well-protected</a:t>
              </a:r>
            </a:p>
            <a:p>
              <a:pPr eaLnBrk="1" hangingPunct="1">
                <a:lnSpc>
                  <a:spcPct val="90000"/>
                </a:lnSpc>
                <a:spcBef>
                  <a:spcPct val="0"/>
                </a:spcBef>
              </a:pPr>
              <a:r>
                <a:rPr lang="en-US" sz="1600">
                  <a:solidFill>
                    <a:schemeClr val="bg1"/>
                  </a:solidFill>
                </a:rPr>
                <a:t>Stable, positive climate</a:t>
              </a:r>
            </a:p>
            <a:p>
              <a:pPr eaLnBrk="1" hangingPunct="1">
                <a:lnSpc>
                  <a:spcPct val="90000"/>
                </a:lnSpc>
                <a:spcBef>
                  <a:spcPct val="0"/>
                </a:spcBef>
              </a:pPr>
              <a:r>
                <a:rPr lang="en-US" sz="1600">
                  <a:solidFill>
                    <a:schemeClr val="bg1"/>
                  </a:solidFill>
                </a:rPr>
                <a:t>Well “physically”</a:t>
              </a:r>
            </a:p>
            <a:p>
              <a:pPr eaLnBrk="1" hangingPunct="1">
                <a:lnSpc>
                  <a:spcPct val="90000"/>
                </a:lnSpc>
                <a:spcBef>
                  <a:spcPct val="0"/>
                </a:spcBef>
              </a:pPr>
              <a:r>
                <a:rPr lang="en-US" sz="1600">
                  <a:solidFill>
                    <a:schemeClr val="bg1"/>
                  </a:solidFill>
                </a:rPr>
                <a:t>Sustaining</a:t>
              </a:r>
            </a:p>
          </p:txBody>
        </p:sp>
      </p:grpSp>
      <p:grpSp>
        <p:nvGrpSpPr>
          <p:cNvPr id="132102" name="Group 20"/>
          <p:cNvGrpSpPr>
            <a:grpSpLocks/>
          </p:cNvGrpSpPr>
          <p:nvPr/>
        </p:nvGrpSpPr>
        <p:grpSpPr bwMode="auto">
          <a:xfrm>
            <a:off x="4953000" y="2438400"/>
            <a:ext cx="3962400" cy="3886200"/>
            <a:chOff x="3120" y="1536"/>
            <a:chExt cx="2496" cy="2448"/>
          </a:xfrm>
        </p:grpSpPr>
        <p:sp>
          <p:nvSpPr>
            <p:cNvPr id="132114" name="Oval 21"/>
            <p:cNvSpPr>
              <a:spLocks noChangeArrowheads="1"/>
            </p:cNvSpPr>
            <p:nvPr/>
          </p:nvSpPr>
          <p:spPr bwMode="auto">
            <a:xfrm>
              <a:off x="3120" y="1536"/>
              <a:ext cx="2496" cy="2448"/>
            </a:xfrm>
            <a:prstGeom prst="ellipse">
              <a:avLst/>
            </a:prstGeom>
            <a:solidFill>
              <a:srgbClr val="00CC00">
                <a:alpha val="74901"/>
              </a:srgbClr>
            </a:solidFill>
            <a:ln w="2857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spcBef>
                  <a:spcPct val="0"/>
                </a:spcBef>
                <a:buFontTx/>
                <a:buNone/>
              </a:pPr>
              <a:endParaRPr lang="en-US" sz="2800" b="1">
                <a:solidFill>
                  <a:schemeClr val="bg1"/>
                </a:solidFill>
              </a:endParaRPr>
            </a:p>
          </p:txBody>
        </p:sp>
        <p:grpSp>
          <p:nvGrpSpPr>
            <p:cNvPr id="132115" name="Group 22"/>
            <p:cNvGrpSpPr>
              <a:grpSpLocks/>
            </p:cNvGrpSpPr>
            <p:nvPr/>
          </p:nvGrpSpPr>
          <p:grpSpPr bwMode="auto">
            <a:xfrm>
              <a:off x="3242" y="1824"/>
              <a:ext cx="2278" cy="1988"/>
              <a:chOff x="3242" y="1824"/>
              <a:chExt cx="2278" cy="1988"/>
            </a:xfrm>
          </p:grpSpPr>
          <p:sp>
            <p:nvSpPr>
              <p:cNvPr id="132116" name="AutoShape 23"/>
              <p:cNvSpPr>
                <a:spLocks noChangeArrowheads="1"/>
              </p:cNvSpPr>
              <p:nvPr/>
            </p:nvSpPr>
            <p:spPr bwMode="auto">
              <a:xfrm>
                <a:off x="4800" y="1872"/>
                <a:ext cx="694" cy="1940"/>
              </a:xfrm>
              <a:prstGeom prst="curvedLeftArrow">
                <a:avLst>
                  <a:gd name="adj1" fmla="val 55908"/>
                  <a:gd name="adj2" fmla="val 111816"/>
                  <a:gd name="adj3" fmla="val 33333"/>
                </a:avLst>
              </a:prstGeom>
              <a:gradFill rotWithShape="1">
                <a:gsLst>
                  <a:gs pos="0">
                    <a:srgbClr val="009900"/>
                  </a:gs>
                  <a:gs pos="100000">
                    <a:srgbClr val="00CC00"/>
                  </a:gs>
                </a:gsLst>
                <a:lin ang="5400000" scaled="1"/>
              </a:gradFill>
              <a:ln w="127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32117" name="AutoShape 24"/>
              <p:cNvSpPr>
                <a:spLocks noChangeArrowheads="1"/>
              </p:cNvSpPr>
              <p:nvPr/>
            </p:nvSpPr>
            <p:spPr bwMode="auto">
              <a:xfrm flipH="1" flipV="1">
                <a:off x="3242" y="1824"/>
                <a:ext cx="694" cy="1940"/>
              </a:xfrm>
              <a:prstGeom prst="curvedLeftArrow">
                <a:avLst>
                  <a:gd name="adj1" fmla="val 55908"/>
                  <a:gd name="adj2" fmla="val 111816"/>
                  <a:gd name="adj3" fmla="val 33333"/>
                </a:avLst>
              </a:prstGeom>
              <a:gradFill rotWithShape="1">
                <a:gsLst>
                  <a:gs pos="0">
                    <a:srgbClr val="00CC00"/>
                  </a:gs>
                  <a:gs pos="100000">
                    <a:srgbClr val="009900"/>
                  </a:gs>
                </a:gsLst>
                <a:lin ang="5400000" scaled="1"/>
              </a:gradFill>
              <a:ln w="127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32118" name="Text Box 25"/>
              <p:cNvSpPr txBox="1">
                <a:spLocks noChangeArrowheads="1"/>
              </p:cNvSpPr>
              <p:nvPr/>
            </p:nvSpPr>
            <p:spPr bwMode="auto">
              <a:xfrm>
                <a:off x="3360" y="2640"/>
                <a:ext cx="911" cy="542"/>
              </a:xfrm>
              <a:prstGeom prst="rect">
                <a:avLst/>
              </a:prstGeom>
              <a:noFill/>
              <a:ln>
                <a:noFill/>
              </a:ln>
              <a:effectLst/>
              <a:extLst>
                <a:ext uri="{909E8E84-426E-40DD-AFC4-6F175D3DCCD1}">
                  <a14:hiddenFill xmlns:a14="http://schemas.microsoft.com/office/drawing/2010/main">
                    <a:gradFill rotWithShape="0">
                      <a:gsLst>
                        <a:gs pos="0">
                          <a:srgbClr val="993300"/>
                        </a:gs>
                        <a:gs pos="100000">
                          <a:srgbClr val="009900"/>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spcBef>
                    <a:spcPct val="0"/>
                  </a:spcBef>
                  <a:buFontTx/>
                  <a:buNone/>
                </a:pPr>
                <a:r>
                  <a:rPr lang="en-US" sz="2800" b="1">
                    <a:solidFill>
                      <a:schemeClr val="bg1"/>
                    </a:solidFill>
                  </a:rPr>
                  <a:t>Plants/ </a:t>
                </a:r>
              </a:p>
              <a:p>
                <a:pPr algn="ctr" eaLnBrk="1" hangingPunct="1">
                  <a:lnSpc>
                    <a:spcPct val="90000"/>
                  </a:lnSpc>
                  <a:spcBef>
                    <a:spcPct val="0"/>
                  </a:spcBef>
                  <a:buFontTx/>
                  <a:buNone/>
                </a:pPr>
                <a:r>
                  <a:rPr lang="en-US" sz="2800" b="1">
                    <a:solidFill>
                      <a:schemeClr val="bg1"/>
                    </a:solidFill>
                  </a:rPr>
                  <a:t>Animals</a:t>
                </a:r>
              </a:p>
            </p:txBody>
          </p:sp>
          <p:sp>
            <p:nvSpPr>
              <p:cNvPr id="132119" name="Text Box 26"/>
              <p:cNvSpPr txBox="1">
                <a:spLocks noChangeArrowheads="1"/>
              </p:cNvSpPr>
              <p:nvPr/>
            </p:nvSpPr>
            <p:spPr bwMode="auto">
              <a:xfrm>
                <a:off x="4464" y="2064"/>
                <a:ext cx="1056" cy="1324"/>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600" b="1">
                    <a:solidFill>
                      <a:schemeClr val="bg1"/>
                    </a:solidFill>
                  </a:rPr>
                  <a:t>Thriving:</a:t>
                </a:r>
              </a:p>
              <a:p>
                <a:pPr eaLnBrk="1" hangingPunct="1">
                  <a:lnSpc>
                    <a:spcPct val="90000"/>
                  </a:lnSpc>
                  <a:spcBef>
                    <a:spcPct val="0"/>
                  </a:spcBef>
                </a:pPr>
                <a:r>
                  <a:rPr lang="en-US" sz="1600">
                    <a:solidFill>
                      <a:schemeClr val="bg1"/>
                    </a:solidFill>
                  </a:rPr>
                  <a:t>Well performing</a:t>
                </a:r>
              </a:p>
              <a:p>
                <a:pPr eaLnBrk="1" hangingPunct="1">
                  <a:lnSpc>
                    <a:spcPct val="90000"/>
                  </a:lnSpc>
                  <a:spcBef>
                    <a:spcPct val="0"/>
                  </a:spcBef>
                </a:pPr>
                <a:r>
                  <a:rPr lang="en-US" sz="1600">
                    <a:solidFill>
                      <a:schemeClr val="bg1"/>
                    </a:solidFill>
                  </a:rPr>
                  <a:t>Well nourished</a:t>
                </a:r>
              </a:p>
              <a:p>
                <a:pPr eaLnBrk="1" hangingPunct="1">
                  <a:lnSpc>
                    <a:spcPct val="90000"/>
                  </a:lnSpc>
                  <a:spcBef>
                    <a:spcPct val="0"/>
                  </a:spcBef>
                </a:pPr>
                <a:r>
                  <a:rPr lang="en-US" sz="1600">
                    <a:solidFill>
                      <a:schemeClr val="bg1"/>
                    </a:solidFill>
                  </a:rPr>
                  <a:t>Good habitat</a:t>
                </a:r>
              </a:p>
              <a:p>
                <a:pPr eaLnBrk="1" hangingPunct="1">
                  <a:lnSpc>
                    <a:spcPct val="90000"/>
                  </a:lnSpc>
                  <a:spcBef>
                    <a:spcPct val="0"/>
                  </a:spcBef>
                </a:pPr>
                <a:r>
                  <a:rPr lang="en-US" sz="1600">
                    <a:solidFill>
                      <a:schemeClr val="bg1"/>
                    </a:solidFill>
                  </a:rPr>
                  <a:t>Well-protected</a:t>
                </a:r>
              </a:p>
              <a:p>
                <a:pPr eaLnBrk="1" hangingPunct="1">
                  <a:lnSpc>
                    <a:spcPct val="90000"/>
                  </a:lnSpc>
                  <a:spcBef>
                    <a:spcPct val="0"/>
                  </a:spcBef>
                </a:pPr>
                <a:r>
                  <a:rPr lang="en-US" sz="1600">
                    <a:solidFill>
                      <a:schemeClr val="bg1"/>
                    </a:solidFill>
                  </a:rPr>
                  <a:t>Well physically</a:t>
                </a:r>
              </a:p>
              <a:p>
                <a:pPr eaLnBrk="1" hangingPunct="1">
                  <a:lnSpc>
                    <a:spcPct val="90000"/>
                  </a:lnSpc>
                  <a:spcBef>
                    <a:spcPct val="0"/>
                  </a:spcBef>
                </a:pPr>
                <a:r>
                  <a:rPr lang="en-US" sz="1600">
                    <a:solidFill>
                      <a:schemeClr val="bg1"/>
                    </a:solidFill>
                  </a:rPr>
                  <a:t>Growing/ developing well</a:t>
                </a:r>
              </a:p>
              <a:p>
                <a:pPr eaLnBrk="1" hangingPunct="1">
                  <a:lnSpc>
                    <a:spcPct val="90000"/>
                  </a:lnSpc>
                  <a:spcBef>
                    <a:spcPct val="0"/>
                  </a:spcBef>
                </a:pPr>
                <a:r>
                  <a:rPr lang="en-US" sz="1600">
                    <a:solidFill>
                      <a:schemeClr val="bg1"/>
                    </a:solidFill>
                  </a:rPr>
                  <a:t>Sustaining</a:t>
                </a:r>
              </a:p>
            </p:txBody>
          </p:sp>
        </p:grpSp>
      </p:grpSp>
      <p:grpSp>
        <p:nvGrpSpPr>
          <p:cNvPr id="959515" name="Group 27"/>
          <p:cNvGrpSpPr>
            <a:grpSpLocks/>
          </p:cNvGrpSpPr>
          <p:nvPr/>
        </p:nvGrpSpPr>
        <p:grpSpPr bwMode="auto">
          <a:xfrm>
            <a:off x="152400" y="685800"/>
            <a:ext cx="1828800" cy="1600200"/>
            <a:chOff x="96" y="432"/>
            <a:chExt cx="1152" cy="1008"/>
          </a:xfrm>
        </p:grpSpPr>
        <p:sp>
          <p:nvSpPr>
            <p:cNvPr id="132111" name="AutoShape 28"/>
            <p:cNvSpPr>
              <a:spLocks noChangeArrowheads="1"/>
            </p:cNvSpPr>
            <p:nvPr/>
          </p:nvSpPr>
          <p:spPr bwMode="auto">
            <a:xfrm>
              <a:off x="96" y="1104"/>
              <a:ext cx="1152" cy="336"/>
            </a:xfrm>
            <a:prstGeom prst="curvedDownArrow">
              <a:avLst>
                <a:gd name="adj1" fmla="val 68571"/>
                <a:gd name="adj2" fmla="val 137143"/>
                <a:gd name="adj3" fmla="val 33333"/>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spcBef>
                  <a:spcPct val="0"/>
                </a:spcBef>
                <a:buFontTx/>
                <a:buNone/>
              </a:pPr>
              <a:r>
                <a:rPr lang="en-US" sz="2000" i="1">
                  <a:solidFill>
                    <a:schemeClr val="bg1"/>
                  </a:solidFill>
                </a:rPr>
                <a:t>Places</a:t>
              </a:r>
            </a:p>
          </p:txBody>
        </p:sp>
        <p:sp>
          <p:nvSpPr>
            <p:cNvPr id="132112" name="AutoShape 29"/>
            <p:cNvSpPr>
              <a:spLocks noChangeArrowheads="1"/>
            </p:cNvSpPr>
            <p:nvPr/>
          </p:nvSpPr>
          <p:spPr bwMode="auto">
            <a:xfrm>
              <a:off x="96" y="432"/>
              <a:ext cx="1152" cy="336"/>
            </a:xfrm>
            <a:prstGeom prst="curvedDownArrow">
              <a:avLst>
                <a:gd name="adj1" fmla="val 68571"/>
                <a:gd name="adj2" fmla="val 137143"/>
                <a:gd name="adj3" fmla="val 33333"/>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spcBef>
                  <a:spcPct val="0"/>
                </a:spcBef>
                <a:buFontTx/>
                <a:buNone/>
              </a:pPr>
              <a:r>
                <a:rPr lang="en-US" sz="2000" i="1">
                  <a:solidFill>
                    <a:schemeClr val="bg1"/>
                  </a:solidFill>
                </a:rPr>
                <a:t>Persons</a:t>
              </a:r>
            </a:p>
          </p:txBody>
        </p:sp>
        <p:sp>
          <p:nvSpPr>
            <p:cNvPr id="132113" name="AutoShape 30"/>
            <p:cNvSpPr>
              <a:spLocks noChangeArrowheads="1"/>
            </p:cNvSpPr>
            <p:nvPr/>
          </p:nvSpPr>
          <p:spPr bwMode="auto">
            <a:xfrm>
              <a:off x="96" y="768"/>
              <a:ext cx="1152" cy="336"/>
            </a:xfrm>
            <a:prstGeom prst="curvedDownArrow">
              <a:avLst>
                <a:gd name="adj1" fmla="val 68571"/>
                <a:gd name="adj2" fmla="val 137143"/>
                <a:gd name="adj3" fmla="val 33333"/>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spcBef>
                  <a:spcPct val="0"/>
                </a:spcBef>
                <a:buFontTx/>
                <a:buNone/>
              </a:pPr>
              <a:r>
                <a:rPr lang="en-US" sz="2000" i="1">
                  <a:solidFill>
                    <a:schemeClr val="bg1"/>
                  </a:solidFill>
                </a:rPr>
                <a:t>Time</a:t>
              </a:r>
            </a:p>
          </p:txBody>
        </p:sp>
      </p:grpSp>
      <p:grpSp>
        <p:nvGrpSpPr>
          <p:cNvPr id="132104" name="Group 31"/>
          <p:cNvGrpSpPr>
            <a:grpSpLocks/>
          </p:cNvGrpSpPr>
          <p:nvPr/>
        </p:nvGrpSpPr>
        <p:grpSpPr bwMode="auto">
          <a:xfrm>
            <a:off x="3276600" y="609600"/>
            <a:ext cx="3657600" cy="3581400"/>
            <a:chOff x="2064" y="384"/>
            <a:chExt cx="2304" cy="2256"/>
          </a:xfrm>
        </p:grpSpPr>
        <p:sp>
          <p:nvSpPr>
            <p:cNvPr id="132106" name="Oval 32"/>
            <p:cNvSpPr>
              <a:spLocks noChangeArrowheads="1"/>
            </p:cNvSpPr>
            <p:nvPr/>
          </p:nvSpPr>
          <p:spPr bwMode="auto">
            <a:xfrm>
              <a:off x="2064" y="384"/>
              <a:ext cx="2304" cy="2256"/>
            </a:xfrm>
            <a:prstGeom prst="ellipse">
              <a:avLst/>
            </a:prstGeom>
            <a:solidFill>
              <a:srgbClr val="009900"/>
            </a:solidFill>
            <a:ln w="2857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endParaRPr lang="en-US" sz="2800" b="1">
                <a:solidFill>
                  <a:schemeClr val="bg1"/>
                </a:solidFill>
              </a:endParaRPr>
            </a:p>
          </p:txBody>
        </p:sp>
        <p:sp>
          <p:nvSpPr>
            <p:cNvPr id="132107" name="AutoShape 33"/>
            <p:cNvSpPr>
              <a:spLocks noChangeArrowheads="1"/>
            </p:cNvSpPr>
            <p:nvPr/>
          </p:nvSpPr>
          <p:spPr bwMode="auto">
            <a:xfrm>
              <a:off x="3552" y="576"/>
              <a:ext cx="694" cy="1940"/>
            </a:xfrm>
            <a:prstGeom prst="curvedLeftArrow">
              <a:avLst>
                <a:gd name="adj1" fmla="val 55908"/>
                <a:gd name="adj2" fmla="val 111816"/>
                <a:gd name="adj3" fmla="val 33333"/>
              </a:avLst>
            </a:prstGeom>
            <a:gradFill rotWithShape="1">
              <a:gsLst>
                <a:gs pos="0">
                  <a:srgbClr val="009900"/>
                </a:gs>
                <a:gs pos="100000">
                  <a:srgbClr val="00CC00"/>
                </a:gs>
              </a:gsLst>
              <a:lin ang="5400000" scaled="1"/>
            </a:gradFill>
            <a:ln w="127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32108" name="AutoShape 34"/>
            <p:cNvSpPr>
              <a:spLocks noChangeArrowheads="1"/>
            </p:cNvSpPr>
            <p:nvPr/>
          </p:nvSpPr>
          <p:spPr bwMode="auto">
            <a:xfrm rot="-10723565">
              <a:off x="2208" y="528"/>
              <a:ext cx="760" cy="1880"/>
            </a:xfrm>
            <a:prstGeom prst="curvedLeftArrow">
              <a:avLst>
                <a:gd name="adj1" fmla="val 49474"/>
                <a:gd name="adj2" fmla="val 98947"/>
                <a:gd name="adj3" fmla="val 33333"/>
              </a:avLst>
            </a:prstGeom>
            <a:gradFill rotWithShape="1">
              <a:gsLst>
                <a:gs pos="0">
                  <a:srgbClr val="00CC00"/>
                </a:gs>
                <a:gs pos="100000">
                  <a:srgbClr val="009900"/>
                </a:gs>
              </a:gsLst>
              <a:lin ang="5400000" scaled="1"/>
            </a:gradFill>
            <a:ln w="127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32109" name="Text Box 35"/>
            <p:cNvSpPr txBox="1">
              <a:spLocks noChangeArrowheads="1"/>
            </p:cNvSpPr>
            <p:nvPr/>
          </p:nvSpPr>
          <p:spPr bwMode="auto">
            <a:xfrm>
              <a:off x="2400" y="672"/>
              <a:ext cx="1344" cy="1741"/>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600" b="1">
                  <a:solidFill>
                    <a:schemeClr val="bg1"/>
                  </a:solidFill>
                </a:rPr>
                <a:t>Thriving:</a:t>
              </a:r>
            </a:p>
            <a:p>
              <a:pPr eaLnBrk="1" hangingPunct="1">
                <a:lnSpc>
                  <a:spcPct val="90000"/>
                </a:lnSpc>
                <a:spcBef>
                  <a:spcPct val="0"/>
                </a:spcBef>
              </a:pPr>
              <a:r>
                <a:rPr lang="en-US" sz="1600">
                  <a:solidFill>
                    <a:schemeClr val="bg1"/>
                  </a:solidFill>
                </a:rPr>
                <a:t>Well performing</a:t>
              </a:r>
            </a:p>
            <a:p>
              <a:pPr eaLnBrk="1" hangingPunct="1">
                <a:lnSpc>
                  <a:spcPct val="90000"/>
                </a:lnSpc>
                <a:spcBef>
                  <a:spcPct val="0"/>
                </a:spcBef>
              </a:pPr>
              <a:r>
                <a:rPr lang="en-US" sz="1600">
                  <a:solidFill>
                    <a:schemeClr val="bg1"/>
                  </a:solidFill>
                </a:rPr>
                <a:t>Well-off (financially)</a:t>
              </a:r>
            </a:p>
            <a:p>
              <a:pPr eaLnBrk="1" hangingPunct="1">
                <a:lnSpc>
                  <a:spcPct val="90000"/>
                </a:lnSpc>
                <a:spcBef>
                  <a:spcPct val="0"/>
                </a:spcBef>
              </a:pPr>
              <a:r>
                <a:rPr lang="en-US" sz="1600">
                  <a:solidFill>
                    <a:schemeClr val="bg1"/>
                  </a:solidFill>
                </a:rPr>
                <a:t>Well nourished</a:t>
              </a:r>
            </a:p>
            <a:p>
              <a:pPr eaLnBrk="1" hangingPunct="1">
                <a:lnSpc>
                  <a:spcPct val="90000"/>
                </a:lnSpc>
                <a:spcBef>
                  <a:spcPct val="0"/>
                </a:spcBef>
              </a:pPr>
              <a:r>
                <a:rPr lang="en-US" sz="1600">
                  <a:solidFill>
                    <a:schemeClr val="bg1"/>
                  </a:solidFill>
                </a:rPr>
                <a:t>Well housed</a:t>
              </a:r>
            </a:p>
            <a:p>
              <a:pPr eaLnBrk="1" hangingPunct="1">
                <a:lnSpc>
                  <a:spcPct val="90000"/>
                </a:lnSpc>
                <a:spcBef>
                  <a:spcPct val="0"/>
                </a:spcBef>
              </a:pPr>
              <a:r>
                <a:rPr lang="en-US" sz="1600">
                  <a:solidFill>
                    <a:schemeClr val="bg1"/>
                  </a:solidFill>
                </a:rPr>
                <a:t>Well protected </a:t>
              </a:r>
            </a:p>
            <a:p>
              <a:pPr eaLnBrk="1" hangingPunct="1">
                <a:lnSpc>
                  <a:spcPct val="90000"/>
                </a:lnSpc>
                <a:spcBef>
                  <a:spcPct val="0"/>
                </a:spcBef>
              </a:pPr>
              <a:r>
                <a:rPr lang="en-US" sz="1600">
                  <a:solidFill>
                    <a:schemeClr val="bg1"/>
                  </a:solidFill>
                </a:rPr>
                <a:t>Well educated</a:t>
              </a:r>
            </a:p>
            <a:p>
              <a:pPr eaLnBrk="1" hangingPunct="1">
                <a:lnSpc>
                  <a:spcPct val="90000"/>
                </a:lnSpc>
                <a:spcBef>
                  <a:spcPct val="0"/>
                </a:spcBef>
              </a:pPr>
              <a:r>
                <a:rPr lang="en-US" sz="1600">
                  <a:solidFill>
                    <a:schemeClr val="bg1"/>
                  </a:solidFill>
                </a:rPr>
                <a:t>Well physically/ mentally</a:t>
              </a:r>
            </a:p>
            <a:p>
              <a:pPr eaLnBrk="1" hangingPunct="1">
                <a:lnSpc>
                  <a:spcPct val="90000"/>
                </a:lnSpc>
                <a:spcBef>
                  <a:spcPct val="0"/>
                </a:spcBef>
              </a:pPr>
              <a:r>
                <a:rPr lang="en-US" sz="1600">
                  <a:solidFill>
                    <a:schemeClr val="bg1"/>
                  </a:solidFill>
                </a:rPr>
                <a:t>Growing/developing well</a:t>
              </a:r>
            </a:p>
            <a:p>
              <a:pPr eaLnBrk="1" hangingPunct="1">
                <a:lnSpc>
                  <a:spcPct val="90000"/>
                </a:lnSpc>
                <a:spcBef>
                  <a:spcPct val="0"/>
                </a:spcBef>
              </a:pPr>
              <a:r>
                <a:rPr lang="en-US" sz="1600">
                  <a:solidFill>
                    <a:schemeClr val="bg1"/>
                  </a:solidFill>
                </a:rPr>
                <a:t>Sustaining</a:t>
              </a:r>
            </a:p>
          </p:txBody>
        </p:sp>
        <p:sp>
          <p:nvSpPr>
            <p:cNvPr id="132110" name="Text Box 36"/>
            <p:cNvSpPr txBox="1">
              <a:spLocks noChangeArrowheads="1"/>
            </p:cNvSpPr>
            <p:nvPr/>
          </p:nvSpPr>
          <p:spPr bwMode="auto">
            <a:xfrm>
              <a:off x="3456" y="1200"/>
              <a:ext cx="837" cy="542"/>
            </a:xfrm>
            <a:prstGeom prst="rect">
              <a:avLst/>
            </a:prstGeom>
            <a:noFill/>
            <a:ln>
              <a:noFill/>
            </a:ln>
            <a:effectLst/>
            <a:extLst>
              <a:ext uri="{909E8E84-426E-40DD-AFC4-6F175D3DCCD1}">
                <a14:hiddenFill xmlns:a14="http://schemas.microsoft.com/office/drawing/2010/main">
                  <a:gradFill rotWithShape="0">
                    <a:gsLst>
                      <a:gs pos="0">
                        <a:srgbClr val="993300"/>
                      </a:gs>
                      <a:gs pos="100000">
                        <a:srgbClr val="009900"/>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spcBef>
                  <a:spcPct val="0"/>
                </a:spcBef>
                <a:buFontTx/>
                <a:buNone/>
              </a:pPr>
              <a:r>
                <a:rPr lang="en-US" sz="2800" b="1">
                  <a:solidFill>
                    <a:schemeClr val="bg1"/>
                  </a:solidFill>
                </a:rPr>
                <a:t>Person/</a:t>
              </a:r>
            </a:p>
            <a:p>
              <a:pPr algn="ctr" eaLnBrk="1" hangingPunct="1">
                <a:lnSpc>
                  <a:spcPct val="90000"/>
                </a:lnSpc>
                <a:spcBef>
                  <a:spcPct val="0"/>
                </a:spcBef>
                <a:buFontTx/>
                <a:buNone/>
              </a:pPr>
              <a:r>
                <a:rPr lang="en-US" sz="2800" b="1">
                  <a:solidFill>
                    <a:schemeClr val="bg1"/>
                  </a:solidFill>
                </a:rPr>
                <a:t>People</a:t>
              </a:r>
            </a:p>
          </p:txBody>
        </p:sp>
      </p:grpSp>
      <p:pic>
        <p:nvPicPr>
          <p:cNvPr id="132105" name="Picture 37"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3750" y="30163"/>
            <a:ext cx="6540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94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59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Line 3"/>
          <p:cNvSpPr>
            <a:spLocks noChangeShapeType="1"/>
          </p:cNvSpPr>
          <p:nvPr/>
        </p:nvSpPr>
        <p:spPr bwMode="auto">
          <a:xfrm>
            <a:off x="304800" y="5737225"/>
            <a:ext cx="8382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7150">
                <a:solidFill>
                  <a:schemeClr val="bg1"/>
                </a:solidFill>
                <a:round/>
                <a:headEnd/>
                <a:tailEnd type="stealth"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47" name="Text Box 4"/>
          <p:cNvSpPr txBox="1">
            <a:spLocks noChangeArrowheads="1"/>
          </p:cNvSpPr>
          <p:nvPr/>
        </p:nvSpPr>
        <p:spPr bwMode="auto">
          <a:xfrm>
            <a:off x="304800" y="5791200"/>
            <a:ext cx="8382000" cy="325438"/>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1800">
                <a:solidFill>
                  <a:schemeClr val="bg1"/>
                </a:solidFill>
              </a:rPr>
              <a:t>T0    T1    T2    T3    T..    ……………………………………………………………</a:t>
            </a:r>
          </a:p>
        </p:txBody>
      </p:sp>
      <p:sp>
        <p:nvSpPr>
          <p:cNvPr id="134148" name="AutoShape 5"/>
          <p:cNvSpPr>
            <a:spLocks noChangeArrowheads="1"/>
          </p:cNvSpPr>
          <p:nvPr/>
        </p:nvSpPr>
        <p:spPr bwMode="auto">
          <a:xfrm>
            <a:off x="1219200" y="1371600"/>
            <a:ext cx="6656388" cy="273050"/>
          </a:xfrm>
          <a:prstGeom prst="homePlate">
            <a:avLst>
              <a:gd name="adj" fmla="val 106428"/>
            </a:avLst>
          </a:prstGeom>
          <a:gradFill rotWithShape="0">
            <a:gsLst>
              <a:gs pos="0">
                <a:srgbClr val="777777"/>
              </a:gs>
              <a:gs pos="100000">
                <a:schemeClr val="tx1"/>
              </a:gs>
            </a:gsLst>
            <a:lin ang="0" scaled="1"/>
          </a:gra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1400" b="1">
                <a:solidFill>
                  <a:schemeClr val="bg1"/>
                </a:solidFill>
              </a:rPr>
              <a:t>Pre-birth    Birth    Child    Adolescent    Early Adult    Middle Adult    Senior Adult</a:t>
            </a:r>
          </a:p>
        </p:txBody>
      </p:sp>
      <p:sp>
        <p:nvSpPr>
          <p:cNvPr id="134149" name="Text Box 6"/>
          <p:cNvSpPr txBox="1">
            <a:spLocks noChangeArrowheads="1"/>
          </p:cNvSpPr>
          <p:nvPr/>
        </p:nvSpPr>
        <p:spPr bwMode="auto">
          <a:xfrm>
            <a:off x="3886200" y="6149975"/>
            <a:ext cx="860425" cy="403225"/>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2400" b="1">
                <a:solidFill>
                  <a:schemeClr val="bg1"/>
                </a:solidFill>
              </a:rPr>
              <a:t>Time</a:t>
            </a:r>
          </a:p>
        </p:txBody>
      </p:sp>
      <p:sp>
        <p:nvSpPr>
          <p:cNvPr id="134150" name="Text Box 7"/>
          <p:cNvSpPr txBox="1">
            <a:spLocks noChangeArrowheads="1"/>
          </p:cNvSpPr>
          <p:nvPr/>
        </p:nvSpPr>
        <p:spPr bwMode="auto">
          <a:xfrm>
            <a:off x="7924800" y="1219200"/>
            <a:ext cx="815975" cy="45561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b="1">
                <a:solidFill>
                  <a:schemeClr val="bg1"/>
                </a:solidFill>
              </a:rPr>
              <a:t>J. Smith</a:t>
            </a:r>
          </a:p>
          <a:p>
            <a:pPr algn="ctr" eaLnBrk="1" hangingPunct="1">
              <a:lnSpc>
                <a:spcPct val="85000"/>
              </a:lnSpc>
              <a:spcBef>
                <a:spcPct val="0"/>
              </a:spcBef>
              <a:buFontTx/>
              <a:buNone/>
            </a:pPr>
            <a:r>
              <a:rPr lang="en-US" sz="1400" b="1">
                <a:solidFill>
                  <a:schemeClr val="bg1"/>
                </a:solidFill>
              </a:rPr>
              <a:t>Died</a:t>
            </a:r>
          </a:p>
        </p:txBody>
      </p:sp>
      <p:sp>
        <p:nvSpPr>
          <p:cNvPr id="134151" name="Text Box 8"/>
          <p:cNvSpPr txBox="1">
            <a:spLocks noChangeArrowheads="1"/>
          </p:cNvSpPr>
          <p:nvPr/>
        </p:nvSpPr>
        <p:spPr bwMode="auto">
          <a:xfrm>
            <a:off x="215900" y="1241425"/>
            <a:ext cx="971550" cy="45561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b="1">
                <a:solidFill>
                  <a:schemeClr val="bg1"/>
                </a:solidFill>
              </a:rPr>
              <a:t>J. Smith</a:t>
            </a:r>
          </a:p>
          <a:p>
            <a:pPr algn="ctr" eaLnBrk="1" hangingPunct="1">
              <a:lnSpc>
                <a:spcPct val="85000"/>
              </a:lnSpc>
              <a:spcBef>
                <a:spcPct val="0"/>
              </a:spcBef>
              <a:buFontTx/>
              <a:buNone/>
            </a:pPr>
            <a:r>
              <a:rPr lang="en-US" sz="1400" b="1">
                <a:solidFill>
                  <a:schemeClr val="bg1"/>
                </a:solidFill>
              </a:rPr>
              <a:t>Conceived</a:t>
            </a:r>
          </a:p>
        </p:txBody>
      </p:sp>
      <p:sp>
        <p:nvSpPr>
          <p:cNvPr id="134152" name="AutoShape 9"/>
          <p:cNvSpPr>
            <a:spLocks noChangeArrowheads="1"/>
          </p:cNvSpPr>
          <p:nvPr/>
        </p:nvSpPr>
        <p:spPr bwMode="auto">
          <a:xfrm>
            <a:off x="1295400" y="3657600"/>
            <a:ext cx="6656388" cy="273050"/>
          </a:xfrm>
          <a:prstGeom prst="homePlate">
            <a:avLst>
              <a:gd name="adj" fmla="val 106428"/>
            </a:avLst>
          </a:prstGeom>
          <a:gradFill rotWithShape="0">
            <a:gsLst>
              <a:gs pos="0">
                <a:srgbClr val="777777"/>
              </a:gs>
              <a:gs pos="100000">
                <a:schemeClr val="tx1"/>
              </a:gs>
            </a:gsLst>
            <a:lin ang="0" scaled="1"/>
          </a:gra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1400" b="1">
                <a:solidFill>
                  <a:schemeClr val="bg1"/>
                </a:solidFill>
              </a:rPr>
              <a:t>Pre-birth    Birth    Child    Adolescent    Early Adult    Middle Adult    Senior Adult</a:t>
            </a:r>
          </a:p>
        </p:txBody>
      </p:sp>
      <p:sp>
        <p:nvSpPr>
          <p:cNvPr id="134153" name="Text Box 10"/>
          <p:cNvSpPr txBox="1">
            <a:spLocks noChangeArrowheads="1"/>
          </p:cNvSpPr>
          <p:nvPr/>
        </p:nvSpPr>
        <p:spPr bwMode="auto">
          <a:xfrm>
            <a:off x="7975600" y="3505200"/>
            <a:ext cx="863600" cy="45561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b="1">
                <a:solidFill>
                  <a:schemeClr val="bg1"/>
                </a:solidFill>
              </a:rPr>
              <a:t>M. Jones</a:t>
            </a:r>
          </a:p>
          <a:p>
            <a:pPr algn="ctr" eaLnBrk="1" hangingPunct="1">
              <a:lnSpc>
                <a:spcPct val="85000"/>
              </a:lnSpc>
              <a:spcBef>
                <a:spcPct val="0"/>
              </a:spcBef>
              <a:buFontTx/>
              <a:buNone/>
            </a:pPr>
            <a:r>
              <a:rPr lang="en-US" sz="1400" b="1">
                <a:solidFill>
                  <a:schemeClr val="bg1"/>
                </a:solidFill>
              </a:rPr>
              <a:t>Died</a:t>
            </a:r>
          </a:p>
        </p:txBody>
      </p:sp>
      <p:sp>
        <p:nvSpPr>
          <p:cNvPr id="134154" name="Text Box 11"/>
          <p:cNvSpPr txBox="1">
            <a:spLocks noChangeArrowheads="1"/>
          </p:cNvSpPr>
          <p:nvPr/>
        </p:nvSpPr>
        <p:spPr bwMode="auto">
          <a:xfrm>
            <a:off x="292100" y="3527425"/>
            <a:ext cx="971550" cy="455613"/>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400" b="1">
                <a:solidFill>
                  <a:schemeClr val="bg1"/>
                </a:solidFill>
              </a:rPr>
              <a:t>M. Jones</a:t>
            </a:r>
          </a:p>
          <a:p>
            <a:pPr algn="ctr" eaLnBrk="1" hangingPunct="1">
              <a:lnSpc>
                <a:spcPct val="85000"/>
              </a:lnSpc>
              <a:spcBef>
                <a:spcPct val="0"/>
              </a:spcBef>
              <a:buFontTx/>
              <a:buNone/>
            </a:pPr>
            <a:r>
              <a:rPr lang="en-US" sz="1400" b="1">
                <a:solidFill>
                  <a:schemeClr val="bg1"/>
                </a:solidFill>
              </a:rPr>
              <a:t>Conceived</a:t>
            </a:r>
          </a:p>
        </p:txBody>
      </p:sp>
      <p:sp>
        <p:nvSpPr>
          <p:cNvPr id="134155" name="Text Box 12"/>
          <p:cNvSpPr txBox="1">
            <a:spLocks noChangeArrowheads="1"/>
          </p:cNvSpPr>
          <p:nvPr/>
        </p:nvSpPr>
        <p:spPr bwMode="auto">
          <a:xfrm>
            <a:off x="2895600" y="2209800"/>
            <a:ext cx="2493963" cy="476250"/>
          </a:xfrm>
          <a:prstGeom prst="rect">
            <a:avLst/>
          </a:prstGeom>
          <a:noFill/>
          <a:ln>
            <a:noFill/>
          </a:ln>
          <a:effectLst/>
          <a:extLst>
            <a:ext uri="{909E8E84-426E-40DD-AFC4-6F175D3DCCD1}">
              <a14:hiddenFill xmlns:a14="http://schemas.microsoft.com/office/drawing/2010/main">
                <a:gradFill rotWithShape="0">
                  <a:gsLst>
                    <a:gs pos="0">
                      <a:srgbClr val="993300"/>
                    </a:gs>
                    <a:gs pos="100000">
                      <a:srgbClr val="009900"/>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2800">
                <a:solidFill>
                  <a:schemeClr val="bg1"/>
                </a:solidFill>
              </a:rPr>
              <a:t>………………..</a:t>
            </a:r>
          </a:p>
        </p:txBody>
      </p:sp>
      <p:sp>
        <p:nvSpPr>
          <p:cNvPr id="134156" name="Text Box 13"/>
          <p:cNvSpPr txBox="1">
            <a:spLocks noChangeArrowheads="1"/>
          </p:cNvSpPr>
          <p:nvPr/>
        </p:nvSpPr>
        <p:spPr bwMode="auto">
          <a:xfrm>
            <a:off x="2971800" y="4572000"/>
            <a:ext cx="2493963" cy="476250"/>
          </a:xfrm>
          <a:prstGeom prst="rect">
            <a:avLst/>
          </a:prstGeom>
          <a:noFill/>
          <a:ln>
            <a:noFill/>
          </a:ln>
          <a:effectLst/>
          <a:extLst>
            <a:ext uri="{909E8E84-426E-40DD-AFC4-6F175D3DCCD1}">
              <a14:hiddenFill xmlns:a14="http://schemas.microsoft.com/office/drawing/2010/main">
                <a:gradFill rotWithShape="0">
                  <a:gsLst>
                    <a:gs pos="0">
                      <a:srgbClr val="993300"/>
                    </a:gs>
                    <a:gs pos="100000">
                      <a:srgbClr val="009900"/>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2800">
                <a:solidFill>
                  <a:schemeClr val="bg1"/>
                </a:solidFill>
              </a:rPr>
              <a:t>………………..</a:t>
            </a:r>
          </a:p>
        </p:txBody>
      </p:sp>
      <p:sp>
        <p:nvSpPr>
          <p:cNvPr id="134157" name="Text Box 14"/>
          <p:cNvSpPr txBox="1">
            <a:spLocks noChangeArrowheads="1"/>
          </p:cNvSpPr>
          <p:nvPr/>
        </p:nvSpPr>
        <p:spPr bwMode="auto">
          <a:xfrm>
            <a:off x="3886200" y="4572000"/>
            <a:ext cx="733425" cy="366713"/>
          </a:xfrm>
          <a:prstGeom prst="rect">
            <a:avLst/>
          </a:prstGeom>
          <a:noFill/>
          <a:ln>
            <a:noFill/>
          </a:ln>
          <a:effectLst/>
          <a:extLst>
            <a:ext uri="{909E8E84-426E-40DD-AFC4-6F175D3DCCD1}">
              <a14:hiddenFill xmlns:a14="http://schemas.microsoft.com/office/drawing/2010/main">
                <a:gradFill rotWithShape="0">
                  <a:gsLst>
                    <a:gs pos="0">
                      <a:srgbClr val="993300"/>
                    </a:gs>
                    <a:gs pos="100000">
                      <a:srgbClr val="009900"/>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2000">
                <a:solidFill>
                  <a:schemeClr val="bg1"/>
                </a:solidFill>
              </a:rPr>
              <a:t>BEM</a:t>
            </a:r>
          </a:p>
        </p:txBody>
      </p:sp>
      <p:sp>
        <p:nvSpPr>
          <p:cNvPr id="134158" name="Text Box 15"/>
          <p:cNvSpPr txBox="1">
            <a:spLocks noChangeArrowheads="1"/>
          </p:cNvSpPr>
          <p:nvPr/>
        </p:nvSpPr>
        <p:spPr bwMode="auto">
          <a:xfrm>
            <a:off x="3810000" y="2209800"/>
            <a:ext cx="733425" cy="366713"/>
          </a:xfrm>
          <a:prstGeom prst="rect">
            <a:avLst/>
          </a:prstGeom>
          <a:noFill/>
          <a:ln>
            <a:noFill/>
          </a:ln>
          <a:effectLst/>
          <a:extLst>
            <a:ext uri="{909E8E84-426E-40DD-AFC4-6F175D3DCCD1}">
              <a14:hiddenFill xmlns:a14="http://schemas.microsoft.com/office/drawing/2010/main">
                <a:gradFill rotWithShape="0">
                  <a:gsLst>
                    <a:gs pos="0">
                      <a:srgbClr val="993300"/>
                    </a:gs>
                    <a:gs pos="100000">
                      <a:srgbClr val="009900"/>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2000">
                <a:solidFill>
                  <a:schemeClr val="bg1"/>
                </a:solidFill>
              </a:rPr>
              <a:t>BEM</a:t>
            </a:r>
          </a:p>
        </p:txBody>
      </p:sp>
      <p:pic>
        <p:nvPicPr>
          <p:cNvPr id="134159" name="Picture 16" descr="BEM Model - brief 032608"/>
          <p:cNvPicPr>
            <a:picLocks noChangeAspect="1" noChangeArrowheads="1"/>
          </p:cNvPicPr>
          <p:nvPr/>
        </p:nvPicPr>
        <p:blipFill>
          <a:blip r:embed="rId2">
            <a:extLst>
              <a:ext uri="{28A0092B-C50C-407E-A947-70E740481C1C}">
                <a14:useLocalDpi xmlns:a14="http://schemas.microsoft.com/office/drawing/2010/main" val="0"/>
              </a:ext>
            </a:extLst>
          </a:blip>
          <a:srcRect l="4167" t="12222" r="2499" b="18889"/>
          <a:stretch>
            <a:fillRect/>
          </a:stretch>
        </p:blipFill>
        <p:spPr bwMode="auto">
          <a:xfrm>
            <a:off x="381000" y="1905000"/>
            <a:ext cx="25146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60" name="Picture 17" descr="BEM Model - brief 032608"/>
          <p:cNvPicPr>
            <a:picLocks noChangeAspect="1" noChangeArrowheads="1"/>
          </p:cNvPicPr>
          <p:nvPr/>
        </p:nvPicPr>
        <p:blipFill>
          <a:blip r:embed="rId2">
            <a:extLst>
              <a:ext uri="{28A0092B-C50C-407E-A947-70E740481C1C}">
                <a14:useLocalDpi xmlns:a14="http://schemas.microsoft.com/office/drawing/2010/main" val="0"/>
              </a:ext>
            </a:extLst>
          </a:blip>
          <a:srcRect l="4167" t="12222" r="2499" b="18889"/>
          <a:stretch>
            <a:fillRect/>
          </a:stretch>
        </p:blipFill>
        <p:spPr bwMode="auto">
          <a:xfrm>
            <a:off x="5410200" y="1905000"/>
            <a:ext cx="25146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61" name="Picture 18" descr="BEM Model - brief 032608"/>
          <p:cNvPicPr>
            <a:picLocks noChangeAspect="1" noChangeArrowheads="1"/>
          </p:cNvPicPr>
          <p:nvPr/>
        </p:nvPicPr>
        <p:blipFill>
          <a:blip r:embed="rId2">
            <a:extLst>
              <a:ext uri="{28A0092B-C50C-407E-A947-70E740481C1C}">
                <a14:useLocalDpi xmlns:a14="http://schemas.microsoft.com/office/drawing/2010/main" val="0"/>
              </a:ext>
            </a:extLst>
          </a:blip>
          <a:srcRect l="4167" t="12222" r="2499" b="18889"/>
          <a:stretch>
            <a:fillRect/>
          </a:stretch>
        </p:blipFill>
        <p:spPr bwMode="auto">
          <a:xfrm>
            <a:off x="381000" y="4114800"/>
            <a:ext cx="25146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62" name="Picture 19" descr="BEM Model - brief 032608"/>
          <p:cNvPicPr>
            <a:picLocks noChangeAspect="1" noChangeArrowheads="1"/>
          </p:cNvPicPr>
          <p:nvPr/>
        </p:nvPicPr>
        <p:blipFill>
          <a:blip r:embed="rId2">
            <a:extLst>
              <a:ext uri="{28A0092B-C50C-407E-A947-70E740481C1C}">
                <a14:useLocalDpi xmlns:a14="http://schemas.microsoft.com/office/drawing/2010/main" val="0"/>
              </a:ext>
            </a:extLst>
          </a:blip>
          <a:srcRect l="4167" t="12222" r="2499" b="18889"/>
          <a:stretch>
            <a:fillRect/>
          </a:stretch>
        </p:blipFill>
        <p:spPr bwMode="auto">
          <a:xfrm>
            <a:off x="5486400" y="4114800"/>
            <a:ext cx="25146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63" name="Rectangle 21"/>
          <p:cNvSpPr>
            <a:spLocks noChangeArrowheads="1"/>
          </p:cNvSpPr>
          <p:nvPr/>
        </p:nvSpPr>
        <p:spPr bwMode="auto">
          <a:xfrm>
            <a:off x="228600" y="174625"/>
            <a:ext cx="7239000" cy="762000"/>
          </a:xfrm>
          <a:prstGeom prst="rect">
            <a:avLst/>
          </a:prstGeom>
          <a:solidFill>
            <a:srgbClr val="003300"/>
          </a:solidFill>
          <a:ln w="9525">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2600">
                <a:solidFill>
                  <a:schemeClr val="bg1"/>
                </a:solidFill>
              </a:rPr>
              <a:t>“Person Model” – Applying BEM Over </a:t>
            </a:r>
          </a:p>
          <a:p>
            <a:pPr eaLnBrk="1" hangingPunct="1">
              <a:lnSpc>
                <a:spcPct val="90000"/>
              </a:lnSpc>
              <a:spcBef>
                <a:spcPct val="0"/>
              </a:spcBef>
              <a:buFontTx/>
              <a:buNone/>
            </a:pPr>
            <a:r>
              <a:rPr lang="en-US" sz="2600">
                <a:solidFill>
                  <a:schemeClr val="bg1"/>
                </a:solidFill>
              </a:rPr>
              <a:t>Individual Person’s Time &amp; Life Stages</a:t>
            </a:r>
          </a:p>
        </p:txBody>
      </p:sp>
      <p:pic>
        <p:nvPicPr>
          <p:cNvPr id="134164" name="Picture 22"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152400"/>
            <a:ext cx="1204913"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Line 2"/>
          <p:cNvSpPr>
            <a:spLocks noChangeShapeType="1"/>
          </p:cNvSpPr>
          <p:nvPr/>
        </p:nvSpPr>
        <p:spPr bwMode="auto">
          <a:xfrm flipV="1">
            <a:off x="4343400" y="1219200"/>
            <a:ext cx="0" cy="48006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171" name="Line 4"/>
          <p:cNvSpPr>
            <a:spLocks noChangeShapeType="1"/>
          </p:cNvSpPr>
          <p:nvPr/>
        </p:nvSpPr>
        <p:spPr bwMode="auto">
          <a:xfrm>
            <a:off x="304800" y="6042025"/>
            <a:ext cx="8382000" cy="0"/>
          </a:xfrm>
          <a:prstGeom prst="line">
            <a:avLst/>
          </a:prstGeom>
          <a:noFill/>
          <a:ln w="57150">
            <a:solidFill>
              <a:schemeClr val="bg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172" name="Text Box 5"/>
          <p:cNvSpPr txBox="1">
            <a:spLocks noChangeArrowheads="1"/>
          </p:cNvSpPr>
          <p:nvPr/>
        </p:nvSpPr>
        <p:spPr bwMode="auto">
          <a:xfrm>
            <a:off x="304800" y="6137275"/>
            <a:ext cx="8270875" cy="350838"/>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2000">
                <a:solidFill>
                  <a:schemeClr val="bg1"/>
                </a:solidFill>
              </a:rPr>
              <a:t>T-..      …..      T-3      T-2      T-1      Tx      T1      T2      T3      T..      …………</a:t>
            </a:r>
          </a:p>
        </p:txBody>
      </p:sp>
      <p:sp>
        <p:nvSpPr>
          <p:cNvPr id="135173" name="AutoShape 6"/>
          <p:cNvSpPr>
            <a:spLocks noChangeArrowheads="1"/>
          </p:cNvSpPr>
          <p:nvPr/>
        </p:nvSpPr>
        <p:spPr bwMode="auto">
          <a:xfrm>
            <a:off x="914400" y="2438400"/>
            <a:ext cx="6400800" cy="381000"/>
          </a:xfrm>
          <a:prstGeom prst="homePlate">
            <a:avLst>
              <a:gd name="adj" fmla="val 73344"/>
            </a:avLst>
          </a:prstGeom>
          <a:gradFill rotWithShape="0">
            <a:gsLst>
              <a:gs pos="0">
                <a:srgbClr val="969696"/>
              </a:gs>
              <a:gs pos="100000">
                <a:schemeClr val="tx1"/>
              </a:gs>
            </a:gsLst>
            <a:lin ang="0" scaled="1"/>
          </a:gra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1400">
                <a:solidFill>
                  <a:schemeClr val="bg1"/>
                </a:solidFill>
              </a:rPr>
              <a:t>Pre-birth    Birth    Child    Adolescent    </a:t>
            </a:r>
            <a:r>
              <a:rPr lang="en-US" sz="1400" b="1" u="sng">
                <a:solidFill>
                  <a:schemeClr val="bg1"/>
                </a:solidFill>
              </a:rPr>
              <a:t>Early Adult</a:t>
            </a:r>
            <a:r>
              <a:rPr lang="en-US" sz="1400">
                <a:solidFill>
                  <a:schemeClr val="bg1"/>
                </a:solidFill>
              </a:rPr>
              <a:t>    Middle Adult    Senior Adult</a:t>
            </a:r>
          </a:p>
        </p:txBody>
      </p:sp>
      <p:sp>
        <p:nvSpPr>
          <p:cNvPr id="135174" name="Text Box 7"/>
          <p:cNvSpPr txBox="1">
            <a:spLocks noChangeArrowheads="1"/>
          </p:cNvSpPr>
          <p:nvPr/>
        </p:nvSpPr>
        <p:spPr bwMode="auto">
          <a:xfrm>
            <a:off x="3886200" y="6378575"/>
            <a:ext cx="860425" cy="403225"/>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2400" b="1">
                <a:solidFill>
                  <a:schemeClr val="bg1"/>
                </a:solidFill>
              </a:rPr>
              <a:t>Time</a:t>
            </a:r>
          </a:p>
        </p:txBody>
      </p:sp>
      <p:sp>
        <p:nvSpPr>
          <p:cNvPr id="135175" name="AutoShape 8"/>
          <p:cNvSpPr>
            <a:spLocks noChangeArrowheads="1"/>
          </p:cNvSpPr>
          <p:nvPr/>
        </p:nvSpPr>
        <p:spPr bwMode="auto">
          <a:xfrm>
            <a:off x="3962400" y="4267200"/>
            <a:ext cx="4800600" cy="381000"/>
          </a:xfrm>
          <a:prstGeom prst="homePlate">
            <a:avLst>
              <a:gd name="adj" fmla="val 55008"/>
            </a:avLst>
          </a:prstGeom>
          <a:gradFill rotWithShape="0">
            <a:gsLst>
              <a:gs pos="0">
                <a:srgbClr val="969696"/>
              </a:gs>
              <a:gs pos="100000">
                <a:schemeClr val="tx1"/>
              </a:gs>
            </a:gsLst>
            <a:lin ang="0" scaled="1"/>
          </a:gra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1400" b="1" u="sng">
                <a:solidFill>
                  <a:schemeClr val="bg1"/>
                </a:solidFill>
              </a:rPr>
              <a:t>Pre-birth</a:t>
            </a:r>
            <a:r>
              <a:rPr lang="en-US" sz="1400" b="1">
                <a:solidFill>
                  <a:schemeClr val="bg1"/>
                </a:solidFill>
              </a:rPr>
              <a:t> </a:t>
            </a:r>
            <a:r>
              <a:rPr lang="en-US" sz="1400">
                <a:solidFill>
                  <a:schemeClr val="bg1"/>
                </a:solidFill>
              </a:rPr>
              <a:t>   Birth    Child    Adolescent    Early Adult …..</a:t>
            </a:r>
          </a:p>
        </p:txBody>
      </p:sp>
      <p:sp>
        <p:nvSpPr>
          <p:cNvPr id="135176" name="AutoShape 9"/>
          <p:cNvSpPr>
            <a:spLocks noChangeArrowheads="1"/>
          </p:cNvSpPr>
          <p:nvPr/>
        </p:nvSpPr>
        <p:spPr bwMode="auto">
          <a:xfrm>
            <a:off x="3276600" y="3810000"/>
            <a:ext cx="5486400" cy="381000"/>
          </a:xfrm>
          <a:prstGeom prst="homePlate">
            <a:avLst>
              <a:gd name="adj" fmla="val 62867"/>
            </a:avLst>
          </a:prstGeom>
          <a:gradFill rotWithShape="0">
            <a:gsLst>
              <a:gs pos="0">
                <a:srgbClr val="969696"/>
              </a:gs>
              <a:gs pos="100000">
                <a:schemeClr val="tx1"/>
              </a:gs>
            </a:gsLst>
            <a:lin ang="0" scaled="1"/>
          </a:gra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1400">
                <a:solidFill>
                  <a:schemeClr val="bg1"/>
                </a:solidFill>
              </a:rPr>
              <a:t>Pre-birth    </a:t>
            </a:r>
            <a:r>
              <a:rPr lang="en-US" sz="1400" b="1" u="sng">
                <a:solidFill>
                  <a:schemeClr val="bg1"/>
                </a:solidFill>
              </a:rPr>
              <a:t>Birth</a:t>
            </a:r>
            <a:r>
              <a:rPr lang="en-US" sz="1400">
                <a:solidFill>
                  <a:schemeClr val="bg1"/>
                </a:solidFill>
              </a:rPr>
              <a:t>    Child    Adolescent    Early Adult    Middle Adult    ..</a:t>
            </a:r>
          </a:p>
        </p:txBody>
      </p:sp>
      <p:sp>
        <p:nvSpPr>
          <p:cNvPr id="135177" name="AutoShape 10"/>
          <p:cNvSpPr>
            <a:spLocks noChangeArrowheads="1"/>
          </p:cNvSpPr>
          <p:nvPr/>
        </p:nvSpPr>
        <p:spPr bwMode="auto">
          <a:xfrm>
            <a:off x="228600" y="1981200"/>
            <a:ext cx="5638800" cy="381000"/>
          </a:xfrm>
          <a:prstGeom prst="homePlate">
            <a:avLst>
              <a:gd name="adj" fmla="val 64613"/>
            </a:avLst>
          </a:prstGeom>
          <a:gradFill rotWithShape="0">
            <a:gsLst>
              <a:gs pos="0">
                <a:srgbClr val="969696"/>
              </a:gs>
              <a:gs pos="100000">
                <a:schemeClr val="tx1"/>
              </a:gs>
            </a:gsLst>
            <a:lin ang="0" scaled="1"/>
          </a:gra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1400">
                <a:solidFill>
                  <a:schemeClr val="bg1"/>
                </a:solidFill>
              </a:rPr>
              <a:t>....    Birth    Child    Adolescent    Early Adult    </a:t>
            </a:r>
            <a:r>
              <a:rPr lang="en-US" sz="1400" b="1" u="sng">
                <a:solidFill>
                  <a:schemeClr val="bg1"/>
                </a:solidFill>
              </a:rPr>
              <a:t>Middle Adult</a:t>
            </a:r>
            <a:r>
              <a:rPr lang="en-US" sz="1400">
                <a:solidFill>
                  <a:schemeClr val="bg1"/>
                </a:solidFill>
              </a:rPr>
              <a:t>    …..</a:t>
            </a:r>
          </a:p>
        </p:txBody>
      </p:sp>
      <p:sp>
        <p:nvSpPr>
          <p:cNvPr id="135178" name="AutoShape 11"/>
          <p:cNvSpPr>
            <a:spLocks noChangeArrowheads="1"/>
          </p:cNvSpPr>
          <p:nvPr/>
        </p:nvSpPr>
        <p:spPr bwMode="auto">
          <a:xfrm>
            <a:off x="228600" y="1066800"/>
            <a:ext cx="4076700" cy="381000"/>
          </a:xfrm>
          <a:prstGeom prst="homePlate">
            <a:avLst>
              <a:gd name="adj" fmla="val 46713"/>
            </a:avLst>
          </a:prstGeom>
          <a:gradFill rotWithShape="0">
            <a:gsLst>
              <a:gs pos="0">
                <a:srgbClr val="969696"/>
              </a:gs>
              <a:gs pos="100000">
                <a:schemeClr val="tx1"/>
              </a:gs>
            </a:gsLst>
            <a:lin ang="0" scaled="1"/>
          </a:gra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1400">
                <a:solidFill>
                  <a:schemeClr val="bg1"/>
                </a:solidFill>
              </a:rPr>
              <a:t>…..    Early Adult    Middle Adult    Senior Adult</a:t>
            </a:r>
          </a:p>
        </p:txBody>
      </p:sp>
      <p:sp>
        <p:nvSpPr>
          <p:cNvPr id="135179" name="AutoShape 12"/>
          <p:cNvSpPr>
            <a:spLocks noChangeArrowheads="1"/>
          </p:cNvSpPr>
          <p:nvPr/>
        </p:nvSpPr>
        <p:spPr bwMode="auto">
          <a:xfrm>
            <a:off x="228600" y="1524000"/>
            <a:ext cx="4953000" cy="381000"/>
          </a:xfrm>
          <a:prstGeom prst="homePlate">
            <a:avLst>
              <a:gd name="adj" fmla="val 56755"/>
            </a:avLst>
          </a:prstGeom>
          <a:gradFill rotWithShape="0">
            <a:gsLst>
              <a:gs pos="0">
                <a:srgbClr val="969696"/>
              </a:gs>
              <a:gs pos="100000">
                <a:schemeClr val="tx1"/>
              </a:gs>
            </a:gsLst>
            <a:lin ang="0" scaled="1"/>
          </a:gra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1400">
                <a:solidFill>
                  <a:schemeClr val="bg1"/>
                </a:solidFill>
              </a:rPr>
              <a:t>. ….. Adolescent    Early Adult    Middle Adult    </a:t>
            </a:r>
            <a:r>
              <a:rPr lang="en-US" sz="1400" b="1" u="sng">
                <a:solidFill>
                  <a:schemeClr val="bg1"/>
                </a:solidFill>
              </a:rPr>
              <a:t>Senior Adult</a:t>
            </a:r>
          </a:p>
        </p:txBody>
      </p:sp>
      <p:sp>
        <p:nvSpPr>
          <p:cNvPr id="135180" name="AutoShape 13"/>
          <p:cNvSpPr>
            <a:spLocks noChangeArrowheads="1"/>
          </p:cNvSpPr>
          <p:nvPr/>
        </p:nvSpPr>
        <p:spPr bwMode="auto">
          <a:xfrm>
            <a:off x="1828800" y="2895600"/>
            <a:ext cx="6400800" cy="381000"/>
          </a:xfrm>
          <a:prstGeom prst="homePlate">
            <a:avLst>
              <a:gd name="adj" fmla="val 73344"/>
            </a:avLst>
          </a:prstGeom>
          <a:gradFill rotWithShape="0">
            <a:gsLst>
              <a:gs pos="0">
                <a:srgbClr val="969696"/>
              </a:gs>
              <a:gs pos="100000">
                <a:schemeClr val="tx1"/>
              </a:gs>
            </a:gsLst>
            <a:lin ang="0" scaled="1"/>
          </a:gra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1400">
                <a:solidFill>
                  <a:schemeClr val="bg1"/>
                </a:solidFill>
              </a:rPr>
              <a:t>Pre-birth    Birth    Child    </a:t>
            </a:r>
            <a:r>
              <a:rPr lang="en-US" sz="1400" b="1" u="sng">
                <a:solidFill>
                  <a:schemeClr val="bg1"/>
                </a:solidFill>
              </a:rPr>
              <a:t>Adolescent </a:t>
            </a:r>
            <a:r>
              <a:rPr lang="en-US" sz="1400">
                <a:solidFill>
                  <a:schemeClr val="bg1"/>
                </a:solidFill>
              </a:rPr>
              <a:t>   Early Adult    Middle Adult    Senior Adult</a:t>
            </a:r>
          </a:p>
        </p:txBody>
      </p:sp>
      <p:sp>
        <p:nvSpPr>
          <p:cNvPr id="135181" name="AutoShape 14"/>
          <p:cNvSpPr>
            <a:spLocks noChangeArrowheads="1"/>
          </p:cNvSpPr>
          <p:nvPr/>
        </p:nvSpPr>
        <p:spPr bwMode="auto">
          <a:xfrm>
            <a:off x="2667000" y="3352800"/>
            <a:ext cx="6096000" cy="381000"/>
          </a:xfrm>
          <a:prstGeom prst="homePlate">
            <a:avLst>
              <a:gd name="adj" fmla="val 69852"/>
            </a:avLst>
          </a:prstGeom>
          <a:gradFill rotWithShape="0">
            <a:gsLst>
              <a:gs pos="0">
                <a:srgbClr val="969696"/>
              </a:gs>
              <a:gs pos="100000">
                <a:schemeClr val="tx1"/>
              </a:gs>
            </a:gsLst>
            <a:lin ang="0" scaled="1"/>
          </a:gra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1400">
                <a:solidFill>
                  <a:schemeClr val="bg1"/>
                </a:solidFill>
              </a:rPr>
              <a:t>Pre-birth    Birth    </a:t>
            </a:r>
            <a:r>
              <a:rPr lang="en-US" sz="1400" b="1" u="sng">
                <a:solidFill>
                  <a:schemeClr val="bg1"/>
                </a:solidFill>
              </a:rPr>
              <a:t>Child</a:t>
            </a:r>
            <a:r>
              <a:rPr lang="en-US" sz="1400">
                <a:solidFill>
                  <a:schemeClr val="bg1"/>
                </a:solidFill>
              </a:rPr>
              <a:t>    Adolescent    Early Adult    Middle Adult    …..</a:t>
            </a:r>
          </a:p>
        </p:txBody>
      </p:sp>
      <p:sp>
        <p:nvSpPr>
          <p:cNvPr id="135182" name="Text Box 15"/>
          <p:cNvSpPr txBox="1">
            <a:spLocks noChangeArrowheads="1"/>
          </p:cNvSpPr>
          <p:nvPr/>
        </p:nvSpPr>
        <p:spPr bwMode="auto">
          <a:xfrm>
            <a:off x="4343400" y="1066800"/>
            <a:ext cx="1435100" cy="325438"/>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800">
                <a:solidFill>
                  <a:schemeClr val="bg1"/>
                </a:solidFill>
              </a:rPr>
              <a:t>J. Smith Died</a:t>
            </a:r>
          </a:p>
        </p:txBody>
      </p:sp>
      <p:sp>
        <p:nvSpPr>
          <p:cNvPr id="135183" name="Text Box 16"/>
          <p:cNvSpPr txBox="1">
            <a:spLocks noChangeArrowheads="1"/>
          </p:cNvSpPr>
          <p:nvPr/>
        </p:nvSpPr>
        <p:spPr bwMode="auto">
          <a:xfrm>
            <a:off x="2286000" y="4800600"/>
            <a:ext cx="2044700" cy="325438"/>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800">
                <a:solidFill>
                  <a:schemeClr val="bg1"/>
                </a:solidFill>
              </a:rPr>
              <a:t>M. Jones Conceived</a:t>
            </a:r>
          </a:p>
        </p:txBody>
      </p:sp>
      <p:sp>
        <p:nvSpPr>
          <p:cNvPr id="135184" name="AutoShape 17"/>
          <p:cNvSpPr>
            <a:spLocks noChangeArrowheads="1"/>
          </p:cNvSpPr>
          <p:nvPr/>
        </p:nvSpPr>
        <p:spPr bwMode="auto">
          <a:xfrm>
            <a:off x="4381500" y="4724400"/>
            <a:ext cx="4381500" cy="381000"/>
          </a:xfrm>
          <a:prstGeom prst="homePlate">
            <a:avLst>
              <a:gd name="adj" fmla="val 50206"/>
            </a:avLst>
          </a:prstGeom>
          <a:gradFill rotWithShape="0">
            <a:gsLst>
              <a:gs pos="0">
                <a:srgbClr val="969696"/>
              </a:gs>
              <a:gs pos="100000">
                <a:schemeClr val="tx1"/>
              </a:gs>
            </a:gsLst>
            <a:lin ang="0" scaled="1"/>
          </a:gra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1400">
                <a:solidFill>
                  <a:schemeClr val="bg1"/>
                </a:solidFill>
              </a:rPr>
              <a:t>Pre-birth    Birth    Child    Adolescent    Early Adult …..</a:t>
            </a:r>
          </a:p>
        </p:txBody>
      </p:sp>
      <p:sp>
        <p:nvSpPr>
          <p:cNvPr id="135185" name="Text Box 18"/>
          <p:cNvSpPr txBox="1">
            <a:spLocks noChangeArrowheads="1"/>
          </p:cNvSpPr>
          <p:nvPr/>
        </p:nvSpPr>
        <p:spPr bwMode="auto">
          <a:xfrm>
            <a:off x="1828800" y="5486400"/>
            <a:ext cx="4983163" cy="476250"/>
          </a:xfrm>
          <a:prstGeom prst="rect">
            <a:avLst/>
          </a:prstGeom>
          <a:noFill/>
          <a:ln>
            <a:noFill/>
          </a:ln>
          <a:effectLst/>
          <a:extLst>
            <a:ext uri="{909E8E84-426E-40DD-AFC4-6F175D3DCCD1}">
              <a14:hiddenFill xmlns:a14="http://schemas.microsoft.com/office/drawing/2010/main">
                <a:gradFill rotWithShape="0">
                  <a:gsLst>
                    <a:gs pos="0">
                      <a:srgbClr val="993300"/>
                    </a:gs>
                    <a:gs pos="100000">
                      <a:srgbClr val="009900"/>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2800">
                <a:solidFill>
                  <a:schemeClr val="bg1"/>
                </a:solidFill>
              </a:rPr>
              <a:t>…………………………………..</a:t>
            </a:r>
          </a:p>
        </p:txBody>
      </p:sp>
      <p:sp>
        <p:nvSpPr>
          <p:cNvPr id="135186" name="Text Box 19"/>
          <p:cNvSpPr txBox="1">
            <a:spLocks noChangeArrowheads="1"/>
          </p:cNvSpPr>
          <p:nvPr/>
        </p:nvSpPr>
        <p:spPr bwMode="auto">
          <a:xfrm>
            <a:off x="4419600" y="5410200"/>
            <a:ext cx="733425" cy="366713"/>
          </a:xfrm>
          <a:prstGeom prst="rect">
            <a:avLst/>
          </a:prstGeom>
          <a:noFill/>
          <a:ln>
            <a:noFill/>
          </a:ln>
          <a:effectLst/>
          <a:extLst>
            <a:ext uri="{909E8E84-426E-40DD-AFC4-6F175D3DCCD1}">
              <a14:hiddenFill xmlns:a14="http://schemas.microsoft.com/office/drawing/2010/main">
                <a:gradFill rotWithShape="0">
                  <a:gsLst>
                    <a:gs pos="0">
                      <a:srgbClr val="993300"/>
                    </a:gs>
                    <a:gs pos="100000">
                      <a:srgbClr val="009900"/>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2000">
                <a:solidFill>
                  <a:schemeClr val="bg1"/>
                </a:solidFill>
              </a:rPr>
              <a:t>BEM</a:t>
            </a:r>
          </a:p>
        </p:txBody>
      </p:sp>
      <p:pic>
        <p:nvPicPr>
          <p:cNvPr id="135187" name="Picture 20" descr="BEM Model - brief 032608"/>
          <p:cNvPicPr>
            <a:picLocks noChangeAspect="1" noChangeArrowheads="1"/>
          </p:cNvPicPr>
          <p:nvPr/>
        </p:nvPicPr>
        <p:blipFill>
          <a:blip r:embed="rId2">
            <a:extLst>
              <a:ext uri="{28A0092B-C50C-407E-A947-70E740481C1C}">
                <a14:useLocalDpi xmlns:a14="http://schemas.microsoft.com/office/drawing/2010/main" val="0"/>
              </a:ext>
            </a:extLst>
          </a:blip>
          <a:srcRect l="4167" t="12222" r="2499" b="18889"/>
          <a:stretch>
            <a:fillRect/>
          </a:stretch>
        </p:blipFill>
        <p:spPr bwMode="auto">
          <a:xfrm>
            <a:off x="6781800" y="5130800"/>
            <a:ext cx="15240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88" name="Picture 21" descr="BEM Model - brief 032608"/>
          <p:cNvPicPr>
            <a:picLocks noChangeAspect="1" noChangeArrowheads="1"/>
          </p:cNvPicPr>
          <p:nvPr/>
        </p:nvPicPr>
        <p:blipFill>
          <a:blip r:embed="rId2">
            <a:extLst>
              <a:ext uri="{28A0092B-C50C-407E-A947-70E740481C1C}">
                <a14:useLocalDpi xmlns:a14="http://schemas.microsoft.com/office/drawing/2010/main" val="0"/>
              </a:ext>
            </a:extLst>
          </a:blip>
          <a:srcRect l="4167" t="12222" r="2499" b="18889"/>
          <a:stretch>
            <a:fillRect/>
          </a:stretch>
        </p:blipFill>
        <p:spPr bwMode="auto">
          <a:xfrm>
            <a:off x="304800" y="5105400"/>
            <a:ext cx="15240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89" name="Rectangle 23"/>
          <p:cNvSpPr>
            <a:spLocks noChangeArrowheads="1"/>
          </p:cNvSpPr>
          <p:nvPr/>
        </p:nvSpPr>
        <p:spPr bwMode="auto">
          <a:xfrm>
            <a:off x="228600" y="174625"/>
            <a:ext cx="7239000" cy="762000"/>
          </a:xfrm>
          <a:prstGeom prst="rect">
            <a:avLst/>
          </a:prstGeom>
          <a:solidFill>
            <a:srgbClr val="003300"/>
          </a:solidFill>
          <a:ln w="9525">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2600">
                <a:solidFill>
                  <a:schemeClr val="bg1"/>
                </a:solidFill>
              </a:rPr>
              <a:t>“Population Model” – Applying BEM At a Point in Time Across Persons &amp; Their Life Stages</a:t>
            </a:r>
          </a:p>
        </p:txBody>
      </p:sp>
      <p:pic>
        <p:nvPicPr>
          <p:cNvPr id="135190" name="Picture 24"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152400"/>
            <a:ext cx="1204913"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194" name="Group 2"/>
          <p:cNvGrpSpPr>
            <a:grpSpLocks/>
          </p:cNvGrpSpPr>
          <p:nvPr/>
        </p:nvGrpSpPr>
        <p:grpSpPr bwMode="auto">
          <a:xfrm>
            <a:off x="185738" y="3646488"/>
            <a:ext cx="4386262" cy="2971800"/>
            <a:chOff x="117" y="2297"/>
            <a:chExt cx="2976" cy="1872"/>
          </a:xfrm>
        </p:grpSpPr>
        <p:sp>
          <p:nvSpPr>
            <p:cNvPr id="136221" name="Cloud"/>
            <p:cNvSpPr>
              <a:spLocks noChangeAspect="1" noEditPoints="1" noChangeArrowheads="1"/>
            </p:cNvSpPr>
            <p:nvPr/>
          </p:nvSpPr>
          <p:spPr bwMode="auto">
            <a:xfrm>
              <a:off x="117" y="2297"/>
              <a:ext cx="2968" cy="18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77 w 21600"/>
                <a:gd name="T13" fmla="*/ 3265 h 21600"/>
                <a:gd name="T14" fmla="*/ 17088 w 21600"/>
                <a:gd name="T15" fmla="*/ 17342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800000"/>
            </a:solidFill>
            <a:ln w="15875">
              <a:solidFill>
                <a:srgbClr val="800000"/>
              </a:solidFill>
              <a:prstDash val="sysDot"/>
              <a:miter lim="800000"/>
              <a:headEnd/>
              <a:tailEnd/>
            </a:ln>
            <a:effectLst>
              <a:outerShdw dist="107763" dir="2700000" algn="ctr" rotWithShape="0">
                <a:srgbClr val="808080"/>
              </a:outerShdw>
            </a:effectLst>
          </p:spPr>
          <p:txBody>
            <a:bodyPr/>
            <a:lstStyle/>
            <a:p>
              <a:endParaRPr lang="en-US"/>
            </a:p>
          </p:txBody>
        </p:sp>
        <p:sp>
          <p:nvSpPr>
            <p:cNvPr id="136222" name="Cloud"/>
            <p:cNvSpPr>
              <a:spLocks noChangeAspect="1" noEditPoints="1" noChangeArrowheads="1"/>
            </p:cNvSpPr>
            <p:nvPr/>
          </p:nvSpPr>
          <p:spPr bwMode="auto">
            <a:xfrm>
              <a:off x="144" y="2304"/>
              <a:ext cx="2949" cy="18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74 w 21600"/>
                <a:gd name="T13" fmla="*/ 3263 h 21600"/>
                <a:gd name="T14" fmla="*/ 17088 w 21600"/>
                <a:gd name="T15" fmla="*/ 17338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0000"/>
            </a:solidFill>
            <a:ln w="15875">
              <a:solidFill>
                <a:srgbClr val="CC0000"/>
              </a:solidFill>
              <a:prstDash val="sysDot"/>
              <a:miter lim="800000"/>
              <a:headEnd/>
              <a:tailEnd/>
            </a:ln>
            <a:effectLst>
              <a:outerShdw dist="107763" dir="2700000" algn="ctr" rotWithShape="0">
                <a:srgbClr val="808080"/>
              </a:outerShdw>
            </a:effectLst>
          </p:spPr>
          <p:txBody>
            <a:bodyPr/>
            <a:lstStyle/>
            <a:p>
              <a:endParaRPr lang="en-US"/>
            </a:p>
          </p:txBody>
        </p:sp>
        <p:sp>
          <p:nvSpPr>
            <p:cNvPr id="136223" name="Cloud"/>
            <p:cNvSpPr>
              <a:spLocks noChangeAspect="1" noEditPoints="1" noChangeArrowheads="1"/>
            </p:cNvSpPr>
            <p:nvPr/>
          </p:nvSpPr>
          <p:spPr bwMode="auto">
            <a:xfrm>
              <a:off x="197" y="2330"/>
              <a:ext cx="2869" cy="18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74 w 21600"/>
                <a:gd name="T13" fmla="*/ 3258 h 21600"/>
                <a:gd name="T14" fmla="*/ 17090 w 21600"/>
                <a:gd name="T15" fmla="*/ 17340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0000"/>
            </a:solidFill>
            <a:ln w="15875">
              <a:solidFill>
                <a:srgbClr val="FF0000"/>
              </a:solidFill>
              <a:prstDash val="sysDot"/>
              <a:miter lim="800000"/>
              <a:headEnd/>
              <a:tailEnd/>
            </a:ln>
            <a:effectLst>
              <a:outerShdw dist="107763" dir="2700000" algn="ctr" rotWithShape="0">
                <a:srgbClr val="808080"/>
              </a:outerShdw>
            </a:effectLst>
          </p:spPr>
          <p:txBody>
            <a:bodyPr/>
            <a:lstStyle/>
            <a:p>
              <a:endParaRPr lang="en-US"/>
            </a:p>
          </p:txBody>
        </p:sp>
        <p:sp>
          <p:nvSpPr>
            <p:cNvPr id="136224" name="Cloud"/>
            <p:cNvSpPr>
              <a:spLocks noChangeAspect="1" noEditPoints="1" noChangeArrowheads="1"/>
            </p:cNvSpPr>
            <p:nvPr/>
          </p:nvSpPr>
          <p:spPr bwMode="auto">
            <a:xfrm>
              <a:off x="261" y="2364"/>
              <a:ext cx="2790" cy="17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81 w 21600"/>
                <a:gd name="T13" fmla="*/ 3265 h 21600"/>
                <a:gd name="T14" fmla="*/ 17086 w 21600"/>
                <a:gd name="T15" fmla="*/ 17341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solidFill>
            <a:ln w="15875">
              <a:solidFill>
                <a:srgbClr val="FF0000"/>
              </a:solidFill>
              <a:prstDash val="sysDot"/>
              <a:miter lim="800000"/>
              <a:headEnd/>
              <a:tailEnd/>
            </a:ln>
            <a:effectLst>
              <a:outerShdw dist="107763" dir="2700000" algn="ctr" rotWithShape="0">
                <a:srgbClr val="808080"/>
              </a:outerShdw>
            </a:effectLst>
          </p:spPr>
          <p:txBody>
            <a:bodyPr/>
            <a:lstStyle/>
            <a:p>
              <a:endParaRPr lang="en-US"/>
            </a:p>
          </p:txBody>
        </p:sp>
        <p:sp>
          <p:nvSpPr>
            <p:cNvPr id="136225" name="Cloud"/>
            <p:cNvSpPr>
              <a:spLocks noChangeAspect="1" noEditPoints="1" noChangeArrowheads="1"/>
            </p:cNvSpPr>
            <p:nvPr/>
          </p:nvSpPr>
          <p:spPr bwMode="auto">
            <a:xfrm>
              <a:off x="597" y="2681"/>
              <a:ext cx="1104" cy="7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74 w 21600"/>
                <a:gd name="T13" fmla="*/ 3269 h 21600"/>
                <a:gd name="T14" fmla="*/ 17080 w 21600"/>
                <a:gd name="T15" fmla="*/ 17338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solidFill>
            <a:ln w="15875">
              <a:solidFill>
                <a:srgbClr val="FF0000"/>
              </a:solidFill>
              <a:prstDash val="sysDot"/>
              <a:miter lim="800000"/>
              <a:headEnd/>
              <a:tailEnd/>
            </a:ln>
            <a:effectLst>
              <a:outerShdw dist="107763" dir="2700000" algn="ctr" rotWithShape="0">
                <a:srgbClr val="808080"/>
              </a:outerShdw>
            </a:effec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800" b="1" i="1">
                  <a:solidFill>
                    <a:srgbClr val="CC0000"/>
                  </a:solidFill>
                </a:rPr>
                <a:t>BEM</a:t>
              </a:r>
            </a:p>
          </p:txBody>
        </p:sp>
        <p:sp>
          <p:nvSpPr>
            <p:cNvPr id="136226" name="Text Box 8"/>
            <p:cNvSpPr txBox="1">
              <a:spLocks noChangeArrowheads="1"/>
            </p:cNvSpPr>
            <p:nvPr/>
          </p:nvSpPr>
          <p:spPr bwMode="auto">
            <a:xfrm>
              <a:off x="789" y="3194"/>
              <a:ext cx="35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b="1" i="1">
                  <a:solidFill>
                    <a:srgbClr val="CC0000"/>
                  </a:solidFill>
                </a:rPr>
                <a:t>BEM</a:t>
              </a:r>
            </a:p>
          </p:txBody>
        </p:sp>
        <p:sp>
          <p:nvSpPr>
            <p:cNvPr id="136227" name="Text Box 9"/>
            <p:cNvSpPr txBox="1">
              <a:spLocks noChangeArrowheads="1"/>
            </p:cNvSpPr>
            <p:nvPr/>
          </p:nvSpPr>
          <p:spPr bwMode="auto">
            <a:xfrm>
              <a:off x="693" y="3002"/>
              <a:ext cx="35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b="1" i="1">
                  <a:solidFill>
                    <a:srgbClr val="CC0000"/>
                  </a:solidFill>
                </a:rPr>
                <a:t>BEM</a:t>
              </a:r>
            </a:p>
          </p:txBody>
        </p:sp>
        <p:sp>
          <p:nvSpPr>
            <p:cNvPr id="136228" name="Text Box 10"/>
            <p:cNvSpPr txBox="1">
              <a:spLocks noChangeArrowheads="1"/>
            </p:cNvSpPr>
            <p:nvPr/>
          </p:nvSpPr>
          <p:spPr bwMode="auto">
            <a:xfrm>
              <a:off x="1125" y="3146"/>
              <a:ext cx="35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b="1" i="1">
                  <a:solidFill>
                    <a:srgbClr val="CC0000"/>
                  </a:solidFill>
                </a:rPr>
                <a:t>BEM</a:t>
              </a:r>
            </a:p>
          </p:txBody>
        </p:sp>
        <p:sp>
          <p:nvSpPr>
            <p:cNvPr id="136229" name="Text Box 11"/>
            <p:cNvSpPr txBox="1">
              <a:spLocks noChangeArrowheads="1"/>
            </p:cNvSpPr>
            <p:nvPr/>
          </p:nvSpPr>
          <p:spPr bwMode="auto">
            <a:xfrm>
              <a:off x="1221" y="2714"/>
              <a:ext cx="35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b="1" i="1">
                  <a:solidFill>
                    <a:srgbClr val="CC0000"/>
                  </a:solidFill>
                </a:rPr>
                <a:t>BEM</a:t>
              </a:r>
            </a:p>
          </p:txBody>
        </p:sp>
        <p:sp>
          <p:nvSpPr>
            <p:cNvPr id="136230" name="Text Box 12"/>
            <p:cNvSpPr txBox="1">
              <a:spLocks noChangeArrowheads="1"/>
            </p:cNvSpPr>
            <p:nvPr/>
          </p:nvSpPr>
          <p:spPr bwMode="auto">
            <a:xfrm>
              <a:off x="1317" y="2906"/>
              <a:ext cx="35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b="1" i="1">
                  <a:solidFill>
                    <a:srgbClr val="CC0000"/>
                  </a:solidFill>
                </a:rPr>
                <a:t>BEM</a:t>
              </a:r>
            </a:p>
          </p:txBody>
        </p:sp>
        <p:sp>
          <p:nvSpPr>
            <p:cNvPr id="136231" name="Cloud"/>
            <p:cNvSpPr>
              <a:spLocks noChangeAspect="1" noEditPoints="1" noChangeArrowheads="1"/>
            </p:cNvSpPr>
            <p:nvPr/>
          </p:nvSpPr>
          <p:spPr bwMode="auto">
            <a:xfrm>
              <a:off x="1509" y="3305"/>
              <a:ext cx="816" cy="54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65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solidFill>
            <a:ln w="15875">
              <a:solidFill>
                <a:srgbClr val="FF0000"/>
              </a:solidFill>
              <a:prstDash val="sysDot"/>
              <a:miter lim="800000"/>
              <a:headEnd/>
              <a:tailEnd/>
            </a:ln>
            <a:effectLst>
              <a:outerShdw dist="107763" dir="2700000" algn="ctr" rotWithShape="0">
                <a:srgbClr val="808080"/>
              </a:outerShdw>
            </a:effec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800" b="1" i="1">
                  <a:solidFill>
                    <a:srgbClr val="CC0000"/>
                  </a:solidFill>
                </a:rPr>
                <a:t>BEM</a:t>
              </a:r>
            </a:p>
          </p:txBody>
        </p:sp>
        <p:sp>
          <p:nvSpPr>
            <p:cNvPr id="136232" name="Text Box 14"/>
            <p:cNvSpPr txBox="1">
              <a:spLocks noChangeArrowheads="1"/>
            </p:cNvSpPr>
            <p:nvPr/>
          </p:nvSpPr>
          <p:spPr bwMode="auto">
            <a:xfrm>
              <a:off x="1989" y="3401"/>
              <a:ext cx="35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b="1" i="1">
                  <a:solidFill>
                    <a:srgbClr val="CC0000"/>
                  </a:solidFill>
                </a:rPr>
                <a:t>BEM</a:t>
              </a:r>
            </a:p>
          </p:txBody>
        </p:sp>
        <p:sp>
          <p:nvSpPr>
            <p:cNvPr id="136233" name="Text Box 15"/>
            <p:cNvSpPr txBox="1">
              <a:spLocks noChangeArrowheads="1"/>
            </p:cNvSpPr>
            <p:nvPr/>
          </p:nvSpPr>
          <p:spPr bwMode="auto">
            <a:xfrm>
              <a:off x="1557" y="3545"/>
              <a:ext cx="35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b="1" i="1">
                  <a:solidFill>
                    <a:srgbClr val="CC0000"/>
                  </a:solidFill>
                </a:rPr>
                <a:t>BEM</a:t>
              </a:r>
            </a:p>
          </p:txBody>
        </p:sp>
        <p:sp>
          <p:nvSpPr>
            <p:cNvPr id="136234" name="Text Box 16"/>
            <p:cNvSpPr txBox="1">
              <a:spLocks noChangeArrowheads="1"/>
            </p:cNvSpPr>
            <p:nvPr/>
          </p:nvSpPr>
          <p:spPr bwMode="auto">
            <a:xfrm>
              <a:off x="1845" y="3593"/>
              <a:ext cx="35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b="1" i="1">
                  <a:solidFill>
                    <a:srgbClr val="CC0000"/>
                  </a:solidFill>
                </a:rPr>
                <a:t>BEM</a:t>
              </a:r>
            </a:p>
          </p:txBody>
        </p:sp>
        <p:sp>
          <p:nvSpPr>
            <p:cNvPr id="136235" name="Cloud"/>
            <p:cNvSpPr>
              <a:spLocks noChangeAspect="1" noEditPoints="1" noChangeArrowheads="1"/>
            </p:cNvSpPr>
            <p:nvPr/>
          </p:nvSpPr>
          <p:spPr bwMode="auto">
            <a:xfrm>
              <a:off x="1941" y="2585"/>
              <a:ext cx="816" cy="54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65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solidFill>
            <a:ln w="15875">
              <a:solidFill>
                <a:srgbClr val="FF0000"/>
              </a:solidFill>
              <a:prstDash val="sysDot"/>
              <a:miter lim="800000"/>
              <a:headEnd/>
              <a:tailEnd/>
            </a:ln>
            <a:effectLst>
              <a:outerShdw dist="107763" dir="2700000" algn="ctr" rotWithShape="0">
                <a:srgbClr val="808080"/>
              </a:outerShdw>
            </a:effectLst>
          </p:spPr>
          <p:txBody>
            <a:bodyPr anchor="ctr" anchorCtr="1"/>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800" b="1" i="1">
                  <a:solidFill>
                    <a:srgbClr val="CC0000"/>
                  </a:solidFill>
                </a:rPr>
                <a:t>BEM</a:t>
              </a:r>
            </a:p>
          </p:txBody>
        </p:sp>
        <p:cxnSp>
          <p:nvCxnSpPr>
            <p:cNvPr id="136236" name="AutoShape 18"/>
            <p:cNvCxnSpPr>
              <a:cxnSpLocks noChangeShapeType="1"/>
              <a:stCxn id="136225" idx="2"/>
              <a:endCxn id="136235" idx="0"/>
            </p:cNvCxnSpPr>
            <p:nvPr/>
          </p:nvCxnSpPr>
          <p:spPr bwMode="auto">
            <a:xfrm flipV="1">
              <a:off x="1705" y="2858"/>
              <a:ext cx="234" cy="193"/>
            </a:xfrm>
            <a:prstGeom prst="curvedConnector3">
              <a:avLst>
                <a:gd name="adj1" fmla="val 49574"/>
              </a:avLst>
            </a:prstGeom>
            <a:noFill/>
            <a:ln w="12700">
              <a:solidFill>
                <a:srgbClr val="8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237" name="AutoShape 19"/>
            <p:cNvCxnSpPr>
              <a:cxnSpLocks noChangeShapeType="1"/>
              <a:stCxn id="136231" idx="3"/>
              <a:endCxn id="136235" idx="1"/>
            </p:cNvCxnSpPr>
            <p:nvPr/>
          </p:nvCxnSpPr>
          <p:spPr bwMode="auto">
            <a:xfrm rot="-5400000">
              <a:off x="2035" y="3017"/>
              <a:ext cx="196" cy="432"/>
            </a:xfrm>
            <a:prstGeom prst="curvedConnector3">
              <a:avLst>
                <a:gd name="adj1" fmla="val 57653"/>
              </a:avLst>
            </a:prstGeom>
            <a:noFill/>
            <a:ln w="12700">
              <a:solidFill>
                <a:srgbClr val="8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238" name="AutoShape 20"/>
            <p:cNvCxnSpPr>
              <a:cxnSpLocks noChangeShapeType="1"/>
              <a:stCxn id="136225" idx="1"/>
              <a:endCxn id="136231" idx="0"/>
            </p:cNvCxnSpPr>
            <p:nvPr/>
          </p:nvCxnSpPr>
          <p:spPr bwMode="auto">
            <a:xfrm rot="16200000" flipH="1">
              <a:off x="1251" y="3323"/>
              <a:ext cx="153" cy="358"/>
            </a:xfrm>
            <a:prstGeom prst="curvedConnector2">
              <a:avLst/>
            </a:prstGeom>
            <a:noFill/>
            <a:ln w="12700">
              <a:solidFill>
                <a:srgbClr val="8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6195" name="Text Box 21"/>
          <p:cNvSpPr txBox="1">
            <a:spLocks noChangeArrowheads="1"/>
          </p:cNvSpPr>
          <p:nvPr/>
        </p:nvSpPr>
        <p:spPr bwMode="auto">
          <a:xfrm>
            <a:off x="228600" y="3200400"/>
            <a:ext cx="365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2000">
                <a:solidFill>
                  <a:srgbClr val="CC0000"/>
                </a:solidFill>
              </a:rPr>
              <a:t>High Vulnerability; Low Thriving</a:t>
            </a:r>
          </a:p>
        </p:txBody>
      </p:sp>
      <p:sp>
        <p:nvSpPr>
          <p:cNvPr id="136196" name="Text Box 22"/>
          <p:cNvSpPr txBox="1">
            <a:spLocks noChangeArrowheads="1"/>
          </p:cNvSpPr>
          <p:nvPr/>
        </p:nvSpPr>
        <p:spPr bwMode="auto">
          <a:xfrm>
            <a:off x="5181600" y="4038600"/>
            <a:ext cx="3733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2000">
                <a:solidFill>
                  <a:srgbClr val="00FF00"/>
                </a:solidFill>
              </a:rPr>
              <a:t>Low Vulnerability; High Thriving</a:t>
            </a:r>
          </a:p>
        </p:txBody>
      </p:sp>
      <p:sp>
        <p:nvSpPr>
          <p:cNvPr id="136197" name="AutoShape 23"/>
          <p:cNvSpPr>
            <a:spLocks noChangeArrowheads="1"/>
          </p:cNvSpPr>
          <p:nvPr/>
        </p:nvSpPr>
        <p:spPr bwMode="auto">
          <a:xfrm rot="-3063201">
            <a:off x="4318000" y="3225800"/>
            <a:ext cx="533400" cy="10922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3143 h 21600"/>
              <a:gd name="T14" fmla="*/ 13364 w 21600"/>
              <a:gd name="T15" fmla="*/ 18457 h 21600"/>
            </a:gdLst>
            <a:ahLst/>
            <a:cxnLst>
              <a:cxn ang="T8">
                <a:pos x="T0" y="T1"/>
              </a:cxn>
              <a:cxn ang="T9">
                <a:pos x="T2" y="T3"/>
              </a:cxn>
              <a:cxn ang="T10">
                <a:pos x="T4" y="T5"/>
              </a:cxn>
              <a:cxn ang="T11">
                <a:pos x="T6" y="T7"/>
              </a:cxn>
            </a:cxnLst>
            <a:rect l="T12" t="T13" r="T14" b="T15"/>
            <a:pathLst>
              <a:path w="21600" h="21600">
                <a:moveTo>
                  <a:pt x="9984" y="0"/>
                </a:moveTo>
                <a:lnTo>
                  <a:pt x="9984" y="3143"/>
                </a:lnTo>
                <a:lnTo>
                  <a:pt x="3375" y="3143"/>
                </a:lnTo>
                <a:lnTo>
                  <a:pt x="3375" y="18457"/>
                </a:lnTo>
                <a:lnTo>
                  <a:pt x="9984" y="18457"/>
                </a:lnTo>
                <a:lnTo>
                  <a:pt x="9984" y="21600"/>
                </a:lnTo>
                <a:lnTo>
                  <a:pt x="21600" y="10800"/>
                </a:lnTo>
                <a:lnTo>
                  <a:pt x="9984" y="0"/>
                </a:lnTo>
                <a:close/>
              </a:path>
              <a:path w="21600" h="21600">
                <a:moveTo>
                  <a:pt x="1350" y="3143"/>
                </a:moveTo>
                <a:lnTo>
                  <a:pt x="1350" y="18457"/>
                </a:lnTo>
                <a:lnTo>
                  <a:pt x="2700" y="18457"/>
                </a:lnTo>
                <a:lnTo>
                  <a:pt x="2700" y="3143"/>
                </a:lnTo>
                <a:lnTo>
                  <a:pt x="1350" y="3143"/>
                </a:lnTo>
                <a:close/>
              </a:path>
              <a:path w="21600" h="21600">
                <a:moveTo>
                  <a:pt x="0" y="3143"/>
                </a:moveTo>
                <a:lnTo>
                  <a:pt x="0" y="18457"/>
                </a:lnTo>
                <a:lnTo>
                  <a:pt x="675" y="18457"/>
                </a:lnTo>
                <a:lnTo>
                  <a:pt x="675" y="3143"/>
                </a:lnTo>
                <a:lnTo>
                  <a:pt x="0" y="3143"/>
                </a:lnTo>
                <a:close/>
              </a:path>
            </a:pathLst>
          </a:custGeom>
          <a:gradFill rotWithShape="1">
            <a:gsLst>
              <a:gs pos="0">
                <a:srgbClr val="FF0000"/>
              </a:gs>
              <a:gs pos="100000">
                <a:srgbClr val="009900"/>
              </a:gs>
            </a:gsLst>
            <a:lin ang="18900000" scaled="1"/>
          </a:gradFill>
          <a:ln>
            <a:noFill/>
          </a:ln>
          <a:effectLst/>
          <a:extLst>
            <a:ext uri="{91240B29-F687-4F45-9708-019B960494DF}">
              <a14:hiddenLine xmlns:a14="http://schemas.microsoft.com/office/drawing/2010/main" w="9525">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2000" b="1">
                <a:solidFill>
                  <a:schemeClr val="bg1"/>
                </a:solidFill>
              </a:rPr>
              <a:t>Move</a:t>
            </a:r>
          </a:p>
        </p:txBody>
      </p:sp>
      <p:sp>
        <p:nvSpPr>
          <p:cNvPr id="136198" name="Text Box 24"/>
          <p:cNvSpPr txBox="1">
            <a:spLocks noChangeArrowheads="1"/>
          </p:cNvSpPr>
          <p:nvPr/>
        </p:nvSpPr>
        <p:spPr bwMode="auto">
          <a:xfrm>
            <a:off x="228600" y="990600"/>
            <a:ext cx="3216275" cy="1947863"/>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b="1" u="sng"/>
              <a:t>“Living” Systems:</a:t>
            </a:r>
          </a:p>
          <a:p>
            <a:pPr eaLnBrk="1" hangingPunct="1">
              <a:spcBef>
                <a:spcPct val="0"/>
              </a:spcBef>
            </a:pPr>
            <a:r>
              <a:rPr lang="en-US" sz="1200" b="1"/>
              <a:t>Part of other systems and have subsystems</a:t>
            </a:r>
          </a:p>
          <a:p>
            <a:pPr eaLnBrk="1" hangingPunct="1">
              <a:spcBef>
                <a:spcPct val="0"/>
              </a:spcBef>
            </a:pPr>
            <a:r>
              <a:rPr lang="en-US" sz="1200" b="1"/>
              <a:t>Complex</a:t>
            </a:r>
          </a:p>
          <a:p>
            <a:pPr eaLnBrk="1" hangingPunct="1">
              <a:spcBef>
                <a:spcPct val="0"/>
              </a:spcBef>
            </a:pPr>
            <a:r>
              <a:rPr lang="en-US" sz="1200" b="1"/>
              <a:t>Overlap</a:t>
            </a:r>
          </a:p>
          <a:p>
            <a:pPr eaLnBrk="1" hangingPunct="1">
              <a:spcBef>
                <a:spcPct val="0"/>
              </a:spcBef>
            </a:pPr>
            <a:r>
              <a:rPr lang="en-US" sz="1200" b="1"/>
              <a:t>Interact</a:t>
            </a:r>
          </a:p>
          <a:p>
            <a:pPr eaLnBrk="1" hangingPunct="1">
              <a:spcBef>
                <a:spcPct val="0"/>
              </a:spcBef>
            </a:pPr>
            <a:r>
              <a:rPr lang="en-US" sz="1200" b="1"/>
              <a:t>“Permeable” boundaries (open systems)</a:t>
            </a:r>
          </a:p>
          <a:p>
            <a:pPr eaLnBrk="1" hangingPunct="1">
              <a:spcBef>
                <a:spcPct val="0"/>
              </a:spcBef>
            </a:pPr>
            <a:r>
              <a:rPr lang="en-US" sz="1200" b="1"/>
              <a:t>“Infinite” and “finite” in numbers</a:t>
            </a:r>
          </a:p>
          <a:p>
            <a:pPr eaLnBrk="1" hangingPunct="1">
              <a:spcBef>
                <a:spcPct val="0"/>
              </a:spcBef>
            </a:pPr>
            <a:r>
              <a:rPr lang="en-US" sz="1200" b="1"/>
              <a:t>Artificial constructs</a:t>
            </a:r>
          </a:p>
          <a:p>
            <a:pPr eaLnBrk="1" hangingPunct="1">
              <a:spcBef>
                <a:spcPct val="0"/>
              </a:spcBef>
            </a:pPr>
            <a:r>
              <a:rPr lang="en-US" sz="1200" b="1"/>
              <a:t>Possess “chaos” and “order” (real; perceived)</a:t>
            </a:r>
          </a:p>
          <a:p>
            <a:pPr eaLnBrk="1" hangingPunct="1">
              <a:spcBef>
                <a:spcPct val="0"/>
              </a:spcBef>
            </a:pPr>
            <a:r>
              <a:rPr lang="en-US" sz="1200" b="1"/>
              <a:t>“Real” only to limited extent</a:t>
            </a:r>
          </a:p>
        </p:txBody>
      </p:sp>
      <p:sp>
        <p:nvSpPr>
          <p:cNvPr id="136199" name="Rectangle 25"/>
          <p:cNvSpPr>
            <a:spLocks noChangeArrowheads="1"/>
          </p:cNvSpPr>
          <p:nvPr/>
        </p:nvSpPr>
        <p:spPr bwMode="auto">
          <a:xfrm>
            <a:off x="228600" y="152400"/>
            <a:ext cx="7467600" cy="685800"/>
          </a:xfrm>
          <a:prstGeom prst="rect">
            <a:avLst/>
          </a:prstGeom>
          <a:gradFill rotWithShape="0">
            <a:gsLst>
              <a:gs pos="0">
                <a:srgbClr val="CC0000"/>
              </a:gs>
              <a:gs pos="100000">
                <a:srgbClr val="009900"/>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2400">
                <a:solidFill>
                  <a:schemeClr val="bg1"/>
                </a:solidFill>
              </a:rPr>
              <a:t>“System(s) Model” – Moving from Vulnerable to Thriving</a:t>
            </a:r>
          </a:p>
        </p:txBody>
      </p:sp>
      <p:grpSp>
        <p:nvGrpSpPr>
          <p:cNvPr id="136200" name="Group 26"/>
          <p:cNvGrpSpPr>
            <a:grpSpLocks/>
          </p:cNvGrpSpPr>
          <p:nvPr/>
        </p:nvGrpSpPr>
        <p:grpSpPr bwMode="auto">
          <a:xfrm>
            <a:off x="4267200" y="990600"/>
            <a:ext cx="4605338" cy="2971800"/>
            <a:chOff x="2592" y="624"/>
            <a:chExt cx="2997" cy="1872"/>
          </a:xfrm>
        </p:grpSpPr>
        <p:sp>
          <p:nvSpPr>
            <p:cNvPr id="136203" name="Cloud"/>
            <p:cNvSpPr>
              <a:spLocks noChangeAspect="1" noEditPoints="1" noChangeArrowheads="1"/>
            </p:cNvSpPr>
            <p:nvPr/>
          </p:nvSpPr>
          <p:spPr bwMode="auto">
            <a:xfrm>
              <a:off x="2592" y="624"/>
              <a:ext cx="2968" cy="18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77 w 21600"/>
                <a:gd name="T13" fmla="*/ 3265 h 21600"/>
                <a:gd name="T14" fmla="*/ 17088 w 21600"/>
                <a:gd name="T15" fmla="*/ 17342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3300"/>
            </a:solidFill>
            <a:ln w="15875">
              <a:solidFill>
                <a:srgbClr val="00CC00"/>
              </a:solidFill>
              <a:prstDash val="sysDot"/>
              <a:miter lim="800000"/>
              <a:headEnd/>
              <a:tailEnd/>
            </a:ln>
            <a:effectLst>
              <a:outerShdw dist="107763" dir="2700000" algn="ctr" rotWithShape="0">
                <a:srgbClr val="808080"/>
              </a:outerShdw>
            </a:effectLst>
          </p:spPr>
          <p:txBody>
            <a:bodyPr/>
            <a:lstStyle/>
            <a:p>
              <a:endParaRPr lang="en-US"/>
            </a:p>
          </p:txBody>
        </p:sp>
        <p:sp>
          <p:nvSpPr>
            <p:cNvPr id="136204" name="Cloud"/>
            <p:cNvSpPr>
              <a:spLocks noChangeAspect="1" noEditPoints="1" noChangeArrowheads="1"/>
            </p:cNvSpPr>
            <p:nvPr/>
          </p:nvSpPr>
          <p:spPr bwMode="auto">
            <a:xfrm>
              <a:off x="2640" y="624"/>
              <a:ext cx="2949" cy="18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74 w 21600"/>
                <a:gd name="T13" fmla="*/ 3263 h 21600"/>
                <a:gd name="T14" fmla="*/ 17088 w 21600"/>
                <a:gd name="T15" fmla="*/ 17338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00CC00"/>
              </a:solidFill>
              <a:prstDash val="sysDot"/>
              <a:miter lim="800000"/>
              <a:headEnd/>
              <a:tailEnd/>
            </a:ln>
            <a:effectLst>
              <a:outerShdw dist="107763" dir="2700000" algn="ctr" rotWithShape="0">
                <a:srgbClr val="808080"/>
              </a:outerShdw>
            </a:effectLst>
          </p:spPr>
          <p:txBody>
            <a:bodyPr/>
            <a:lstStyle/>
            <a:p>
              <a:endParaRPr lang="en-US"/>
            </a:p>
          </p:txBody>
        </p:sp>
        <p:sp>
          <p:nvSpPr>
            <p:cNvPr id="136205" name="Cloud"/>
            <p:cNvSpPr>
              <a:spLocks noChangeAspect="1" noEditPoints="1" noChangeArrowheads="1"/>
            </p:cNvSpPr>
            <p:nvPr/>
          </p:nvSpPr>
          <p:spPr bwMode="auto">
            <a:xfrm>
              <a:off x="2688" y="672"/>
              <a:ext cx="2869" cy="18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74 w 21600"/>
                <a:gd name="T13" fmla="*/ 3258 h 21600"/>
                <a:gd name="T14" fmla="*/ 17090 w 21600"/>
                <a:gd name="T15" fmla="*/ 17340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CC00"/>
            </a:solidFill>
            <a:ln w="15875">
              <a:solidFill>
                <a:srgbClr val="00CC00"/>
              </a:solidFill>
              <a:prstDash val="sysDot"/>
              <a:miter lim="800000"/>
              <a:headEnd/>
              <a:tailEnd/>
            </a:ln>
            <a:effectLst>
              <a:outerShdw dist="107763" dir="2700000" algn="ctr" rotWithShape="0">
                <a:srgbClr val="808080"/>
              </a:outerShdw>
            </a:effectLst>
          </p:spPr>
          <p:txBody>
            <a:bodyPr/>
            <a:lstStyle/>
            <a:p>
              <a:endParaRPr lang="en-US"/>
            </a:p>
          </p:txBody>
        </p:sp>
        <p:sp>
          <p:nvSpPr>
            <p:cNvPr id="136206" name="Cloud"/>
            <p:cNvSpPr>
              <a:spLocks noChangeAspect="1" noEditPoints="1" noChangeArrowheads="1"/>
            </p:cNvSpPr>
            <p:nvPr/>
          </p:nvSpPr>
          <p:spPr bwMode="auto">
            <a:xfrm>
              <a:off x="2751" y="696"/>
              <a:ext cx="2769" cy="17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80 w 21600"/>
                <a:gd name="T13" fmla="*/ 3265 h 21600"/>
                <a:gd name="T14" fmla="*/ 17083 w 21600"/>
                <a:gd name="T15" fmla="*/ 17341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solidFill>
            <a:ln w="15875">
              <a:solidFill>
                <a:srgbClr val="00CC00"/>
              </a:solidFill>
              <a:prstDash val="sysDot"/>
              <a:miter lim="800000"/>
              <a:headEnd/>
              <a:tailEnd/>
            </a:ln>
            <a:effectLst>
              <a:outerShdw dist="107763" dir="2700000" algn="ctr" rotWithShape="0">
                <a:srgbClr val="808080"/>
              </a:outerShdw>
            </a:effectLst>
          </p:spPr>
          <p:txBody>
            <a:bodyPr/>
            <a:lstStyle/>
            <a:p>
              <a:endParaRPr lang="en-US"/>
            </a:p>
          </p:txBody>
        </p:sp>
        <p:sp>
          <p:nvSpPr>
            <p:cNvPr id="136207" name="Cloud"/>
            <p:cNvSpPr>
              <a:spLocks noChangeAspect="1" noEditPoints="1" noChangeArrowheads="1"/>
            </p:cNvSpPr>
            <p:nvPr/>
          </p:nvSpPr>
          <p:spPr bwMode="auto">
            <a:xfrm>
              <a:off x="3072" y="1008"/>
              <a:ext cx="1104" cy="7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74 w 21600"/>
                <a:gd name="T13" fmla="*/ 3269 h 21600"/>
                <a:gd name="T14" fmla="*/ 17080 w 21600"/>
                <a:gd name="T15" fmla="*/ 17338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solidFill>
            <a:ln w="15875">
              <a:solidFill>
                <a:srgbClr val="00CC00"/>
              </a:solidFill>
              <a:prstDash val="sysDot"/>
              <a:miter lim="800000"/>
              <a:headEnd/>
              <a:tailEnd/>
            </a:ln>
            <a:effectLst>
              <a:outerShdw dist="107763" dir="2700000" algn="ctr" rotWithShape="0">
                <a:srgbClr val="808080"/>
              </a:outerShdw>
            </a:effec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800" b="1" i="1">
                  <a:solidFill>
                    <a:srgbClr val="006600"/>
                  </a:solidFill>
                </a:rPr>
                <a:t>BEM</a:t>
              </a:r>
            </a:p>
          </p:txBody>
        </p:sp>
        <p:sp>
          <p:nvSpPr>
            <p:cNvPr id="136208" name="Text Box 32"/>
            <p:cNvSpPr txBox="1">
              <a:spLocks noChangeArrowheads="1"/>
            </p:cNvSpPr>
            <p:nvPr/>
          </p:nvSpPr>
          <p:spPr bwMode="auto">
            <a:xfrm>
              <a:off x="3264" y="1521"/>
              <a:ext cx="33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b="1" i="1">
                  <a:solidFill>
                    <a:srgbClr val="006600"/>
                  </a:solidFill>
                </a:rPr>
                <a:t>BEM</a:t>
              </a:r>
            </a:p>
          </p:txBody>
        </p:sp>
        <p:sp>
          <p:nvSpPr>
            <p:cNvPr id="136209" name="Text Box 33"/>
            <p:cNvSpPr txBox="1">
              <a:spLocks noChangeArrowheads="1"/>
            </p:cNvSpPr>
            <p:nvPr/>
          </p:nvSpPr>
          <p:spPr bwMode="auto">
            <a:xfrm>
              <a:off x="3168" y="1329"/>
              <a:ext cx="34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b="1" i="1">
                  <a:solidFill>
                    <a:srgbClr val="006600"/>
                  </a:solidFill>
                </a:rPr>
                <a:t>BEM</a:t>
              </a:r>
            </a:p>
          </p:txBody>
        </p:sp>
        <p:sp>
          <p:nvSpPr>
            <p:cNvPr id="136210" name="Text Box 34"/>
            <p:cNvSpPr txBox="1">
              <a:spLocks noChangeArrowheads="1"/>
            </p:cNvSpPr>
            <p:nvPr/>
          </p:nvSpPr>
          <p:spPr bwMode="auto">
            <a:xfrm>
              <a:off x="3600" y="1473"/>
              <a:ext cx="33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b="1" i="1">
                  <a:solidFill>
                    <a:srgbClr val="006600"/>
                  </a:solidFill>
                </a:rPr>
                <a:t>BEM</a:t>
              </a:r>
            </a:p>
          </p:txBody>
        </p:sp>
        <p:sp>
          <p:nvSpPr>
            <p:cNvPr id="136211" name="Text Box 35"/>
            <p:cNvSpPr txBox="1">
              <a:spLocks noChangeArrowheads="1"/>
            </p:cNvSpPr>
            <p:nvPr/>
          </p:nvSpPr>
          <p:spPr bwMode="auto">
            <a:xfrm>
              <a:off x="3696" y="1041"/>
              <a:ext cx="34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b="1" i="1">
                  <a:solidFill>
                    <a:srgbClr val="006600"/>
                  </a:solidFill>
                </a:rPr>
                <a:t>BEM</a:t>
              </a:r>
            </a:p>
          </p:txBody>
        </p:sp>
        <p:sp>
          <p:nvSpPr>
            <p:cNvPr id="136212" name="Text Box 36"/>
            <p:cNvSpPr txBox="1">
              <a:spLocks noChangeArrowheads="1"/>
            </p:cNvSpPr>
            <p:nvPr/>
          </p:nvSpPr>
          <p:spPr bwMode="auto">
            <a:xfrm>
              <a:off x="3792" y="1233"/>
              <a:ext cx="34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b="1" i="1">
                  <a:solidFill>
                    <a:srgbClr val="006600"/>
                  </a:solidFill>
                </a:rPr>
                <a:t>BEM</a:t>
              </a:r>
            </a:p>
          </p:txBody>
        </p:sp>
        <p:sp>
          <p:nvSpPr>
            <p:cNvPr id="136213" name="Cloud"/>
            <p:cNvSpPr>
              <a:spLocks noChangeAspect="1" noEditPoints="1" noChangeArrowheads="1"/>
            </p:cNvSpPr>
            <p:nvPr/>
          </p:nvSpPr>
          <p:spPr bwMode="auto">
            <a:xfrm>
              <a:off x="3984" y="1632"/>
              <a:ext cx="816" cy="54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65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solidFill>
            <a:ln w="15875">
              <a:solidFill>
                <a:srgbClr val="00CC00"/>
              </a:solidFill>
              <a:prstDash val="sysDot"/>
              <a:miter lim="800000"/>
              <a:headEnd/>
              <a:tailEnd/>
            </a:ln>
            <a:effectLst>
              <a:outerShdw dist="107763" dir="2700000" algn="ctr" rotWithShape="0">
                <a:srgbClr val="808080"/>
              </a:outerShdw>
            </a:effec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800" b="1" i="1">
                  <a:solidFill>
                    <a:srgbClr val="006600"/>
                  </a:solidFill>
                </a:rPr>
                <a:t>BEM</a:t>
              </a:r>
            </a:p>
          </p:txBody>
        </p:sp>
        <p:sp>
          <p:nvSpPr>
            <p:cNvPr id="136214" name="Text Box 38"/>
            <p:cNvSpPr txBox="1">
              <a:spLocks noChangeArrowheads="1"/>
            </p:cNvSpPr>
            <p:nvPr/>
          </p:nvSpPr>
          <p:spPr bwMode="auto">
            <a:xfrm>
              <a:off x="4464" y="1728"/>
              <a:ext cx="34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b="1" i="1">
                  <a:solidFill>
                    <a:srgbClr val="006600"/>
                  </a:solidFill>
                </a:rPr>
                <a:t>BEM</a:t>
              </a:r>
            </a:p>
          </p:txBody>
        </p:sp>
        <p:sp>
          <p:nvSpPr>
            <p:cNvPr id="136215" name="Text Box 39"/>
            <p:cNvSpPr txBox="1">
              <a:spLocks noChangeArrowheads="1"/>
            </p:cNvSpPr>
            <p:nvPr/>
          </p:nvSpPr>
          <p:spPr bwMode="auto">
            <a:xfrm>
              <a:off x="4032" y="1872"/>
              <a:ext cx="34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b="1" i="1">
                  <a:solidFill>
                    <a:srgbClr val="006600"/>
                  </a:solidFill>
                </a:rPr>
                <a:t>BEM</a:t>
              </a:r>
            </a:p>
          </p:txBody>
        </p:sp>
        <p:sp>
          <p:nvSpPr>
            <p:cNvPr id="136216" name="Text Box 40"/>
            <p:cNvSpPr txBox="1">
              <a:spLocks noChangeArrowheads="1"/>
            </p:cNvSpPr>
            <p:nvPr/>
          </p:nvSpPr>
          <p:spPr bwMode="auto">
            <a:xfrm>
              <a:off x="4320" y="1920"/>
              <a:ext cx="33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b="1" i="1">
                  <a:solidFill>
                    <a:srgbClr val="006600"/>
                  </a:solidFill>
                </a:rPr>
                <a:t>BEM</a:t>
              </a:r>
            </a:p>
          </p:txBody>
        </p:sp>
        <p:sp>
          <p:nvSpPr>
            <p:cNvPr id="136217" name="Cloud"/>
            <p:cNvSpPr>
              <a:spLocks noChangeAspect="1" noEditPoints="1" noChangeArrowheads="1"/>
            </p:cNvSpPr>
            <p:nvPr/>
          </p:nvSpPr>
          <p:spPr bwMode="auto">
            <a:xfrm>
              <a:off x="4416" y="912"/>
              <a:ext cx="816" cy="54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65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solidFill>
            <a:ln w="15875">
              <a:solidFill>
                <a:srgbClr val="00CC00"/>
              </a:solidFill>
              <a:prstDash val="sysDot"/>
              <a:miter lim="800000"/>
              <a:headEnd/>
              <a:tailEnd/>
            </a:ln>
            <a:effectLst>
              <a:outerShdw dist="107763" dir="2700000" algn="ctr" rotWithShape="0">
                <a:srgbClr val="808080"/>
              </a:outerShdw>
            </a:effectLst>
          </p:spPr>
          <p:txBody>
            <a:bodyPr anchor="ctr" anchorCtr="1"/>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1800" b="1" i="1">
                  <a:solidFill>
                    <a:srgbClr val="006600"/>
                  </a:solidFill>
                </a:rPr>
                <a:t>BEM</a:t>
              </a:r>
            </a:p>
          </p:txBody>
        </p:sp>
        <p:cxnSp>
          <p:nvCxnSpPr>
            <p:cNvPr id="136218" name="AutoShape 42"/>
            <p:cNvCxnSpPr>
              <a:cxnSpLocks noChangeShapeType="1"/>
            </p:cNvCxnSpPr>
            <p:nvPr/>
          </p:nvCxnSpPr>
          <p:spPr bwMode="auto">
            <a:xfrm flipV="1">
              <a:off x="4156" y="1185"/>
              <a:ext cx="234" cy="193"/>
            </a:xfrm>
            <a:prstGeom prst="curvedConnector3">
              <a:avLst>
                <a:gd name="adj1" fmla="val 49574"/>
              </a:avLst>
            </a:prstGeom>
            <a:noFill/>
            <a:ln w="12700">
              <a:solidFill>
                <a:srgbClr val="0099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219" name="AutoShape 43"/>
            <p:cNvCxnSpPr>
              <a:cxnSpLocks noChangeShapeType="1"/>
            </p:cNvCxnSpPr>
            <p:nvPr/>
          </p:nvCxnSpPr>
          <p:spPr bwMode="auto">
            <a:xfrm rot="-5400000">
              <a:off x="4486" y="1322"/>
              <a:ext cx="196" cy="432"/>
            </a:xfrm>
            <a:prstGeom prst="curvedConnector3">
              <a:avLst>
                <a:gd name="adj1" fmla="val 57653"/>
              </a:avLst>
            </a:prstGeom>
            <a:noFill/>
            <a:ln w="12700">
              <a:solidFill>
                <a:srgbClr val="0099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220" name="AutoShape 44"/>
            <p:cNvCxnSpPr>
              <a:cxnSpLocks noChangeShapeType="1"/>
            </p:cNvCxnSpPr>
            <p:nvPr/>
          </p:nvCxnSpPr>
          <p:spPr bwMode="auto">
            <a:xfrm rot="16200000" flipH="1">
              <a:off x="3702" y="1650"/>
              <a:ext cx="153" cy="358"/>
            </a:xfrm>
            <a:prstGeom prst="curvedConnector2">
              <a:avLst/>
            </a:prstGeom>
            <a:noFill/>
            <a:ln w="12700">
              <a:solidFill>
                <a:srgbClr val="0099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6201" name="Text Box 45"/>
          <p:cNvSpPr txBox="1">
            <a:spLocks noChangeArrowheads="1"/>
          </p:cNvSpPr>
          <p:nvPr/>
        </p:nvSpPr>
        <p:spPr bwMode="auto">
          <a:xfrm>
            <a:off x="5257800" y="4648200"/>
            <a:ext cx="3429000" cy="1947863"/>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b="1" u="sng"/>
              <a:t>Behavioral Effectiveness Model (BEM):</a:t>
            </a:r>
          </a:p>
          <a:p>
            <a:pPr eaLnBrk="1" hangingPunct="1">
              <a:spcBef>
                <a:spcPct val="0"/>
              </a:spcBef>
            </a:pPr>
            <a:r>
              <a:rPr lang="en-US" sz="1200" b="1"/>
              <a:t>Applies to person and/or population within/across systems</a:t>
            </a:r>
          </a:p>
          <a:p>
            <a:pPr eaLnBrk="1" hangingPunct="1">
              <a:spcBef>
                <a:spcPct val="0"/>
              </a:spcBef>
            </a:pPr>
            <a:r>
              <a:rPr lang="en-US" sz="1200" b="1"/>
              <a:t>Helps predict and understand human behavior within/across systems</a:t>
            </a:r>
          </a:p>
          <a:p>
            <a:pPr eaLnBrk="1" hangingPunct="1">
              <a:spcBef>
                <a:spcPct val="0"/>
              </a:spcBef>
            </a:pPr>
            <a:r>
              <a:rPr lang="en-US" sz="1200" b="1"/>
              <a:t>Helps address determinants of behavior within/across systems</a:t>
            </a:r>
          </a:p>
          <a:p>
            <a:pPr eaLnBrk="1" hangingPunct="1">
              <a:spcBef>
                <a:spcPct val="0"/>
              </a:spcBef>
            </a:pPr>
            <a:r>
              <a:rPr lang="en-US" sz="1200" b="1"/>
              <a:t>Helps with systems-oriented program design and evaluation for reducing vulnerability and increasing thriving</a:t>
            </a:r>
          </a:p>
        </p:txBody>
      </p:sp>
      <p:pic>
        <p:nvPicPr>
          <p:cNvPr id="136202" name="Picture 46"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152400"/>
            <a:ext cx="97631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1"/>
          <p:cNvSpPr>
            <a:spLocks noChangeArrowheads="1"/>
          </p:cNvSpPr>
          <p:nvPr/>
        </p:nvSpPr>
        <p:spPr bwMode="auto">
          <a:xfrm>
            <a:off x="152400" y="152400"/>
            <a:ext cx="7315200" cy="914400"/>
          </a:xfrm>
          <a:prstGeom prst="rect">
            <a:avLst/>
          </a:prstGeom>
          <a:solidFill>
            <a:srgbClr val="003300"/>
          </a:solidFill>
          <a:ln w="9525">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0000"/>
              </a:lnSpc>
              <a:spcBef>
                <a:spcPct val="0"/>
              </a:spcBef>
              <a:buFontTx/>
              <a:buNone/>
            </a:pPr>
            <a:r>
              <a:rPr lang="en-US" b="1" i="1">
                <a:solidFill>
                  <a:schemeClr val="bg1"/>
                </a:solidFill>
              </a:rPr>
              <a:t>Thrive!</a:t>
            </a:r>
            <a:r>
              <a:rPr lang="en-US" sz="3000">
                <a:solidFill>
                  <a:schemeClr val="bg1"/>
                </a:solidFill>
              </a:rPr>
              <a:t> -  Using “Strategic Improvement”</a:t>
            </a:r>
          </a:p>
        </p:txBody>
      </p:sp>
      <p:sp>
        <p:nvSpPr>
          <p:cNvPr id="138243" name="Rectangle 2"/>
          <p:cNvSpPr>
            <a:spLocks noChangeArrowheads="1"/>
          </p:cNvSpPr>
          <p:nvPr/>
        </p:nvSpPr>
        <p:spPr bwMode="auto">
          <a:xfrm>
            <a:off x="1398588" y="2006600"/>
            <a:ext cx="762000" cy="3886200"/>
          </a:xfrm>
          <a:prstGeom prst="rect">
            <a:avLst/>
          </a:prstGeom>
          <a:solidFill>
            <a:srgbClr val="000066"/>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2400">
                <a:solidFill>
                  <a:schemeClr val="bg1"/>
                </a:solidFill>
              </a:rPr>
              <a:t>Current People Behavior</a:t>
            </a:r>
          </a:p>
        </p:txBody>
      </p:sp>
      <p:sp>
        <p:nvSpPr>
          <p:cNvPr id="138244" name="Rectangle 3"/>
          <p:cNvSpPr>
            <a:spLocks noChangeArrowheads="1"/>
          </p:cNvSpPr>
          <p:nvPr/>
        </p:nvSpPr>
        <p:spPr bwMode="auto">
          <a:xfrm>
            <a:off x="5924550" y="2159000"/>
            <a:ext cx="762000" cy="3733800"/>
          </a:xfrm>
          <a:prstGeom prst="rect">
            <a:avLst/>
          </a:prstGeom>
          <a:solidFill>
            <a:srgbClr val="000066"/>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2400">
                <a:solidFill>
                  <a:schemeClr val="bg1"/>
                </a:solidFill>
              </a:rPr>
              <a:t>Target People Behavior</a:t>
            </a:r>
          </a:p>
        </p:txBody>
      </p:sp>
      <p:sp>
        <p:nvSpPr>
          <p:cNvPr id="138245" name="Rectangle 4"/>
          <p:cNvSpPr>
            <a:spLocks noChangeArrowheads="1"/>
          </p:cNvSpPr>
          <p:nvPr/>
        </p:nvSpPr>
        <p:spPr bwMode="auto">
          <a:xfrm>
            <a:off x="6915150" y="1930400"/>
            <a:ext cx="762000" cy="4191000"/>
          </a:xfrm>
          <a:prstGeom prst="rect">
            <a:avLst/>
          </a:prstGeom>
          <a:solidFill>
            <a:srgbClr val="006600"/>
          </a:solidFill>
          <a:ln w="19050">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2400">
                <a:solidFill>
                  <a:schemeClr val="bg1"/>
                </a:solidFill>
              </a:rPr>
              <a:t>Optimized Outcomes</a:t>
            </a:r>
          </a:p>
        </p:txBody>
      </p:sp>
      <p:cxnSp>
        <p:nvCxnSpPr>
          <p:cNvPr id="138246" name="AutoShape 5"/>
          <p:cNvCxnSpPr>
            <a:cxnSpLocks noChangeShapeType="1"/>
            <a:stCxn id="138244" idx="3"/>
            <a:endCxn id="138245" idx="1"/>
          </p:cNvCxnSpPr>
          <p:nvPr/>
        </p:nvCxnSpPr>
        <p:spPr bwMode="auto">
          <a:xfrm>
            <a:off x="6696075" y="4025900"/>
            <a:ext cx="209550" cy="0"/>
          </a:xfrm>
          <a:prstGeom prst="straightConnector1">
            <a:avLst/>
          </a:prstGeom>
          <a:noFill/>
          <a:ln w="38100">
            <a:solidFill>
              <a:schemeClr val="tx2"/>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8247" name="Rectangle 7"/>
          <p:cNvSpPr>
            <a:spLocks noChangeArrowheads="1"/>
          </p:cNvSpPr>
          <p:nvPr/>
        </p:nvSpPr>
        <p:spPr bwMode="auto">
          <a:xfrm>
            <a:off x="7913688" y="1905000"/>
            <a:ext cx="1066800" cy="4191000"/>
          </a:xfrm>
          <a:prstGeom prst="rect">
            <a:avLst/>
          </a:prstGeom>
          <a:solidFill>
            <a:srgbClr val="006600"/>
          </a:solidFill>
          <a:ln w="19050">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2400">
                <a:solidFill>
                  <a:schemeClr val="bg1"/>
                </a:solidFill>
              </a:rPr>
              <a:t>Thrive – High Thriving Status </a:t>
            </a:r>
          </a:p>
          <a:p>
            <a:pPr algn="ctr" eaLnBrk="1" hangingPunct="1">
              <a:spcBef>
                <a:spcPct val="0"/>
              </a:spcBef>
              <a:buFontTx/>
              <a:buNone/>
            </a:pPr>
            <a:r>
              <a:rPr lang="en-US" sz="2400">
                <a:solidFill>
                  <a:schemeClr val="bg1"/>
                </a:solidFill>
              </a:rPr>
              <a:t>Low Vulnerability Status</a:t>
            </a:r>
          </a:p>
          <a:p>
            <a:pPr algn="ctr" eaLnBrk="1" hangingPunct="1">
              <a:spcBef>
                <a:spcPct val="0"/>
              </a:spcBef>
              <a:buFontTx/>
              <a:buNone/>
            </a:pPr>
            <a:r>
              <a:rPr lang="en-US" sz="2400">
                <a:solidFill>
                  <a:schemeClr val="bg1"/>
                </a:solidFill>
              </a:rPr>
              <a:t>Sustained</a:t>
            </a:r>
          </a:p>
        </p:txBody>
      </p:sp>
      <p:cxnSp>
        <p:nvCxnSpPr>
          <p:cNvPr id="138248" name="AutoShape 8"/>
          <p:cNvCxnSpPr>
            <a:cxnSpLocks noChangeShapeType="1"/>
            <a:stCxn id="138245" idx="3"/>
            <a:endCxn id="138247" idx="1"/>
          </p:cNvCxnSpPr>
          <p:nvPr/>
        </p:nvCxnSpPr>
        <p:spPr bwMode="auto">
          <a:xfrm flipV="1">
            <a:off x="7686675" y="4000500"/>
            <a:ext cx="217488" cy="25400"/>
          </a:xfrm>
          <a:prstGeom prst="straightConnector1">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8249" name="AutoShape 9"/>
          <p:cNvSpPr>
            <a:spLocks noChangeArrowheads="1"/>
          </p:cNvSpPr>
          <p:nvPr/>
        </p:nvSpPr>
        <p:spPr bwMode="auto">
          <a:xfrm>
            <a:off x="2274888" y="2235200"/>
            <a:ext cx="3581400" cy="16002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3021 h 21600"/>
              <a:gd name="T14" fmla="*/ 18414 w 21600"/>
              <a:gd name="T15" fmla="*/ 18579 h 21600"/>
            </a:gdLst>
            <a:ahLst/>
            <a:cxnLst>
              <a:cxn ang="T8">
                <a:pos x="T0" y="T1"/>
              </a:cxn>
              <a:cxn ang="T9">
                <a:pos x="T2" y="T3"/>
              </a:cxn>
              <a:cxn ang="T10">
                <a:pos x="T4" y="T5"/>
              </a:cxn>
              <a:cxn ang="T11">
                <a:pos x="T6" y="T7"/>
              </a:cxn>
            </a:cxnLst>
            <a:rect l="T12" t="T13" r="T14" b="T15"/>
            <a:pathLst>
              <a:path w="21600" h="21600">
                <a:moveTo>
                  <a:pt x="17177" y="0"/>
                </a:moveTo>
                <a:lnTo>
                  <a:pt x="17177" y="3021"/>
                </a:lnTo>
                <a:lnTo>
                  <a:pt x="3375" y="3021"/>
                </a:lnTo>
                <a:lnTo>
                  <a:pt x="3375" y="18579"/>
                </a:lnTo>
                <a:lnTo>
                  <a:pt x="17177" y="18579"/>
                </a:lnTo>
                <a:lnTo>
                  <a:pt x="17177" y="21600"/>
                </a:lnTo>
                <a:lnTo>
                  <a:pt x="21600" y="10800"/>
                </a:lnTo>
                <a:lnTo>
                  <a:pt x="17177" y="0"/>
                </a:lnTo>
                <a:close/>
              </a:path>
              <a:path w="21600" h="21600">
                <a:moveTo>
                  <a:pt x="1350" y="3021"/>
                </a:moveTo>
                <a:lnTo>
                  <a:pt x="1350" y="18579"/>
                </a:lnTo>
                <a:lnTo>
                  <a:pt x="2700" y="18579"/>
                </a:lnTo>
                <a:lnTo>
                  <a:pt x="2700" y="3021"/>
                </a:lnTo>
                <a:lnTo>
                  <a:pt x="1350" y="3021"/>
                </a:lnTo>
                <a:close/>
              </a:path>
              <a:path w="21600" h="21600">
                <a:moveTo>
                  <a:pt x="0" y="3021"/>
                </a:moveTo>
                <a:lnTo>
                  <a:pt x="0" y="18579"/>
                </a:lnTo>
                <a:lnTo>
                  <a:pt x="675" y="18579"/>
                </a:lnTo>
                <a:lnTo>
                  <a:pt x="675" y="3021"/>
                </a:lnTo>
                <a:lnTo>
                  <a:pt x="0" y="3021"/>
                </a:lnTo>
                <a:close/>
              </a:path>
            </a:pathLst>
          </a:custGeom>
          <a:solidFill>
            <a:srgbClr val="0000FF"/>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2000">
                <a:solidFill>
                  <a:schemeClr val="bg1"/>
                </a:solidFill>
              </a:rPr>
              <a:t>Changes in </a:t>
            </a:r>
          </a:p>
          <a:p>
            <a:pPr algn="ctr" eaLnBrk="1" hangingPunct="1">
              <a:spcBef>
                <a:spcPct val="0"/>
              </a:spcBef>
              <a:buFontTx/>
              <a:buNone/>
            </a:pPr>
            <a:r>
              <a:rPr lang="en-US" sz="2000">
                <a:solidFill>
                  <a:schemeClr val="bg1"/>
                </a:solidFill>
              </a:rPr>
              <a:t>People’s Behavior</a:t>
            </a:r>
          </a:p>
        </p:txBody>
      </p:sp>
      <p:sp>
        <p:nvSpPr>
          <p:cNvPr id="138250" name="AutoShape 10"/>
          <p:cNvSpPr>
            <a:spLocks noChangeArrowheads="1"/>
          </p:cNvSpPr>
          <p:nvPr/>
        </p:nvSpPr>
        <p:spPr bwMode="auto">
          <a:xfrm>
            <a:off x="2273300" y="4140200"/>
            <a:ext cx="3582988" cy="16002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3300 h 21600"/>
              <a:gd name="T14" fmla="*/ 18443 w 21600"/>
              <a:gd name="T15" fmla="*/ 18300 h 21600"/>
            </a:gdLst>
            <a:ahLst/>
            <a:cxnLst>
              <a:cxn ang="T8">
                <a:pos x="T0" y="T1"/>
              </a:cxn>
              <a:cxn ang="T9">
                <a:pos x="T2" y="T3"/>
              </a:cxn>
              <a:cxn ang="T10">
                <a:pos x="T4" y="T5"/>
              </a:cxn>
              <a:cxn ang="T11">
                <a:pos x="T6" y="T7"/>
              </a:cxn>
            </a:cxnLst>
            <a:rect l="T12" t="T13" r="T14" b="T15"/>
            <a:pathLst>
              <a:path w="21600" h="21600">
                <a:moveTo>
                  <a:pt x="17054" y="0"/>
                </a:moveTo>
                <a:lnTo>
                  <a:pt x="17054" y="3300"/>
                </a:lnTo>
                <a:lnTo>
                  <a:pt x="3375" y="3300"/>
                </a:lnTo>
                <a:lnTo>
                  <a:pt x="3375" y="18300"/>
                </a:lnTo>
                <a:lnTo>
                  <a:pt x="17054" y="18300"/>
                </a:lnTo>
                <a:lnTo>
                  <a:pt x="17054" y="21600"/>
                </a:lnTo>
                <a:lnTo>
                  <a:pt x="21600" y="10800"/>
                </a:lnTo>
                <a:lnTo>
                  <a:pt x="17054" y="0"/>
                </a:lnTo>
                <a:close/>
              </a:path>
              <a:path w="21600" h="21600">
                <a:moveTo>
                  <a:pt x="1350" y="3300"/>
                </a:moveTo>
                <a:lnTo>
                  <a:pt x="1350" y="18300"/>
                </a:lnTo>
                <a:lnTo>
                  <a:pt x="2700" y="18300"/>
                </a:lnTo>
                <a:lnTo>
                  <a:pt x="2700" y="3300"/>
                </a:lnTo>
                <a:lnTo>
                  <a:pt x="1350" y="3300"/>
                </a:lnTo>
                <a:close/>
              </a:path>
              <a:path w="21600" h="21600">
                <a:moveTo>
                  <a:pt x="0" y="3300"/>
                </a:moveTo>
                <a:lnTo>
                  <a:pt x="0" y="18300"/>
                </a:lnTo>
                <a:lnTo>
                  <a:pt x="675" y="18300"/>
                </a:lnTo>
                <a:lnTo>
                  <a:pt x="675" y="3300"/>
                </a:lnTo>
                <a:lnTo>
                  <a:pt x="0" y="3300"/>
                </a:lnTo>
                <a:close/>
              </a:path>
            </a:pathLst>
          </a:custGeom>
          <a:solidFill>
            <a:srgbClr val="0000FF"/>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2000">
                <a:solidFill>
                  <a:schemeClr val="bg1"/>
                </a:solidFill>
              </a:rPr>
              <a:t>Changes in </a:t>
            </a:r>
          </a:p>
          <a:p>
            <a:pPr algn="ctr" eaLnBrk="1" hangingPunct="1">
              <a:spcBef>
                <a:spcPct val="0"/>
              </a:spcBef>
              <a:buFontTx/>
              <a:buNone/>
            </a:pPr>
            <a:r>
              <a:rPr lang="en-US" sz="2000">
                <a:solidFill>
                  <a:schemeClr val="bg1"/>
                </a:solidFill>
              </a:rPr>
              <a:t>Inputs/Environment</a:t>
            </a:r>
          </a:p>
        </p:txBody>
      </p:sp>
      <p:sp>
        <p:nvSpPr>
          <p:cNvPr id="138251" name="Rectangle 11"/>
          <p:cNvSpPr>
            <a:spLocks noChangeArrowheads="1"/>
          </p:cNvSpPr>
          <p:nvPr/>
        </p:nvSpPr>
        <p:spPr bwMode="auto">
          <a:xfrm>
            <a:off x="1855788" y="5740400"/>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grpSp>
        <p:nvGrpSpPr>
          <p:cNvPr id="138252" name="Group 25"/>
          <p:cNvGrpSpPr>
            <a:grpSpLocks/>
          </p:cNvGrpSpPr>
          <p:nvPr/>
        </p:nvGrpSpPr>
        <p:grpSpPr bwMode="auto">
          <a:xfrm>
            <a:off x="381000" y="1784350"/>
            <a:ext cx="1008063" cy="4311650"/>
            <a:chOff x="240" y="1124"/>
            <a:chExt cx="635" cy="2716"/>
          </a:xfrm>
        </p:grpSpPr>
        <p:sp>
          <p:nvSpPr>
            <p:cNvPr id="138261" name="Rectangle 13"/>
            <p:cNvSpPr>
              <a:spLocks noChangeArrowheads="1"/>
            </p:cNvSpPr>
            <p:nvPr/>
          </p:nvSpPr>
          <p:spPr bwMode="auto">
            <a:xfrm>
              <a:off x="240" y="1124"/>
              <a:ext cx="480" cy="2716"/>
            </a:xfrm>
            <a:prstGeom prst="rect">
              <a:avLst/>
            </a:prstGeom>
            <a:solidFill>
              <a:srgbClr val="FF0000"/>
            </a:solidFill>
            <a:ln w="19050">
              <a:solidFill>
                <a:srgbClr val="A5002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tIns="137160" bIns="137160"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2400">
                  <a:solidFill>
                    <a:schemeClr val="bg1"/>
                  </a:solidFill>
                </a:rPr>
                <a:t>Vulnerable – Low Thriving Status</a:t>
              </a:r>
            </a:p>
            <a:p>
              <a:pPr algn="ctr" eaLnBrk="1" hangingPunct="1">
                <a:spcBef>
                  <a:spcPct val="0"/>
                </a:spcBef>
                <a:buFontTx/>
                <a:buNone/>
              </a:pPr>
              <a:r>
                <a:rPr lang="en-US" sz="2400">
                  <a:solidFill>
                    <a:schemeClr val="bg1"/>
                  </a:solidFill>
                </a:rPr>
                <a:t>High Vulnerability Status</a:t>
              </a:r>
            </a:p>
          </p:txBody>
        </p:sp>
        <p:cxnSp>
          <p:nvCxnSpPr>
            <p:cNvPr id="138262" name="AutoShape 14"/>
            <p:cNvCxnSpPr>
              <a:cxnSpLocks noChangeShapeType="1"/>
              <a:stCxn id="138261" idx="3"/>
              <a:endCxn id="138243" idx="1"/>
            </p:cNvCxnSpPr>
            <p:nvPr/>
          </p:nvCxnSpPr>
          <p:spPr bwMode="auto">
            <a:xfrm>
              <a:off x="726" y="2482"/>
              <a:ext cx="149" cy="6"/>
            </a:xfrm>
            <a:prstGeom prst="straightConnector1">
              <a:avLst/>
            </a:prstGeom>
            <a:noFill/>
            <a:ln w="381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38253" name="AutoShape 15"/>
          <p:cNvCxnSpPr>
            <a:cxnSpLocks noChangeShapeType="1"/>
          </p:cNvCxnSpPr>
          <p:nvPr/>
        </p:nvCxnSpPr>
        <p:spPr bwMode="auto">
          <a:xfrm flipV="1">
            <a:off x="4332288" y="3679825"/>
            <a:ext cx="0" cy="688975"/>
          </a:xfrm>
          <a:prstGeom prst="straightConnector1">
            <a:avLst/>
          </a:prstGeom>
          <a:noFill/>
          <a:ln w="3810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254" name="AutoShape 16"/>
          <p:cNvCxnSpPr>
            <a:cxnSpLocks noChangeShapeType="1"/>
            <a:stCxn id="138247" idx="2"/>
            <a:endCxn id="138257" idx="2"/>
          </p:cNvCxnSpPr>
          <p:nvPr/>
        </p:nvCxnSpPr>
        <p:spPr bwMode="auto">
          <a:xfrm rot="16200000" flipV="1">
            <a:off x="4854575" y="2513013"/>
            <a:ext cx="212725" cy="6972300"/>
          </a:xfrm>
          <a:prstGeom prst="bentConnector3">
            <a:avLst>
              <a:gd name="adj1" fmla="val -158958"/>
            </a:avLst>
          </a:prstGeom>
          <a:noFill/>
          <a:ln w="38100">
            <a:solidFill>
              <a:schemeClr val="tx2"/>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255" name="AutoShape 17"/>
          <p:cNvCxnSpPr>
            <a:cxnSpLocks noChangeShapeType="1"/>
            <a:stCxn id="138245" idx="2"/>
            <a:endCxn id="138243" idx="2"/>
          </p:cNvCxnSpPr>
          <p:nvPr/>
        </p:nvCxnSpPr>
        <p:spPr bwMode="auto">
          <a:xfrm rot="16200000" flipV="1">
            <a:off x="4423569" y="3258344"/>
            <a:ext cx="228600" cy="5516562"/>
          </a:xfrm>
          <a:prstGeom prst="bentConnector3">
            <a:avLst>
              <a:gd name="adj1" fmla="val -95833"/>
            </a:avLst>
          </a:prstGeom>
          <a:noFill/>
          <a:ln w="38100">
            <a:solidFill>
              <a:schemeClr val="tx2"/>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256" name="AutoShape 18"/>
          <p:cNvCxnSpPr>
            <a:cxnSpLocks noChangeShapeType="1"/>
            <a:stCxn id="138244" idx="2"/>
            <a:endCxn id="138251" idx="2"/>
          </p:cNvCxnSpPr>
          <p:nvPr/>
        </p:nvCxnSpPr>
        <p:spPr bwMode="auto">
          <a:xfrm rot="16200000" flipV="1">
            <a:off x="4152106" y="3748882"/>
            <a:ext cx="9525" cy="4297362"/>
          </a:xfrm>
          <a:prstGeom prst="bentConnector3">
            <a:avLst>
              <a:gd name="adj1" fmla="val -2300000"/>
            </a:avLst>
          </a:prstGeom>
          <a:noFill/>
          <a:ln w="38100">
            <a:solidFill>
              <a:schemeClr val="tx2"/>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8257" name="Rectangle 19"/>
          <p:cNvSpPr>
            <a:spLocks noChangeArrowheads="1"/>
          </p:cNvSpPr>
          <p:nvPr/>
        </p:nvSpPr>
        <p:spPr bwMode="auto">
          <a:xfrm>
            <a:off x="1360488" y="5740400"/>
            <a:ext cx="228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cxnSp>
        <p:nvCxnSpPr>
          <p:cNvPr id="138258" name="AutoShape 20"/>
          <p:cNvCxnSpPr>
            <a:cxnSpLocks noChangeShapeType="1"/>
            <a:stCxn id="138247" idx="2"/>
            <a:endCxn id="138261" idx="2"/>
          </p:cNvCxnSpPr>
          <p:nvPr/>
        </p:nvCxnSpPr>
        <p:spPr bwMode="auto">
          <a:xfrm rot="5400000">
            <a:off x="4603750" y="2263775"/>
            <a:ext cx="1588" cy="7685088"/>
          </a:xfrm>
          <a:prstGeom prst="bentConnector3">
            <a:avLst>
              <a:gd name="adj1" fmla="val 34700000"/>
            </a:avLst>
          </a:prstGeom>
          <a:noFill/>
          <a:ln w="38100">
            <a:solidFill>
              <a:schemeClr val="tx2"/>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8259" name="AutoShape 22"/>
          <p:cNvSpPr>
            <a:spLocks noChangeArrowheads="1"/>
          </p:cNvSpPr>
          <p:nvPr/>
        </p:nvSpPr>
        <p:spPr bwMode="auto">
          <a:xfrm>
            <a:off x="1208088" y="1066800"/>
            <a:ext cx="6705600" cy="7620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4214 h 21600"/>
              <a:gd name="T14" fmla="*/ 20430 w 21600"/>
              <a:gd name="T15" fmla="*/ 17386 h 21600"/>
            </a:gdLst>
            <a:ahLst/>
            <a:cxnLst>
              <a:cxn ang="T8">
                <a:pos x="T0" y="T1"/>
              </a:cxn>
              <a:cxn ang="T9">
                <a:pos x="T2" y="T3"/>
              </a:cxn>
              <a:cxn ang="T10">
                <a:pos x="T4" y="T5"/>
              </a:cxn>
              <a:cxn ang="T11">
                <a:pos x="T6" y="T7"/>
              </a:cxn>
            </a:cxnLst>
            <a:rect l="T12" t="T13" r="T14" b="T15"/>
            <a:pathLst>
              <a:path w="21600" h="21600">
                <a:moveTo>
                  <a:pt x="19682" y="0"/>
                </a:moveTo>
                <a:lnTo>
                  <a:pt x="19682" y="4214"/>
                </a:lnTo>
                <a:lnTo>
                  <a:pt x="3375" y="4214"/>
                </a:lnTo>
                <a:lnTo>
                  <a:pt x="3375" y="17386"/>
                </a:lnTo>
                <a:lnTo>
                  <a:pt x="19682" y="17386"/>
                </a:lnTo>
                <a:lnTo>
                  <a:pt x="19682" y="21600"/>
                </a:lnTo>
                <a:lnTo>
                  <a:pt x="21600" y="10800"/>
                </a:lnTo>
                <a:lnTo>
                  <a:pt x="19682" y="0"/>
                </a:lnTo>
                <a:close/>
              </a:path>
              <a:path w="21600" h="21600">
                <a:moveTo>
                  <a:pt x="1350" y="4214"/>
                </a:moveTo>
                <a:lnTo>
                  <a:pt x="1350" y="17386"/>
                </a:lnTo>
                <a:lnTo>
                  <a:pt x="2700" y="17386"/>
                </a:lnTo>
                <a:lnTo>
                  <a:pt x="2700" y="4214"/>
                </a:lnTo>
                <a:lnTo>
                  <a:pt x="1350" y="4214"/>
                </a:lnTo>
                <a:close/>
              </a:path>
              <a:path w="21600" h="21600">
                <a:moveTo>
                  <a:pt x="0" y="4214"/>
                </a:moveTo>
                <a:lnTo>
                  <a:pt x="0" y="17386"/>
                </a:lnTo>
                <a:lnTo>
                  <a:pt x="675" y="17386"/>
                </a:lnTo>
                <a:lnTo>
                  <a:pt x="675" y="4214"/>
                </a:lnTo>
                <a:lnTo>
                  <a:pt x="0" y="4214"/>
                </a:lnTo>
                <a:close/>
              </a:path>
            </a:pathLst>
          </a:custGeom>
          <a:gradFill rotWithShape="1">
            <a:gsLst>
              <a:gs pos="0">
                <a:srgbClr val="CC0000"/>
              </a:gs>
              <a:gs pos="100000">
                <a:srgbClr val="009900"/>
              </a:gs>
            </a:gsLst>
            <a:lin ang="0" scaled="1"/>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2800">
                <a:solidFill>
                  <a:schemeClr val="bg1"/>
                </a:solidFill>
              </a:rPr>
              <a:t>Building a Thriving Future</a:t>
            </a:r>
          </a:p>
        </p:txBody>
      </p:sp>
      <p:pic>
        <p:nvPicPr>
          <p:cNvPr id="138260" name="Picture 23"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153988"/>
            <a:ext cx="1281113"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2" name="Text Box 11"/>
          <p:cNvSpPr txBox="1">
            <a:spLocks noChangeArrowheads="1"/>
          </p:cNvSpPr>
          <p:nvPr/>
        </p:nvSpPr>
        <p:spPr bwMode="auto">
          <a:xfrm>
            <a:off x="85725" y="6194425"/>
            <a:ext cx="4029075" cy="5111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900" b="1"/>
              <a:t>E (I) – Perceived motivation (effort) to behavior relationship</a:t>
            </a:r>
          </a:p>
          <a:p>
            <a:pPr eaLnBrk="1" hangingPunct="1">
              <a:spcBef>
                <a:spcPct val="0"/>
              </a:spcBef>
              <a:buFontTx/>
              <a:buNone/>
            </a:pPr>
            <a:r>
              <a:rPr lang="en-US" sz="900" b="1"/>
              <a:t>E (II) – Perceived behavior to intrinsic and extrinsic consequences relationship</a:t>
            </a:r>
          </a:p>
          <a:p>
            <a:pPr eaLnBrk="1" hangingPunct="1">
              <a:spcBef>
                <a:spcPct val="0"/>
              </a:spcBef>
              <a:buFontTx/>
              <a:buNone/>
            </a:pPr>
            <a:r>
              <a:rPr lang="en-US" sz="900" b="1"/>
              <a:t>E (III) – Perceived effort to consequences relationship</a:t>
            </a:r>
          </a:p>
        </p:txBody>
      </p:sp>
      <p:sp>
        <p:nvSpPr>
          <p:cNvPr id="158723" name="Rectangle 33"/>
          <p:cNvSpPr>
            <a:spLocks noChangeArrowheads="1"/>
          </p:cNvSpPr>
          <p:nvPr/>
        </p:nvSpPr>
        <p:spPr bwMode="auto">
          <a:xfrm>
            <a:off x="4876800" y="6477000"/>
            <a:ext cx="4130675" cy="2381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900" i="1"/>
              <a:t>Based on Behavioral Effectiveness Model (BEM), Gary Christopherson, 1974 &amp; 2004</a:t>
            </a:r>
          </a:p>
        </p:txBody>
      </p:sp>
      <p:sp>
        <p:nvSpPr>
          <p:cNvPr id="158724" name="Rectangle 37"/>
          <p:cNvSpPr>
            <a:spLocks noChangeArrowheads="1"/>
          </p:cNvSpPr>
          <p:nvPr/>
        </p:nvSpPr>
        <p:spPr bwMode="auto">
          <a:xfrm>
            <a:off x="152400" y="152400"/>
            <a:ext cx="7315200" cy="5334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00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0000"/>
              </a:lnSpc>
              <a:spcBef>
                <a:spcPct val="0"/>
              </a:spcBef>
              <a:buFontTx/>
              <a:buNone/>
            </a:pPr>
            <a:r>
              <a:rPr lang="en-US" b="1" i="1"/>
              <a:t>Thrive!</a:t>
            </a:r>
            <a:r>
              <a:rPr lang="en-US" sz="3000"/>
              <a:t> -  Using “BEM Model”</a:t>
            </a:r>
          </a:p>
        </p:txBody>
      </p:sp>
      <p:pic>
        <p:nvPicPr>
          <p:cNvPr id="158725" name="Picture 38"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152400"/>
            <a:ext cx="747713"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6" name="Picture 41" descr="GChris Enterprise - Thriving Future - Thrive using BEM Model 121511"/>
          <p:cNvPicPr>
            <a:picLocks noChangeAspect="1" noChangeArrowheads="1"/>
          </p:cNvPicPr>
          <p:nvPr/>
        </p:nvPicPr>
        <p:blipFill>
          <a:blip r:embed="rId4">
            <a:extLst>
              <a:ext uri="{28A0092B-C50C-407E-A947-70E740481C1C}">
                <a14:useLocalDpi xmlns:a14="http://schemas.microsoft.com/office/drawing/2010/main" val="0"/>
              </a:ext>
            </a:extLst>
          </a:blip>
          <a:srcRect l="4167" t="13333" r="3334" b="20000"/>
          <a:stretch>
            <a:fillRect/>
          </a:stretch>
        </p:blipFill>
        <p:spPr bwMode="auto">
          <a:xfrm>
            <a:off x="2895600" y="1228725"/>
            <a:ext cx="4267200" cy="2209800"/>
          </a:xfrm>
          <a:prstGeom prst="rect">
            <a:avLst/>
          </a:prstGeom>
          <a:noFill/>
          <a:ln w="19050">
            <a:solidFill>
              <a:srgbClr val="006600"/>
            </a:solidFill>
            <a:miter lim="800000"/>
            <a:headEnd/>
            <a:tailEnd/>
          </a:ln>
          <a:extLst>
            <a:ext uri="{909E8E84-426E-40DD-AFC4-6F175D3DCCD1}">
              <a14:hiddenFill xmlns:a14="http://schemas.microsoft.com/office/drawing/2010/main">
                <a:solidFill>
                  <a:srgbClr val="FFFFFF"/>
                </a:solidFill>
              </a14:hiddenFill>
            </a:ext>
          </a:extLst>
        </p:spPr>
      </p:pic>
      <p:pic>
        <p:nvPicPr>
          <p:cNvPr id="158727" name="Picture 42" descr="GChris Enterprise - Thriving Future - Thrive using BEM Model 121511"/>
          <p:cNvPicPr>
            <a:picLocks noChangeAspect="1" noChangeArrowheads="1"/>
          </p:cNvPicPr>
          <p:nvPr/>
        </p:nvPicPr>
        <p:blipFill>
          <a:blip r:embed="rId4">
            <a:extLst>
              <a:ext uri="{28A0092B-C50C-407E-A947-70E740481C1C}">
                <a14:useLocalDpi xmlns:a14="http://schemas.microsoft.com/office/drawing/2010/main" val="0"/>
              </a:ext>
            </a:extLst>
          </a:blip>
          <a:srcRect l="4167" t="13333" r="3334" b="20000"/>
          <a:stretch>
            <a:fillRect/>
          </a:stretch>
        </p:blipFill>
        <p:spPr bwMode="auto">
          <a:xfrm>
            <a:off x="2895600" y="3743325"/>
            <a:ext cx="4267200" cy="2209800"/>
          </a:xfrm>
          <a:prstGeom prst="rect">
            <a:avLst/>
          </a:prstGeom>
          <a:noFill/>
          <a:ln w="19050">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158728" name="AutoShape 43"/>
          <p:cNvSpPr>
            <a:spLocks noChangeArrowheads="1"/>
          </p:cNvSpPr>
          <p:nvPr/>
        </p:nvSpPr>
        <p:spPr bwMode="auto">
          <a:xfrm>
            <a:off x="304800" y="1685925"/>
            <a:ext cx="2362200" cy="37338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1029 h 21600"/>
              <a:gd name="T14" fmla="*/ 16340 w 21600"/>
              <a:gd name="T15" fmla="*/ 20571 h 21600"/>
            </a:gdLst>
            <a:ahLst/>
            <a:cxnLst>
              <a:cxn ang="T8">
                <a:pos x="T0" y="T1"/>
              </a:cxn>
              <a:cxn ang="T9">
                <a:pos x="T2" y="T3"/>
              </a:cxn>
              <a:cxn ang="T10">
                <a:pos x="T4" y="T5"/>
              </a:cxn>
              <a:cxn ang="T11">
                <a:pos x="T6" y="T7"/>
              </a:cxn>
            </a:cxnLst>
            <a:rect l="T12" t="T13" r="T14" b="T15"/>
            <a:pathLst>
              <a:path w="21600" h="21600">
                <a:moveTo>
                  <a:pt x="15786" y="0"/>
                </a:moveTo>
                <a:lnTo>
                  <a:pt x="15786" y="1029"/>
                </a:lnTo>
                <a:lnTo>
                  <a:pt x="3375" y="1029"/>
                </a:lnTo>
                <a:lnTo>
                  <a:pt x="3375" y="20571"/>
                </a:lnTo>
                <a:lnTo>
                  <a:pt x="15786" y="20571"/>
                </a:lnTo>
                <a:lnTo>
                  <a:pt x="15786" y="21600"/>
                </a:lnTo>
                <a:lnTo>
                  <a:pt x="21600" y="10800"/>
                </a:lnTo>
                <a:lnTo>
                  <a:pt x="15786" y="0"/>
                </a:lnTo>
                <a:close/>
              </a:path>
              <a:path w="21600" h="21600">
                <a:moveTo>
                  <a:pt x="1350" y="1029"/>
                </a:moveTo>
                <a:lnTo>
                  <a:pt x="1350" y="20571"/>
                </a:lnTo>
                <a:lnTo>
                  <a:pt x="2700" y="20571"/>
                </a:lnTo>
                <a:lnTo>
                  <a:pt x="2700" y="1029"/>
                </a:lnTo>
                <a:lnTo>
                  <a:pt x="1350" y="1029"/>
                </a:lnTo>
                <a:close/>
              </a:path>
              <a:path w="21600" h="21600">
                <a:moveTo>
                  <a:pt x="0" y="1029"/>
                </a:moveTo>
                <a:lnTo>
                  <a:pt x="0" y="20571"/>
                </a:lnTo>
                <a:lnTo>
                  <a:pt x="675" y="20571"/>
                </a:lnTo>
                <a:lnTo>
                  <a:pt x="675" y="1029"/>
                </a:lnTo>
                <a:lnTo>
                  <a:pt x="0" y="1029"/>
                </a:lnTo>
                <a:close/>
              </a:path>
            </a:pathLst>
          </a:custGeom>
          <a:gradFill rotWithShape="1">
            <a:gsLst>
              <a:gs pos="0">
                <a:srgbClr val="777777"/>
              </a:gs>
              <a:gs pos="100000">
                <a:schemeClr val="bg1"/>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indent="117475">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282575" indent="-1079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2600" b="1" i="1" dirty="0"/>
              <a:t>Thrive!</a:t>
            </a:r>
          </a:p>
          <a:p>
            <a:pPr eaLnBrk="1" hangingPunct="1">
              <a:lnSpc>
                <a:spcPct val="90000"/>
              </a:lnSpc>
              <a:spcBef>
                <a:spcPct val="0"/>
              </a:spcBef>
              <a:buFontTx/>
              <a:buNone/>
            </a:pPr>
            <a:r>
              <a:rPr lang="en-US" sz="2000" dirty="0"/>
              <a:t>Endeavor</a:t>
            </a:r>
          </a:p>
          <a:p>
            <a:pPr eaLnBrk="1" hangingPunct="1">
              <a:lnSpc>
                <a:spcPct val="90000"/>
              </a:lnSpc>
              <a:spcBef>
                <a:spcPct val="0"/>
              </a:spcBef>
            </a:pPr>
            <a:r>
              <a:rPr lang="en-US" sz="900" b="1" dirty="0"/>
              <a:t>Extraordinarily positive!!</a:t>
            </a:r>
          </a:p>
          <a:p>
            <a:pPr eaLnBrk="1" hangingPunct="1">
              <a:lnSpc>
                <a:spcPct val="90000"/>
              </a:lnSpc>
              <a:spcBef>
                <a:spcPct val="0"/>
              </a:spcBef>
            </a:pPr>
            <a:r>
              <a:rPr lang="en-US" sz="900" b="1" dirty="0"/>
              <a:t>Tipping </a:t>
            </a:r>
            <a:r>
              <a:rPr lang="en-US" sz="900" b="1" dirty="0" err="1"/>
              <a:t>point(s</a:t>
            </a:r>
            <a:r>
              <a:rPr lang="en-US" sz="900" b="1" dirty="0"/>
              <a:t>)</a:t>
            </a:r>
          </a:p>
          <a:p>
            <a:pPr eaLnBrk="1" hangingPunct="1">
              <a:lnSpc>
                <a:spcPct val="90000"/>
              </a:lnSpc>
              <a:spcBef>
                <a:spcPct val="0"/>
              </a:spcBef>
            </a:pPr>
            <a:r>
              <a:rPr lang="en-US" sz="900" b="1" dirty="0"/>
              <a:t>Thrive! endeavor </a:t>
            </a:r>
          </a:p>
          <a:p>
            <a:pPr lvl="1" eaLnBrk="1" hangingPunct="1">
              <a:lnSpc>
                <a:spcPct val="90000"/>
              </a:lnSpc>
              <a:spcBef>
                <a:spcPct val="0"/>
              </a:spcBef>
              <a:buFontTx/>
              <a:buChar char="•"/>
            </a:pPr>
            <a:r>
              <a:rPr lang="en-US" sz="900" dirty="0"/>
              <a:t>Motivate them (</a:t>
            </a:r>
            <a:r>
              <a:rPr lang="en-US" sz="900" b="1" i="1" dirty="0"/>
              <a:t>Thrive!</a:t>
            </a:r>
            <a:r>
              <a:rPr lang="en-US" sz="900" dirty="0"/>
              <a:t>)</a:t>
            </a:r>
          </a:p>
          <a:p>
            <a:pPr lvl="1" eaLnBrk="1" hangingPunct="1">
              <a:lnSpc>
                <a:spcPct val="90000"/>
              </a:lnSpc>
              <a:spcBef>
                <a:spcPct val="0"/>
              </a:spcBef>
              <a:buFontTx/>
              <a:buChar char="•"/>
            </a:pPr>
            <a:r>
              <a:rPr lang="en-US" sz="900" dirty="0"/>
              <a:t>Enable them (</a:t>
            </a:r>
            <a:r>
              <a:rPr lang="en-US" sz="900" b="1" i="1" dirty="0"/>
              <a:t>via</a:t>
            </a:r>
            <a:r>
              <a:rPr lang="en-US" sz="900" dirty="0"/>
              <a:t>Future)</a:t>
            </a:r>
          </a:p>
          <a:p>
            <a:pPr lvl="1" eaLnBrk="1" hangingPunct="1">
              <a:lnSpc>
                <a:spcPct val="90000"/>
              </a:lnSpc>
              <a:spcBef>
                <a:spcPct val="0"/>
              </a:spcBef>
              <a:buFontTx/>
              <a:buChar char="•"/>
            </a:pPr>
            <a:r>
              <a:rPr lang="en-US" sz="900" dirty="0"/>
              <a:t>Make sustained, positive</a:t>
            </a:r>
          </a:p>
          <a:p>
            <a:pPr eaLnBrk="1" hangingPunct="1">
              <a:lnSpc>
                <a:spcPct val="90000"/>
              </a:lnSpc>
              <a:spcBef>
                <a:spcPct val="0"/>
              </a:spcBef>
            </a:pPr>
            <a:r>
              <a:rPr lang="en-US" sz="900" b="1" dirty="0"/>
              <a:t>Thrive! enablers/motivators</a:t>
            </a:r>
          </a:p>
          <a:p>
            <a:pPr lvl="1" eaLnBrk="1" hangingPunct="1">
              <a:lnSpc>
                <a:spcPct val="90000"/>
              </a:lnSpc>
              <a:spcBef>
                <a:spcPct val="0"/>
              </a:spcBef>
              <a:buFontTx/>
              <a:buChar char="•"/>
            </a:pPr>
            <a:r>
              <a:rPr lang="en-US" sz="900" dirty="0"/>
              <a:t>Thrive! (Future; Community)</a:t>
            </a:r>
          </a:p>
          <a:p>
            <a:pPr lvl="1" eaLnBrk="1" hangingPunct="1">
              <a:lnSpc>
                <a:spcPct val="90000"/>
              </a:lnSpc>
              <a:spcBef>
                <a:spcPct val="0"/>
              </a:spcBef>
              <a:buFontTx/>
              <a:buChar char="•"/>
            </a:pPr>
            <a:r>
              <a:rPr lang="en-US" sz="900" dirty="0"/>
              <a:t>viaFuture</a:t>
            </a:r>
          </a:p>
          <a:p>
            <a:pPr lvl="1" eaLnBrk="1" hangingPunct="1">
              <a:lnSpc>
                <a:spcPct val="90000"/>
              </a:lnSpc>
              <a:spcBef>
                <a:spcPct val="0"/>
              </a:spcBef>
              <a:buFontTx/>
              <a:buChar char="•"/>
            </a:pPr>
            <a:r>
              <a:rPr lang="en-US" sz="900" dirty="0"/>
              <a:t>HealthePeople</a:t>
            </a:r>
          </a:p>
          <a:p>
            <a:pPr lvl="1" eaLnBrk="1" hangingPunct="1">
              <a:lnSpc>
                <a:spcPct val="90000"/>
              </a:lnSpc>
              <a:spcBef>
                <a:spcPct val="0"/>
              </a:spcBef>
              <a:buFontTx/>
              <a:buChar char="•"/>
            </a:pPr>
            <a:r>
              <a:rPr lang="en-US" sz="900" dirty="0"/>
              <a:t>Vulnerable</a:t>
            </a:r>
          </a:p>
          <a:p>
            <a:pPr lvl="1" eaLnBrk="1" hangingPunct="1">
              <a:lnSpc>
                <a:spcPct val="90000"/>
              </a:lnSpc>
              <a:spcBef>
                <a:spcPct val="0"/>
              </a:spcBef>
              <a:buFontTx/>
              <a:buChar char="•"/>
            </a:pPr>
            <a:r>
              <a:rPr lang="en-US" sz="900" dirty="0"/>
              <a:t>GChris Sculpture</a:t>
            </a:r>
          </a:p>
          <a:p>
            <a:pPr lvl="1" eaLnBrk="1" hangingPunct="1">
              <a:lnSpc>
                <a:spcPct val="90000"/>
              </a:lnSpc>
              <a:spcBef>
                <a:spcPct val="0"/>
              </a:spcBef>
              <a:buFontTx/>
              <a:buChar char="•"/>
            </a:pPr>
            <a:r>
              <a:rPr lang="en-US" sz="900" dirty="0"/>
              <a:t>Websites (5)</a:t>
            </a:r>
          </a:p>
          <a:p>
            <a:pPr lvl="1" eaLnBrk="1" hangingPunct="1">
              <a:lnSpc>
                <a:spcPct val="90000"/>
              </a:lnSpc>
              <a:spcBef>
                <a:spcPct val="0"/>
              </a:spcBef>
              <a:buFontTx/>
              <a:buChar char="•"/>
            </a:pPr>
            <a:r>
              <a:rPr lang="en-US" sz="900" dirty="0"/>
              <a:t>Thrive! Blog</a:t>
            </a:r>
          </a:p>
          <a:p>
            <a:pPr lvl="1" eaLnBrk="1" hangingPunct="1">
              <a:lnSpc>
                <a:spcPct val="90000"/>
              </a:lnSpc>
              <a:spcBef>
                <a:spcPct val="0"/>
              </a:spcBef>
              <a:buFontTx/>
              <a:buChar char="•"/>
            </a:pPr>
            <a:r>
              <a:rPr lang="en-US" sz="900" dirty="0" err="1"/>
              <a:t>Facebook</a:t>
            </a:r>
            <a:r>
              <a:rPr lang="en-US" sz="900" dirty="0"/>
              <a:t>, LinkedIn, Twitter</a:t>
            </a:r>
          </a:p>
          <a:p>
            <a:pPr lvl="1" eaLnBrk="1" hangingPunct="1">
              <a:lnSpc>
                <a:spcPct val="90000"/>
              </a:lnSpc>
              <a:spcBef>
                <a:spcPct val="0"/>
              </a:spcBef>
              <a:buFontTx/>
              <a:buChar char="•"/>
            </a:pPr>
            <a:r>
              <a:rPr lang="en-US" sz="900" dirty="0"/>
              <a:t>Books</a:t>
            </a:r>
          </a:p>
          <a:p>
            <a:pPr lvl="1" eaLnBrk="1" hangingPunct="1">
              <a:lnSpc>
                <a:spcPct val="90000"/>
              </a:lnSpc>
              <a:spcBef>
                <a:spcPct val="0"/>
              </a:spcBef>
              <a:buFontTx/>
              <a:buChar char="•"/>
            </a:pPr>
            <a:r>
              <a:rPr lang="en-US" sz="900" dirty="0"/>
              <a:t>Articles – non-fiction</a:t>
            </a:r>
          </a:p>
          <a:p>
            <a:pPr lvl="1" eaLnBrk="1" hangingPunct="1">
              <a:lnSpc>
                <a:spcPct val="90000"/>
              </a:lnSpc>
              <a:spcBef>
                <a:spcPct val="0"/>
              </a:spcBef>
              <a:buFontTx/>
              <a:buChar char="•"/>
            </a:pPr>
            <a:r>
              <a:rPr lang="en-US" sz="900" dirty="0"/>
              <a:t>Books/articles - fiction</a:t>
            </a:r>
          </a:p>
          <a:p>
            <a:pPr lvl="1" eaLnBrk="1" hangingPunct="1">
              <a:lnSpc>
                <a:spcPct val="90000"/>
              </a:lnSpc>
              <a:spcBef>
                <a:spcPct val="0"/>
              </a:spcBef>
              <a:buFontTx/>
              <a:buChar char="•"/>
            </a:pPr>
            <a:r>
              <a:rPr lang="en-US" sz="900" dirty="0"/>
              <a:t>News/Article Comments</a:t>
            </a:r>
          </a:p>
          <a:p>
            <a:pPr lvl="1" eaLnBrk="1" hangingPunct="1">
              <a:lnSpc>
                <a:spcPct val="90000"/>
              </a:lnSpc>
              <a:spcBef>
                <a:spcPct val="0"/>
              </a:spcBef>
              <a:buFontTx/>
              <a:buChar char="•"/>
            </a:pPr>
            <a:r>
              <a:rPr lang="en-US" sz="900" dirty="0"/>
              <a:t>Blog Comments</a:t>
            </a:r>
          </a:p>
          <a:p>
            <a:pPr lvl="1" eaLnBrk="1" hangingPunct="1">
              <a:lnSpc>
                <a:spcPct val="90000"/>
              </a:lnSpc>
              <a:spcBef>
                <a:spcPct val="0"/>
              </a:spcBef>
              <a:buFontTx/>
              <a:buChar char="•"/>
            </a:pPr>
            <a:r>
              <a:rPr lang="en-US" sz="900" dirty="0"/>
              <a:t>YouTube </a:t>
            </a:r>
            <a:r>
              <a:rPr lang="en-US" sz="900" dirty="0" smtClean="0"/>
              <a:t>Video</a:t>
            </a:r>
            <a:endParaRPr lang="en-US" sz="900" dirty="0"/>
          </a:p>
        </p:txBody>
      </p:sp>
      <p:sp>
        <p:nvSpPr>
          <p:cNvPr id="158729" name="Line 45"/>
          <p:cNvSpPr>
            <a:spLocks noChangeShapeType="1"/>
          </p:cNvSpPr>
          <p:nvPr/>
        </p:nvSpPr>
        <p:spPr bwMode="auto">
          <a:xfrm flipV="1">
            <a:off x="5029200" y="3438525"/>
            <a:ext cx="0" cy="304800"/>
          </a:xfrm>
          <a:prstGeom prst="line">
            <a:avLst/>
          </a:prstGeom>
          <a:noFill/>
          <a:ln w="1905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730" name="AutoShape 49"/>
          <p:cNvSpPr>
            <a:spLocks noChangeArrowheads="1"/>
          </p:cNvSpPr>
          <p:nvPr/>
        </p:nvSpPr>
        <p:spPr bwMode="auto">
          <a:xfrm>
            <a:off x="7391400" y="2828925"/>
            <a:ext cx="1371600" cy="21336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1961 h 21600"/>
              <a:gd name="T14" fmla="*/ 16874 w 21600"/>
              <a:gd name="T15" fmla="*/ 19639 h 21600"/>
            </a:gdLst>
            <a:ahLst/>
            <a:cxnLst>
              <a:cxn ang="T8">
                <a:pos x="T0" y="T1"/>
              </a:cxn>
              <a:cxn ang="T9">
                <a:pos x="T2" y="T3"/>
              </a:cxn>
              <a:cxn ang="T10">
                <a:pos x="T4" y="T5"/>
              </a:cxn>
              <a:cxn ang="T11">
                <a:pos x="T6" y="T7"/>
              </a:cxn>
            </a:cxnLst>
            <a:rect l="T12" t="T13" r="T14" b="T15"/>
            <a:pathLst>
              <a:path w="21600" h="21600">
                <a:moveTo>
                  <a:pt x="15825" y="0"/>
                </a:moveTo>
                <a:lnTo>
                  <a:pt x="15825" y="1961"/>
                </a:lnTo>
                <a:lnTo>
                  <a:pt x="3375" y="1961"/>
                </a:lnTo>
                <a:lnTo>
                  <a:pt x="3375" y="19639"/>
                </a:lnTo>
                <a:lnTo>
                  <a:pt x="15825" y="19639"/>
                </a:lnTo>
                <a:lnTo>
                  <a:pt x="15825" y="21600"/>
                </a:lnTo>
                <a:lnTo>
                  <a:pt x="21600" y="10800"/>
                </a:lnTo>
                <a:lnTo>
                  <a:pt x="15825" y="0"/>
                </a:lnTo>
                <a:close/>
              </a:path>
              <a:path w="21600" h="21600">
                <a:moveTo>
                  <a:pt x="1350" y="1961"/>
                </a:moveTo>
                <a:lnTo>
                  <a:pt x="1350" y="19639"/>
                </a:lnTo>
                <a:lnTo>
                  <a:pt x="2700" y="19639"/>
                </a:lnTo>
                <a:lnTo>
                  <a:pt x="2700" y="1961"/>
                </a:lnTo>
                <a:lnTo>
                  <a:pt x="1350" y="1961"/>
                </a:lnTo>
                <a:close/>
              </a:path>
              <a:path w="21600" h="21600">
                <a:moveTo>
                  <a:pt x="0" y="1961"/>
                </a:moveTo>
                <a:lnTo>
                  <a:pt x="0" y="19639"/>
                </a:lnTo>
                <a:lnTo>
                  <a:pt x="675" y="19639"/>
                </a:lnTo>
                <a:lnTo>
                  <a:pt x="675" y="1961"/>
                </a:lnTo>
                <a:lnTo>
                  <a:pt x="0" y="1961"/>
                </a:lnTo>
                <a:close/>
              </a:path>
            </a:pathLst>
          </a:custGeom>
          <a:gradFill rotWithShape="1">
            <a:gsLst>
              <a:gs pos="0">
                <a:srgbClr val="777777"/>
              </a:gs>
              <a:gs pos="100000">
                <a:schemeClr val="bg1"/>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1600" dirty="0"/>
              <a:t>Create &amp; Sustain Thriving </a:t>
            </a:r>
            <a:r>
              <a:rPr lang="en-US" sz="1600" dirty="0" smtClean="0"/>
              <a:t>Future [All Thrive Forever]</a:t>
            </a:r>
            <a:endParaRPr lang="en-US" sz="1600" dirty="0"/>
          </a:p>
        </p:txBody>
      </p:sp>
      <p:cxnSp>
        <p:nvCxnSpPr>
          <p:cNvPr id="158731" name="AutoShape 52"/>
          <p:cNvCxnSpPr>
            <a:cxnSpLocks noChangeShapeType="1"/>
            <a:stCxn id="158730" idx="3"/>
            <a:endCxn id="158728" idx="1"/>
          </p:cNvCxnSpPr>
          <p:nvPr/>
        </p:nvCxnSpPr>
        <p:spPr bwMode="auto">
          <a:xfrm flipH="1" flipV="1">
            <a:off x="304800" y="3552825"/>
            <a:ext cx="8458200" cy="342900"/>
          </a:xfrm>
          <a:prstGeom prst="bentConnector5">
            <a:avLst>
              <a:gd name="adj1" fmla="val -2704"/>
              <a:gd name="adj2" fmla="val 893519"/>
              <a:gd name="adj3" fmla="val 102704"/>
            </a:avLst>
          </a:prstGeom>
          <a:noFill/>
          <a:ln w="28575">
            <a:solidFill>
              <a:srgbClr val="000000"/>
            </a:solidFill>
            <a:prstDash val="dashDot"/>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732" name="AutoShape 53"/>
          <p:cNvCxnSpPr>
            <a:cxnSpLocks noChangeShapeType="1"/>
            <a:stCxn id="158730" idx="3"/>
            <a:endCxn id="158726" idx="0"/>
          </p:cNvCxnSpPr>
          <p:nvPr/>
        </p:nvCxnSpPr>
        <p:spPr bwMode="auto">
          <a:xfrm flipH="1" flipV="1">
            <a:off x="5029200" y="1219200"/>
            <a:ext cx="3733800" cy="2676525"/>
          </a:xfrm>
          <a:prstGeom prst="bentConnector4">
            <a:avLst>
              <a:gd name="adj1" fmla="val -3491"/>
              <a:gd name="adj2" fmla="val 108185"/>
            </a:avLst>
          </a:prstGeom>
          <a:noFill/>
          <a:ln w="28575">
            <a:solidFill>
              <a:srgbClr val="000000"/>
            </a:solidFill>
            <a:prstDash val="dash"/>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733" name="AutoShape 54"/>
          <p:cNvCxnSpPr>
            <a:cxnSpLocks noChangeShapeType="1"/>
            <a:stCxn id="158730" idx="3"/>
            <a:endCxn id="158727" idx="2"/>
          </p:cNvCxnSpPr>
          <p:nvPr/>
        </p:nvCxnSpPr>
        <p:spPr bwMode="auto">
          <a:xfrm flipH="1">
            <a:off x="5029200" y="3895725"/>
            <a:ext cx="3733800" cy="2066925"/>
          </a:xfrm>
          <a:prstGeom prst="bentConnector4">
            <a:avLst>
              <a:gd name="adj1" fmla="val -3491"/>
              <a:gd name="adj2" fmla="val 110597"/>
            </a:avLst>
          </a:prstGeom>
          <a:noFill/>
          <a:ln w="28575">
            <a:solidFill>
              <a:srgbClr val="000000"/>
            </a:solidFill>
            <a:prstDash val="dash"/>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8734" name="Text Box 56"/>
          <p:cNvSpPr txBox="1">
            <a:spLocks noChangeArrowheads="1"/>
          </p:cNvSpPr>
          <p:nvPr/>
        </p:nvSpPr>
        <p:spPr bwMode="auto">
          <a:xfrm>
            <a:off x="5715000" y="5572125"/>
            <a:ext cx="146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800"/>
              <a:t>Organizations</a:t>
            </a:r>
          </a:p>
        </p:txBody>
      </p:sp>
      <p:sp>
        <p:nvSpPr>
          <p:cNvPr id="158735" name="Text Box 57"/>
          <p:cNvSpPr txBox="1">
            <a:spLocks noChangeArrowheads="1"/>
          </p:cNvSpPr>
          <p:nvPr/>
        </p:nvSpPr>
        <p:spPr bwMode="auto">
          <a:xfrm>
            <a:off x="6280150" y="3057525"/>
            <a:ext cx="806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800"/>
              <a:t>People</a:t>
            </a:r>
          </a:p>
        </p:txBody>
      </p:sp>
      <p:pic>
        <p:nvPicPr>
          <p:cNvPr id="158736" name="Picture 60" descr="GChris Enterprise - Thriving Future - Thrive using BEM Model - white 121511"/>
          <p:cNvPicPr>
            <a:picLocks noChangeAspect="1" noChangeArrowheads="1"/>
          </p:cNvPicPr>
          <p:nvPr/>
        </p:nvPicPr>
        <p:blipFill>
          <a:blip r:embed="rId5">
            <a:extLst>
              <a:ext uri="{28A0092B-C50C-407E-A947-70E740481C1C}">
                <a14:useLocalDpi xmlns:a14="http://schemas.microsoft.com/office/drawing/2010/main" val="0"/>
              </a:ext>
            </a:extLst>
          </a:blip>
          <a:srcRect l="3334" t="8888" r="5833" b="16667"/>
          <a:stretch>
            <a:fillRect/>
          </a:stretch>
        </p:blipFill>
        <p:spPr bwMode="auto">
          <a:xfrm>
            <a:off x="2895600" y="1219200"/>
            <a:ext cx="4267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37" name="Picture 61" descr="GChris Enterprise - Thriving Future - Thrive using BEM Model - white 121511"/>
          <p:cNvPicPr>
            <a:picLocks noChangeAspect="1" noChangeArrowheads="1"/>
          </p:cNvPicPr>
          <p:nvPr/>
        </p:nvPicPr>
        <p:blipFill>
          <a:blip r:embed="rId5">
            <a:extLst>
              <a:ext uri="{28A0092B-C50C-407E-A947-70E740481C1C}">
                <a14:useLocalDpi xmlns:a14="http://schemas.microsoft.com/office/drawing/2010/main" val="0"/>
              </a:ext>
            </a:extLst>
          </a:blip>
          <a:srcRect l="3334" t="8888" r="5833" b="16667"/>
          <a:stretch>
            <a:fillRect/>
          </a:stretch>
        </p:blipFill>
        <p:spPr bwMode="auto">
          <a:xfrm>
            <a:off x="2895600" y="3743325"/>
            <a:ext cx="4267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38" name="Text Box 62"/>
          <p:cNvSpPr txBox="1">
            <a:spLocks noChangeArrowheads="1"/>
          </p:cNvSpPr>
          <p:nvPr/>
        </p:nvSpPr>
        <p:spPr bwMode="auto">
          <a:xfrm>
            <a:off x="5619750" y="5257800"/>
            <a:ext cx="146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800">
                <a:solidFill>
                  <a:srgbClr val="FF0000"/>
                </a:solidFill>
              </a:rPr>
              <a:t>Organizations</a:t>
            </a:r>
          </a:p>
        </p:txBody>
      </p:sp>
      <p:sp>
        <p:nvSpPr>
          <p:cNvPr id="158739" name="Text Box 63"/>
          <p:cNvSpPr txBox="1">
            <a:spLocks noChangeArrowheads="1"/>
          </p:cNvSpPr>
          <p:nvPr/>
        </p:nvSpPr>
        <p:spPr bwMode="auto">
          <a:xfrm>
            <a:off x="6096000" y="2652713"/>
            <a:ext cx="806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800">
                <a:solidFill>
                  <a:srgbClr val="FF0000"/>
                </a:solidFill>
              </a:rPr>
              <a:t>People</a:t>
            </a:r>
          </a:p>
        </p:txBody>
      </p:sp>
      <p:sp>
        <p:nvSpPr>
          <p:cNvPr id="158740" name="Rectangle 65"/>
          <p:cNvSpPr>
            <a:spLocks noChangeArrowheads="1"/>
          </p:cNvSpPr>
          <p:nvPr/>
        </p:nvSpPr>
        <p:spPr bwMode="auto">
          <a:xfrm>
            <a:off x="3124200" y="2819400"/>
            <a:ext cx="762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cxnSp>
        <p:nvCxnSpPr>
          <p:cNvPr id="158741" name="AutoShape 46"/>
          <p:cNvCxnSpPr>
            <a:cxnSpLocks noChangeShapeType="1"/>
            <a:stCxn id="158728" idx="3"/>
            <a:endCxn id="158740" idx="1"/>
          </p:cNvCxnSpPr>
          <p:nvPr/>
        </p:nvCxnSpPr>
        <p:spPr bwMode="auto">
          <a:xfrm flipV="1">
            <a:off x="2667000" y="3009900"/>
            <a:ext cx="457200" cy="542925"/>
          </a:xfrm>
          <a:prstGeom prst="bentConnector3">
            <a:avLst>
              <a:gd name="adj1" fmla="val 21875"/>
            </a:avLst>
          </a:prstGeom>
          <a:noFill/>
          <a:ln w="28575">
            <a:solidFill>
              <a:srgbClr val="0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8742" name="Rectangle 66"/>
          <p:cNvSpPr>
            <a:spLocks noChangeArrowheads="1"/>
          </p:cNvSpPr>
          <p:nvPr/>
        </p:nvSpPr>
        <p:spPr bwMode="auto">
          <a:xfrm>
            <a:off x="3124200" y="5334000"/>
            <a:ext cx="762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cxnSp>
        <p:nvCxnSpPr>
          <p:cNvPr id="158743" name="AutoShape 47"/>
          <p:cNvCxnSpPr>
            <a:cxnSpLocks noChangeShapeType="1"/>
            <a:stCxn id="158728" idx="3"/>
            <a:endCxn id="158742" idx="1"/>
          </p:cNvCxnSpPr>
          <p:nvPr/>
        </p:nvCxnSpPr>
        <p:spPr bwMode="auto">
          <a:xfrm>
            <a:off x="2667000" y="3552825"/>
            <a:ext cx="457200" cy="1971675"/>
          </a:xfrm>
          <a:prstGeom prst="bentConnector3">
            <a:avLst>
              <a:gd name="adj1" fmla="val 20139"/>
            </a:avLst>
          </a:prstGeom>
          <a:noFill/>
          <a:ln w="28575">
            <a:solidFill>
              <a:srgbClr val="0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8744" name="Rectangle 68"/>
          <p:cNvSpPr>
            <a:spLocks noChangeArrowheads="1"/>
          </p:cNvSpPr>
          <p:nvPr/>
        </p:nvSpPr>
        <p:spPr bwMode="auto">
          <a:xfrm>
            <a:off x="4876800" y="4572000"/>
            <a:ext cx="457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58745" name="Rectangle 69"/>
          <p:cNvSpPr>
            <a:spLocks noChangeArrowheads="1"/>
          </p:cNvSpPr>
          <p:nvPr/>
        </p:nvSpPr>
        <p:spPr bwMode="auto">
          <a:xfrm>
            <a:off x="4876800" y="2057400"/>
            <a:ext cx="457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cxnSp>
        <p:nvCxnSpPr>
          <p:cNvPr id="158746" name="AutoShape 51"/>
          <p:cNvCxnSpPr>
            <a:cxnSpLocks noChangeShapeType="1"/>
            <a:stCxn id="158745" idx="0"/>
            <a:endCxn id="158730" idx="1"/>
          </p:cNvCxnSpPr>
          <p:nvPr/>
        </p:nvCxnSpPr>
        <p:spPr bwMode="auto">
          <a:xfrm rot="5400000" flipV="1">
            <a:off x="5329237" y="1833563"/>
            <a:ext cx="1838325" cy="2286000"/>
          </a:xfrm>
          <a:prstGeom prst="bentConnector4">
            <a:avLst>
              <a:gd name="adj1" fmla="val -24699"/>
              <a:gd name="adj2" fmla="val 93611"/>
            </a:avLst>
          </a:prstGeom>
          <a:noFill/>
          <a:ln w="28575">
            <a:solidFill>
              <a:srgbClr val="0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747" name="AutoShape 50"/>
          <p:cNvCxnSpPr>
            <a:cxnSpLocks noChangeShapeType="1"/>
            <a:stCxn id="158744" idx="2"/>
            <a:endCxn id="158730" idx="1"/>
          </p:cNvCxnSpPr>
          <p:nvPr/>
        </p:nvCxnSpPr>
        <p:spPr bwMode="auto">
          <a:xfrm rot="5400000" flipH="1" flipV="1">
            <a:off x="5795962" y="3205163"/>
            <a:ext cx="904875" cy="2286000"/>
          </a:xfrm>
          <a:prstGeom prst="bentConnector4">
            <a:avLst>
              <a:gd name="adj1" fmla="val -45616"/>
              <a:gd name="adj2" fmla="val 93958"/>
            </a:avLst>
          </a:prstGeom>
          <a:noFill/>
          <a:ln w="28575">
            <a:solidFill>
              <a:srgbClr val="0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65000"/>
          </a:schemeClr>
        </a:solidFill>
        <a:effectLst/>
      </p:bgPr>
    </p:bg>
    <p:spTree>
      <p:nvGrpSpPr>
        <p:cNvPr id="1" name=""/>
        <p:cNvGrpSpPr/>
        <p:nvPr/>
      </p:nvGrpSpPr>
      <p:grpSpPr>
        <a:xfrm>
          <a:off x="0" y="0"/>
          <a:ext cx="0" cy="0"/>
          <a:chOff x="0" y="0"/>
          <a:chExt cx="0" cy="0"/>
        </a:xfrm>
      </p:grpSpPr>
      <p:sp>
        <p:nvSpPr>
          <p:cNvPr id="12" name="Rectangle 9"/>
          <p:cNvSpPr>
            <a:spLocks noChangeArrowheads="1"/>
          </p:cNvSpPr>
          <p:nvPr/>
        </p:nvSpPr>
        <p:spPr bwMode="auto">
          <a:xfrm>
            <a:off x="533400" y="2362200"/>
            <a:ext cx="7315200" cy="1828800"/>
          </a:xfrm>
          <a:prstGeom prst="rect">
            <a:avLst/>
          </a:prstGeom>
          <a:solidFill>
            <a:schemeClr val="tx1"/>
          </a:solidFill>
          <a:ln w="3175">
            <a:solidFill>
              <a:schemeClr val="tx1"/>
            </a:solidFill>
            <a:miter lim="800000"/>
            <a:headEnd/>
            <a:tailEnd/>
          </a:ln>
          <a:effectLst/>
          <a:extLst/>
        </p:spPr>
        <p:txBody>
          <a:bodyPr tIns="91440" bIns="91440"/>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4000">
              <a:solidFill>
                <a:schemeClr val="bg1"/>
              </a:solidFill>
            </a:endParaRPr>
          </a:p>
        </p:txBody>
      </p:sp>
      <p:sp>
        <p:nvSpPr>
          <p:cNvPr id="18" name="Rectangle 9"/>
          <p:cNvSpPr>
            <a:spLocks noChangeArrowheads="1"/>
          </p:cNvSpPr>
          <p:nvPr/>
        </p:nvSpPr>
        <p:spPr bwMode="auto">
          <a:xfrm>
            <a:off x="533400" y="381000"/>
            <a:ext cx="7315200" cy="1828800"/>
          </a:xfrm>
          <a:prstGeom prst="rect">
            <a:avLst/>
          </a:prstGeom>
          <a:solidFill>
            <a:schemeClr val="tx1"/>
          </a:solidFill>
          <a:ln w="3175">
            <a:solidFill>
              <a:schemeClr val="tx1"/>
            </a:solidFill>
            <a:miter lim="800000"/>
            <a:headEnd/>
            <a:tailEnd/>
          </a:ln>
          <a:effectLst/>
          <a:extLst/>
        </p:spPr>
        <p:txBody>
          <a:bodyPr tIns="91440" bIns="91440"/>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4000">
              <a:solidFill>
                <a:schemeClr val="bg1"/>
              </a:solidFill>
            </a:endParaRPr>
          </a:p>
        </p:txBody>
      </p:sp>
      <p:sp>
        <p:nvSpPr>
          <p:cNvPr id="19" name="Rectangle 10"/>
          <p:cNvSpPr>
            <a:spLocks noChangeArrowheads="1"/>
          </p:cNvSpPr>
          <p:nvPr/>
        </p:nvSpPr>
        <p:spPr bwMode="auto">
          <a:xfrm>
            <a:off x="2971800" y="457200"/>
            <a:ext cx="4648200" cy="17526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80000"/>
              </a:lnSpc>
              <a:spcBef>
                <a:spcPct val="0"/>
              </a:spcBef>
              <a:buFontTx/>
              <a:buNone/>
            </a:pPr>
            <a:r>
              <a:rPr lang="en-US" sz="4800" dirty="0">
                <a:solidFill>
                  <a:schemeClr val="bg1"/>
                </a:solidFill>
              </a:rPr>
              <a:t>Buil</a:t>
            </a:r>
            <a:r>
              <a:rPr lang="en-US" sz="4800" dirty="0">
                <a:solidFill>
                  <a:schemeClr val="bg1"/>
                </a:solidFill>
                <a:cs typeface="Times New Roman" panose="02020603050405020304" pitchFamily="18" charset="0"/>
              </a:rPr>
              <a:t>ding A </a:t>
            </a:r>
          </a:p>
          <a:p>
            <a:pPr algn="r" eaLnBrk="1" hangingPunct="1">
              <a:lnSpc>
                <a:spcPct val="75000"/>
              </a:lnSpc>
              <a:spcBef>
                <a:spcPct val="0"/>
              </a:spcBef>
              <a:buFontTx/>
              <a:buNone/>
            </a:pPr>
            <a:r>
              <a:rPr lang="en-US" sz="4800" dirty="0">
                <a:solidFill>
                  <a:schemeClr val="bg1"/>
                </a:solidFill>
                <a:cs typeface="Times New Roman" panose="02020603050405020304" pitchFamily="18" charset="0"/>
              </a:rPr>
              <a:t>Th</a:t>
            </a:r>
            <a:r>
              <a:rPr lang="en-US" sz="4800" dirty="0">
                <a:solidFill>
                  <a:schemeClr val="bg1"/>
                </a:solidFill>
              </a:rPr>
              <a:t>riving Future</a:t>
            </a:r>
          </a:p>
          <a:p>
            <a:pPr algn="r" eaLnBrk="1" hangingPunct="1">
              <a:spcBef>
                <a:spcPts val="0"/>
              </a:spcBef>
              <a:buFontTx/>
              <a:buNone/>
            </a:pPr>
            <a:r>
              <a:rPr lang="en-US" dirty="0" err="1">
                <a:solidFill>
                  <a:schemeClr val="bg1"/>
                </a:solidFill>
              </a:rPr>
              <a:t>ThrivingFuture.org</a:t>
            </a:r>
            <a:endParaRPr lang="en-US" dirty="0">
              <a:solidFill>
                <a:schemeClr val="bg1"/>
              </a:solidFill>
            </a:endParaRPr>
          </a:p>
        </p:txBody>
      </p:sp>
      <p:pic>
        <p:nvPicPr>
          <p:cNvPr id="20" name="Picture 11"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81000"/>
            <a:ext cx="2590800" cy="1851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9"/>
          <p:cNvSpPr>
            <a:spLocks noChangeArrowheads="1"/>
          </p:cNvSpPr>
          <p:nvPr/>
        </p:nvSpPr>
        <p:spPr bwMode="auto">
          <a:xfrm>
            <a:off x="533400" y="4343400"/>
            <a:ext cx="7315200" cy="1828800"/>
          </a:xfrm>
          <a:prstGeom prst="rect">
            <a:avLst/>
          </a:prstGeom>
          <a:solidFill>
            <a:schemeClr val="tx1"/>
          </a:solidFill>
          <a:ln w="3175">
            <a:solidFill>
              <a:schemeClr val="tx1"/>
            </a:solidFill>
            <a:miter lim="800000"/>
            <a:headEnd/>
            <a:tailEnd/>
          </a:ln>
          <a:effectLst/>
          <a:extLst/>
        </p:spPr>
        <p:txBody>
          <a:bodyPr tIns="91440" bIns="91440"/>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4000">
              <a:solidFill>
                <a:schemeClr val="bg1"/>
              </a:solidFill>
            </a:endParaRPr>
          </a:p>
        </p:txBody>
      </p:sp>
      <p:sp>
        <p:nvSpPr>
          <p:cNvPr id="22" name="Rectangle 10"/>
          <p:cNvSpPr>
            <a:spLocks noChangeArrowheads="1"/>
          </p:cNvSpPr>
          <p:nvPr/>
        </p:nvSpPr>
        <p:spPr bwMode="auto">
          <a:xfrm>
            <a:off x="3048000" y="4442142"/>
            <a:ext cx="4648200" cy="173005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80000"/>
              </a:lnSpc>
              <a:spcBef>
                <a:spcPct val="0"/>
              </a:spcBef>
              <a:buFontTx/>
              <a:buNone/>
            </a:pPr>
            <a:r>
              <a:rPr lang="en-US" sz="4800" dirty="0" smtClean="0">
                <a:solidFill>
                  <a:schemeClr val="bg1"/>
                </a:solidFill>
              </a:rPr>
              <a:t>Join The</a:t>
            </a:r>
          </a:p>
          <a:p>
            <a:pPr algn="r" eaLnBrk="1" hangingPunct="1">
              <a:lnSpc>
                <a:spcPct val="75000"/>
              </a:lnSpc>
              <a:spcBef>
                <a:spcPct val="0"/>
              </a:spcBef>
              <a:buFontTx/>
              <a:buNone/>
            </a:pPr>
            <a:r>
              <a:rPr lang="en-US" sz="4800" dirty="0" smtClean="0">
                <a:solidFill>
                  <a:schemeClr val="bg1"/>
                </a:solidFill>
              </a:rPr>
              <a:t>Thrive! Endeavor</a:t>
            </a:r>
            <a:endParaRPr lang="en-US" sz="4800" dirty="0">
              <a:solidFill>
                <a:schemeClr val="bg1"/>
              </a:solidFill>
            </a:endParaRPr>
          </a:p>
          <a:p>
            <a:pPr algn="r" eaLnBrk="1" hangingPunct="1">
              <a:spcBef>
                <a:spcPts val="0"/>
              </a:spcBef>
              <a:buFontTx/>
              <a:buNone/>
            </a:pPr>
            <a:r>
              <a:rPr lang="en-US" dirty="0" err="1" smtClean="0">
                <a:solidFill>
                  <a:schemeClr val="bg1"/>
                </a:solidFill>
              </a:rPr>
              <a:t>ThriveEndeavor.org</a:t>
            </a:r>
            <a:endParaRPr lang="en-US" dirty="0">
              <a:solidFill>
                <a:schemeClr val="bg1"/>
              </a:solidFill>
            </a:endParaRPr>
          </a:p>
        </p:txBody>
      </p:sp>
      <p:sp>
        <p:nvSpPr>
          <p:cNvPr id="28" name="Rectangle 10"/>
          <p:cNvSpPr>
            <a:spLocks noChangeArrowheads="1"/>
          </p:cNvSpPr>
          <p:nvPr/>
        </p:nvSpPr>
        <p:spPr bwMode="auto">
          <a:xfrm>
            <a:off x="2590800" y="2590800"/>
            <a:ext cx="5181600" cy="1434239"/>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80000"/>
              </a:lnSpc>
              <a:spcBef>
                <a:spcPct val="0"/>
              </a:spcBef>
              <a:buFontTx/>
              <a:buNone/>
            </a:pPr>
            <a:r>
              <a:rPr lang="en-US" sz="5400" dirty="0" smtClean="0">
                <a:solidFill>
                  <a:schemeClr val="bg1"/>
                </a:solidFill>
              </a:rPr>
              <a:t>All Thrive Forever</a:t>
            </a:r>
            <a:endParaRPr lang="en-US" sz="5400" dirty="0">
              <a:solidFill>
                <a:schemeClr val="bg1"/>
              </a:solidFill>
            </a:endParaRPr>
          </a:p>
          <a:p>
            <a:pPr algn="r" eaLnBrk="1" hangingPunct="1">
              <a:spcBef>
                <a:spcPts val="0"/>
              </a:spcBef>
              <a:buFontTx/>
              <a:buNone/>
            </a:pPr>
            <a:endParaRPr lang="en-US" sz="1400" dirty="0" smtClean="0">
              <a:solidFill>
                <a:schemeClr val="bg1"/>
              </a:solidFill>
            </a:endParaRPr>
          </a:p>
          <a:p>
            <a:pPr algn="r" eaLnBrk="1" hangingPunct="1">
              <a:spcBef>
                <a:spcPts val="0"/>
              </a:spcBef>
              <a:buFontTx/>
              <a:buNone/>
            </a:pPr>
            <a:r>
              <a:rPr lang="en-US" sz="3600" dirty="0" err="1" smtClean="0">
                <a:solidFill>
                  <a:schemeClr val="bg1"/>
                </a:solidFill>
              </a:rPr>
              <a:t>AllThriveForever.org</a:t>
            </a:r>
            <a:endParaRPr lang="en-US" sz="3600" dirty="0">
              <a:solidFill>
                <a:schemeClr val="bg1"/>
              </a:solidFill>
            </a:endParaRPr>
          </a:p>
        </p:txBody>
      </p:sp>
      <p:pic>
        <p:nvPicPr>
          <p:cNvPr id="29" name="Picture 11" descr="thrive logo 5 08170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1" y="2688910"/>
            <a:ext cx="2133599" cy="1524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4432092"/>
            <a:ext cx="2653260" cy="1663908"/>
          </a:xfrm>
          <a:prstGeom prst="rect">
            <a:avLst/>
          </a:prstGeom>
        </p:spPr>
      </p:pic>
    </p:spTree>
    <p:extLst>
      <p:ext uri="{BB962C8B-B14F-4D97-AF65-F5344CB8AC3E}">
        <p14:creationId xmlns:p14="http://schemas.microsoft.com/office/powerpoint/2010/main" val="12619331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304800" y="263525"/>
            <a:ext cx="7391400" cy="762000"/>
          </a:xfrm>
          <a:prstGeom prst="rect">
            <a:avLst/>
          </a:prstGeom>
          <a:solidFill>
            <a:srgbClr val="003300"/>
          </a:solidFill>
          <a:ln w="9525">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0000"/>
              </a:lnSpc>
              <a:spcBef>
                <a:spcPct val="0"/>
              </a:spcBef>
              <a:buFontTx/>
              <a:buNone/>
            </a:pPr>
            <a:r>
              <a:rPr lang="en-US" sz="2800" b="1" i="1">
                <a:solidFill>
                  <a:schemeClr val="bg1"/>
                </a:solidFill>
              </a:rPr>
              <a:t>Thrive!</a:t>
            </a:r>
            <a:r>
              <a:rPr lang="en-US" sz="2600">
                <a:solidFill>
                  <a:schemeClr val="bg1"/>
                </a:solidFill>
              </a:rPr>
              <a:t> – Thriving Future Versus Endangered Future</a:t>
            </a:r>
          </a:p>
        </p:txBody>
      </p:sp>
      <p:pic>
        <p:nvPicPr>
          <p:cNvPr id="160771" name="Picture 3"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263525"/>
            <a:ext cx="1128713"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2" name="Rectangle 12"/>
          <p:cNvSpPr>
            <a:spLocks noChangeArrowheads="1"/>
          </p:cNvSpPr>
          <p:nvPr/>
        </p:nvSpPr>
        <p:spPr bwMode="auto">
          <a:xfrm>
            <a:off x="3505200" y="796925"/>
            <a:ext cx="1524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60773" name="AutoShape 52"/>
          <p:cNvSpPr>
            <a:spLocks noChangeArrowheads="1"/>
          </p:cNvSpPr>
          <p:nvPr/>
        </p:nvSpPr>
        <p:spPr bwMode="auto">
          <a:xfrm flipH="1">
            <a:off x="1473200" y="1371600"/>
            <a:ext cx="6096000" cy="4572000"/>
          </a:xfrm>
          <a:prstGeom prst="rtTriangle">
            <a:avLst/>
          </a:prstGeom>
          <a:gradFill rotWithShape="1">
            <a:gsLst>
              <a:gs pos="0">
                <a:srgbClr val="009900"/>
              </a:gs>
              <a:gs pos="100000">
                <a:srgbClr val="CC0000"/>
              </a:gs>
            </a:gsLst>
            <a:lin ang="0" scaled="1"/>
          </a:gra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60774" name="AutoShape 51"/>
          <p:cNvSpPr>
            <a:spLocks noChangeArrowheads="1"/>
          </p:cNvSpPr>
          <p:nvPr/>
        </p:nvSpPr>
        <p:spPr bwMode="auto">
          <a:xfrm flipH="1">
            <a:off x="1473200" y="3048000"/>
            <a:ext cx="6096000" cy="2895600"/>
          </a:xfrm>
          <a:prstGeom prst="rtTriangle">
            <a:avLst/>
          </a:prstGeom>
          <a:gradFill rotWithShape="1">
            <a:gsLst>
              <a:gs pos="0">
                <a:srgbClr val="009900"/>
              </a:gs>
              <a:gs pos="100000">
                <a:srgbClr val="CC0000"/>
              </a:gs>
            </a:gsLst>
            <a:lin ang="0" scaled="1"/>
          </a:gra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60775" name="AutoShape 47"/>
          <p:cNvSpPr>
            <a:spLocks noChangeArrowheads="1"/>
          </p:cNvSpPr>
          <p:nvPr/>
        </p:nvSpPr>
        <p:spPr bwMode="auto">
          <a:xfrm flipH="1">
            <a:off x="1473200" y="4572000"/>
            <a:ext cx="6096000" cy="1371600"/>
          </a:xfrm>
          <a:prstGeom prst="rtTriangle">
            <a:avLst/>
          </a:prstGeom>
          <a:gradFill rotWithShape="1">
            <a:gsLst>
              <a:gs pos="0">
                <a:srgbClr val="009900"/>
              </a:gs>
              <a:gs pos="100000">
                <a:srgbClr val="CC0000"/>
              </a:gs>
            </a:gsLst>
            <a:lin ang="0" scaled="1"/>
          </a:gra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60776" name="Text Box 54"/>
          <p:cNvSpPr txBox="1">
            <a:spLocks noChangeArrowheads="1"/>
          </p:cNvSpPr>
          <p:nvPr/>
        </p:nvSpPr>
        <p:spPr bwMode="auto">
          <a:xfrm>
            <a:off x="5710238" y="1311275"/>
            <a:ext cx="12493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2400"/>
              <a:t>Thriving</a:t>
            </a:r>
          </a:p>
          <a:p>
            <a:pPr eaLnBrk="1" hangingPunct="1">
              <a:spcBef>
                <a:spcPct val="0"/>
              </a:spcBef>
              <a:buFontTx/>
              <a:buNone/>
            </a:pPr>
            <a:r>
              <a:rPr lang="en-US" sz="2400"/>
              <a:t>Future</a:t>
            </a:r>
          </a:p>
        </p:txBody>
      </p:sp>
      <p:sp>
        <p:nvSpPr>
          <p:cNvPr id="160777" name="Text Box 55"/>
          <p:cNvSpPr txBox="1">
            <a:spLocks noChangeArrowheads="1"/>
          </p:cNvSpPr>
          <p:nvPr/>
        </p:nvSpPr>
        <p:spPr bwMode="auto">
          <a:xfrm>
            <a:off x="1401763" y="4419600"/>
            <a:ext cx="16383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2400"/>
              <a:t>Endangered</a:t>
            </a:r>
          </a:p>
          <a:p>
            <a:pPr eaLnBrk="1" hangingPunct="1">
              <a:spcBef>
                <a:spcPct val="0"/>
              </a:spcBef>
              <a:buFontTx/>
              <a:buNone/>
            </a:pPr>
            <a:r>
              <a:rPr lang="en-US" sz="2400"/>
              <a:t>Future</a:t>
            </a:r>
          </a:p>
        </p:txBody>
      </p:sp>
      <p:sp>
        <p:nvSpPr>
          <p:cNvPr id="160778" name="Text Box 56"/>
          <p:cNvSpPr txBox="1">
            <a:spLocks noChangeArrowheads="1"/>
          </p:cNvSpPr>
          <p:nvPr/>
        </p:nvSpPr>
        <p:spPr bwMode="auto">
          <a:xfrm>
            <a:off x="76200" y="5105400"/>
            <a:ext cx="1397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sz="1800" u="sng"/>
              <a:t>Focus:</a:t>
            </a:r>
          </a:p>
          <a:p>
            <a:pPr algn="r" eaLnBrk="1" hangingPunct="1">
              <a:spcBef>
                <a:spcPct val="0"/>
              </a:spcBef>
              <a:buFontTx/>
              <a:buNone/>
            </a:pPr>
            <a:r>
              <a:rPr lang="en-US" sz="1800"/>
              <a:t>“Me”</a:t>
            </a:r>
          </a:p>
          <a:p>
            <a:pPr algn="r" eaLnBrk="1" hangingPunct="1">
              <a:spcBef>
                <a:spcPct val="0"/>
              </a:spcBef>
              <a:buFontTx/>
              <a:buNone/>
            </a:pPr>
            <a:r>
              <a:rPr lang="en-US" sz="1800"/>
              <a:t>“Today”</a:t>
            </a:r>
          </a:p>
          <a:p>
            <a:pPr algn="r" eaLnBrk="1" hangingPunct="1">
              <a:spcBef>
                <a:spcPct val="0"/>
              </a:spcBef>
              <a:buFontTx/>
              <a:buNone/>
            </a:pPr>
            <a:r>
              <a:rPr lang="en-US" sz="1800"/>
              <a:t>“Getting By”</a:t>
            </a:r>
          </a:p>
        </p:txBody>
      </p:sp>
      <p:sp>
        <p:nvSpPr>
          <p:cNvPr id="160779" name="Text Box 57"/>
          <p:cNvSpPr txBox="1">
            <a:spLocks noChangeArrowheads="1"/>
          </p:cNvSpPr>
          <p:nvPr/>
        </p:nvSpPr>
        <p:spPr bwMode="auto">
          <a:xfrm>
            <a:off x="7569200" y="1371600"/>
            <a:ext cx="14605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800" u="sng"/>
              <a:t>Focus:</a:t>
            </a:r>
          </a:p>
          <a:p>
            <a:pPr eaLnBrk="1" hangingPunct="1">
              <a:spcBef>
                <a:spcPct val="0"/>
              </a:spcBef>
              <a:buFontTx/>
              <a:buNone/>
            </a:pPr>
            <a:r>
              <a:rPr lang="en-US" sz="1800"/>
              <a:t>“Everything”</a:t>
            </a:r>
          </a:p>
          <a:p>
            <a:pPr eaLnBrk="1" hangingPunct="1">
              <a:spcBef>
                <a:spcPct val="0"/>
              </a:spcBef>
              <a:buFontTx/>
              <a:buNone/>
            </a:pPr>
            <a:r>
              <a:rPr lang="en-US" sz="1800"/>
              <a:t>“Forever”</a:t>
            </a:r>
          </a:p>
          <a:p>
            <a:pPr eaLnBrk="1" hangingPunct="1">
              <a:spcBef>
                <a:spcPct val="0"/>
              </a:spcBef>
              <a:buFontTx/>
              <a:buNone/>
            </a:pPr>
            <a:r>
              <a:rPr lang="en-US" sz="1800"/>
              <a:t>“Doing Well”</a:t>
            </a:r>
          </a:p>
        </p:txBody>
      </p:sp>
      <p:sp>
        <p:nvSpPr>
          <p:cNvPr id="160780" name="Rectangle 48"/>
          <p:cNvSpPr>
            <a:spLocks noChangeArrowheads="1"/>
          </p:cNvSpPr>
          <p:nvPr/>
        </p:nvSpPr>
        <p:spPr bwMode="auto">
          <a:xfrm>
            <a:off x="1481138" y="5919788"/>
            <a:ext cx="6086475" cy="404812"/>
          </a:xfrm>
          <a:prstGeom prst="rect">
            <a:avLst/>
          </a:prstGeom>
          <a:gradFill rotWithShape="1">
            <a:gsLst>
              <a:gs pos="0">
                <a:srgbClr val="CC0000"/>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60781" name="Rectangle 45"/>
          <p:cNvSpPr>
            <a:spLocks noChangeArrowheads="1"/>
          </p:cNvSpPr>
          <p:nvPr/>
        </p:nvSpPr>
        <p:spPr bwMode="auto">
          <a:xfrm>
            <a:off x="1473200" y="1371600"/>
            <a:ext cx="6103938" cy="4953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sp>
        <p:nvSpPr>
          <p:cNvPr id="160782" name="Text Box 58"/>
          <p:cNvSpPr txBox="1">
            <a:spLocks noChangeArrowheads="1"/>
          </p:cNvSpPr>
          <p:nvPr/>
        </p:nvSpPr>
        <p:spPr bwMode="auto">
          <a:xfrm>
            <a:off x="3643313" y="2835275"/>
            <a:ext cx="13858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2400"/>
              <a:t>Surviving</a:t>
            </a:r>
          </a:p>
          <a:p>
            <a:pPr eaLnBrk="1" hangingPunct="1">
              <a:spcBef>
                <a:spcPct val="0"/>
              </a:spcBef>
              <a:buFontTx/>
              <a:buNone/>
            </a:pPr>
            <a:r>
              <a:rPr lang="en-US" sz="2400"/>
              <a:t>Future</a:t>
            </a:r>
          </a:p>
        </p:txBody>
      </p:sp>
    </p:spTree>
  </p:cSld>
  <p:clrMapOvr>
    <a:masterClrMapping/>
  </p:clrMapOvr>
  <p:transition>
    <p:cut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Line 2"/>
          <p:cNvSpPr>
            <a:spLocks noChangeShapeType="1"/>
          </p:cNvSpPr>
          <p:nvPr/>
        </p:nvSpPr>
        <p:spPr bwMode="auto">
          <a:xfrm flipV="1">
            <a:off x="4343400" y="1219200"/>
            <a:ext cx="0" cy="48006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19" name="Line 3"/>
          <p:cNvSpPr>
            <a:spLocks noChangeShapeType="1"/>
          </p:cNvSpPr>
          <p:nvPr/>
        </p:nvSpPr>
        <p:spPr bwMode="auto">
          <a:xfrm>
            <a:off x="304800" y="6042025"/>
            <a:ext cx="8382000" cy="0"/>
          </a:xfrm>
          <a:prstGeom prst="line">
            <a:avLst/>
          </a:prstGeom>
          <a:noFill/>
          <a:ln w="57150">
            <a:solidFill>
              <a:schemeClr val="bg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20" name="Text Box 4"/>
          <p:cNvSpPr txBox="1">
            <a:spLocks noChangeArrowheads="1"/>
          </p:cNvSpPr>
          <p:nvPr/>
        </p:nvSpPr>
        <p:spPr bwMode="auto">
          <a:xfrm>
            <a:off x="304800" y="6137275"/>
            <a:ext cx="8228013" cy="350838"/>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2000">
                <a:solidFill>
                  <a:schemeClr val="bg1"/>
                </a:solidFill>
              </a:rPr>
              <a:t>T-..      …..      T-3      T-2      T-1      </a:t>
            </a:r>
            <a:r>
              <a:rPr lang="en-US" sz="2000">
                <a:solidFill>
                  <a:srgbClr val="00FF00"/>
                </a:solidFill>
              </a:rPr>
              <a:t>T!      T1      T2      T3      T..      …………</a:t>
            </a:r>
          </a:p>
        </p:txBody>
      </p:sp>
      <p:sp>
        <p:nvSpPr>
          <p:cNvPr id="162821" name="AutoShape 5"/>
          <p:cNvSpPr>
            <a:spLocks noChangeArrowheads="1"/>
          </p:cNvSpPr>
          <p:nvPr/>
        </p:nvSpPr>
        <p:spPr bwMode="auto">
          <a:xfrm>
            <a:off x="914400" y="2438400"/>
            <a:ext cx="6400800" cy="381000"/>
          </a:xfrm>
          <a:prstGeom prst="homePlate">
            <a:avLst>
              <a:gd name="adj" fmla="val 73344"/>
            </a:avLst>
          </a:prstGeom>
          <a:gradFill rotWithShape="0">
            <a:gsLst>
              <a:gs pos="0">
                <a:srgbClr val="969696"/>
              </a:gs>
              <a:gs pos="100000">
                <a:schemeClr val="tx1"/>
              </a:gs>
            </a:gsLst>
            <a:lin ang="0" scaled="1"/>
          </a:gra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1400">
                <a:solidFill>
                  <a:schemeClr val="bg1"/>
                </a:solidFill>
              </a:rPr>
              <a:t>Pre-birth    Birth    Child    Adolescent    </a:t>
            </a:r>
            <a:r>
              <a:rPr lang="en-US" sz="1400" b="1" u="sng">
                <a:solidFill>
                  <a:srgbClr val="00FF00"/>
                </a:solidFill>
              </a:rPr>
              <a:t>Early Adult</a:t>
            </a:r>
            <a:r>
              <a:rPr lang="en-US" sz="1400">
                <a:solidFill>
                  <a:srgbClr val="00FF00"/>
                </a:solidFill>
              </a:rPr>
              <a:t>    Middle Adult    Senior Adult</a:t>
            </a:r>
          </a:p>
        </p:txBody>
      </p:sp>
      <p:sp>
        <p:nvSpPr>
          <p:cNvPr id="162822" name="Text Box 6"/>
          <p:cNvSpPr txBox="1">
            <a:spLocks noChangeArrowheads="1"/>
          </p:cNvSpPr>
          <p:nvPr/>
        </p:nvSpPr>
        <p:spPr bwMode="auto">
          <a:xfrm>
            <a:off x="3886200" y="6378575"/>
            <a:ext cx="860425" cy="403225"/>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2400" b="1">
                <a:solidFill>
                  <a:schemeClr val="bg1"/>
                </a:solidFill>
              </a:rPr>
              <a:t>Time</a:t>
            </a:r>
          </a:p>
        </p:txBody>
      </p:sp>
      <p:sp>
        <p:nvSpPr>
          <p:cNvPr id="162823" name="AutoShape 7"/>
          <p:cNvSpPr>
            <a:spLocks noChangeArrowheads="1"/>
          </p:cNvSpPr>
          <p:nvPr/>
        </p:nvSpPr>
        <p:spPr bwMode="auto">
          <a:xfrm>
            <a:off x="3962400" y="4267200"/>
            <a:ext cx="4800600" cy="381000"/>
          </a:xfrm>
          <a:prstGeom prst="homePlate">
            <a:avLst>
              <a:gd name="adj" fmla="val 55008"/>
            </a:avLst>
          </a:prstGeom>
          <a:gradFill rotWithShape="0">
            <a:gsLst>
              <a:gs pos="0">
                <a:srgbClr val="969696"/>
              </a:gs>
              <a:gs pos="100000">
                <a:schemeClr val="tx1"/>
              </a:gs>
            </a:gsLst>
            <a:lin ang="0" scaled="1"/>
          </a:gra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1400" b="1" u="sng">
                <a:solidFill>
                  <a:srgbClr val="00FF00"/>
                </a:solidFill>
              </a:rPr>
              <a:t>Pre-birth</a:t>
            </a:r>
            <a:r>
              <a:rPr lang="en-US" sz="1400" b="1">
                <a:solidFill>
                  <a:srgbClr val="00FF00"/>
                </a:solidFill>
              </a:rPr>
              <a:t> </a:t>
            </a:r>
            <a:r>
              <a:rPr lang="en-US" sz="1400">
                <a:solidFill>
                  <a:srgbClr val="00FF00"/>
                </a:solidFill>
              </a:rPr>
              <a:t>   Birth    Child    Adolescent    Early Adult …..</a:t>
            </a:r>
          </a:p>
        </p:txBody>
      </p:sp>
      <p:sp>
        <p:nvSpPr>
          <p:cNvPr id="162824" name="AutoShape 8"/>
          <p:cNvSpPr>
            <a:spLocks noChangeArrowheads="1"/>
          </p:cNvSpPr>
          <p:nvPr/>
        </p:nvSpPr>
        <p:spPr bwMode="auto">
          <a:xfrm>
            <a:off x="3276600" y="3810000"/>
            <a:ext cx="5486400" cy="381000"/>
          </a:xfrm>
          <a:prstGeom prst="homePlate">
            <a:avLst>
              <a:gd name="adj" fmla="val 62867"/>
            </a:avLst>
          </a:prstGeom>
          <a:gradFill rotWithShape="0">
            <a:gsLst>
              <a:gs pos="0">
                <a:srgbClr val="969696"/>
              </a:gs>
              <a:gs pos="100000">
                <a:schemeClr val="tx1"/>
              </a:gs>
            </a:gsLst>
            <a:lin ang="0" scaled="1"/>
          </a:gra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1400">
                <a:solidFill>
                  <a:schemeClr val="bg1"/>
                </a:solidFill>
              </a:rPr>
              <a:t>Pre-birth   </a:t>
            </a:r>
            <a:r>
              <a:rPr lang="en-US" sz="1400">
                <a:solidFill>
                  <a:srgbClr val="00FF00"/>
                </a:solidFill>
              </a:rPr>
              <a:t> </a:t>
            </a:r>
            <a:r>
              <a:rPr lang="en-US" sz="1400" b="1" u="sng">
                <a:solidFill>
                  <a:srgbClr val="00FF00"/>
                </a:solidFill>
              </a:rPr>
              <a:t>Birth</a:t>
            </a:r>
            <a:r>
              <a:rPr lang="en-US" sz="1400">
                <a:solidFill>
                  <a:srgbClr val="00FF00"/>
                </a:solidFill>
              </a:rPr>
              <a:t>    Child    Adolescent    Early Adult    Middle Adult    ..</a:t>
            </a:r>
          </a:p>
        </p:txBody>
      </p:sp>
      <p:sp>
        <p:nvSpPr>
          <p:cNvPr id="162825" name="AutoShape 9"/>
          <p:cNvSpPr>
            <a:spLocks noChangeArrowheads="1"/>
          </p:cNvSpPr>
          <p:nvPr/>
        </p:nvSpPr>
        <p:spPr bwMode="auto">
          <a:xfrm>
            <a:off x="228600" y="1981200"/>
            <a:ext cx="5943600" cy="381000"/>
          </a:xfrm>
          <a:prstGeom prst="homePlate">
            <a:avLst>
              <a:gd name="adj" fmla="val 68106"/>
            </a:avLst>
          </a:prstGeom>
          <a:gradFill rotWithShape="0">
            <a:gsLst>
              <a:gs pos="0">
                <a:srgbClr val="969696"/>
              </a:gs>
              <a:gs pos="100000">
                <a:schemeClr val="tx1"/>
              </a:gs>
            </a:gsLst>
            <a:lin ang="0" scaled="1"/>
          </a:gra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1400">
                <a:solidFill>
                  <a:schemeClr val="bg1"/>
                </a:solidFill>
              </a:rPr>
              <a:t>....    Birth    Child    Adolescent    Early Adult    </a:t>
            </a:r>
            <a:r>
              <a:rPr lang="en-US" sz="1400" b="1" u="sng">
                <a:solidFill>
                  <a:srgbClr val="00FF00"/>
                </a:solidFill>
              </a:rPr>
              <a:t>Middle Adult</a:t>
            </a:r>
            <a:r>
              <a:rPr lang="en-US" sz="1400">
                <a:solidFill>
                  <a:srgbClr val="00FF00"/>
                </a:solidFill>
              </a:rPr>
              <a:t>    Senior Adult</a:t>
            </a:r>
          </a:p>
        </p:txBody>
      </p:sp>
      <p:sp>
        <p:nvSpPr>
          <p:cNvPr id="162826" name="AutoShape 10"/>
          <p:cNvSpPr>
            <a:spLocks noChangeArrowheads="1"/>
          </p:cNvSpPr>
          <p:nvPr/>
        </p:nvSpPr>
        <p:spPr bwMode="auto">
          <a:xfrm>
            <a:off x="228600" y="1066800"/>
            <a:ext cx="4076700" cy="381000"/>
          </a:xfrm>
          <a:prstGeom prst="homePlate">
            <a:avLst>
              <a:gd name="adj" fmla="val 46713"/>
            </a:avLst>
          </a:prstGeom>
          <a:gradFill rotWithShape="0">
            <a:gsLst>
              <a:gs pos="0">
                <a:srgbClr val="969696"/>
              </a:gs>
              <a:gs pos="100000">
                <a:schemeClr val="tx1"/>
              </a:gs>
            </a:gsLst>
            <a:lin ang="0" scaled="1"/>
          </a:gra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1400">
                <a:solidFill>
                  <a:schemeClr val="bg1"/>
                </a:solidFill>
              </a:rPr>
              <a:t>…..    Early Adult    Middle Adult    Senior Adult</a:t>
            </a:r>
          </a:p>
        </p:txBody>
      </p:sp>
      <p:sp>
        <p:nvSpPr>
          <p:cNvPr id="162827" name="AutoShape 11"/>
          <p:cNvSpPr>
            <a:spLocks noChangeArrowheads="1"/>
          </p:cNvSpPr>
          <p:nvPr/>
        </p:nvSpPr>
        <p:spPr bwMode="auto">
          <a:xfrm>
            <a:off x="228600" y="1524000"/>
            <a:ext cx="4953000" cy="381000"/>
          </a:xfrm>
          <a:prstGeom prst="homePlate">
            <a:avLst>
              <a:gd name="adj" fmla="val 56755"/>
            </a:avLst>
          </a:prstGeom>
          <a:gradFill rotWithShape="0">
            <a:gsLst>
              <a:gs pos="0">
                <a:srgbClr val="969696"/>
              </a:gs>
              <a:gs pos="100000">
                <a:schemeClr val="tx1"/>
              </a:gs>
            </a:gsLst>
            <a:lin ang="0" scaled="1"/>
          </a:gra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1400">
                <a:solidFill>
                  <a:schemeClr val="bg1"/>
                </a:solidFill>
              </a:rPr>
              <a:t>. ….. Adolescent    Early Adult    Middle Adult    </a:t>
            </a:r>
            <a:r>
              <a:rPr lang="en-US" sz="1400" b="1" u="sng">
                <a:solidFill>
                  <a:srgbClr val="00FF00"/>
                </a:solidFill>
              </a:rPr>
              <a:t>Senior Adult</a:t>
            </a:r>
          </a:p>
        </p:txBody>
      </p:sp>
      <p:sp>
        <p:nvSpPr>
          <p:cNvPr id="162828" name="AutoShape 12"/>
          <p:cNvSpPr>
            <a:spLocks noChangeArrowheads="1"/>
          </p:cNvSpPr>
          <p:nvPr/>
        </p:nvSpPr>
        <p:spPr bwMode="auto">
          <a:xfrm>
            <a:off x="1828800" y="2895600"/>
            <a:ext cx="6400800" cy="381000"/>
          </a:xfrm>
          <a:prstGeom prst="homePlate">
            <a:avLst>
              <a:gd name="adj" fmla="val 73344"/>
            </a:avLst>
          </a:prstGeom>
          <a:gradFill rotWithShape="0">
            <a:gsLst>
              <a:gs pos="0">
                <a:srgbClr val="969696"/>
              </a:gs>
              <a:gs pos="100000">
                <a:schemeClr val="tx1"/>
              </a:gs>
            </a:gsLst>
            <a:lin ang="0" scaled="1"/>
          </a:gra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1400">
                <a:solidFill>
                  <a:schemeClr val="bg1"/>
                </a:solidFill>
              </a:rPr>
              <a:t>Pre-birth    Birth    Child    </a:t>
            </a:r>
            <a:r>
              <a:rPr lang="en-US" sz="1400" b="1" u="sng">
                <a:solidFill>
                  <a:srgbClr val="00FF00"/>
                </a:solidFill>
              </a:rPr>
              <a:t>Adolescent </a:t>
            </a:r>
            <a:r>
              <a:rPr lang="en-US" sz="1400">
                <a:solidFill>
                  <a:srgbClr val="00FF00"/>
                </a:solidFill>
              </a:rPr>
              <a:t>   Early Adult    Middle Adult    Senior Adult</a:t>
            </a:r>
          </a:p>
        </p:txBody>
      </p:sp>
      <p:sp>
        <p:nvSpPr>
          <p:cNvPr id="162829" name="AutoShape 13"/>
          <p:cNvSpPr>
            <a:spLocks noChangeArrowheads="1"/>
          </p:cNvSpPr>
          <p:nvPr/>
        </p:nvSpPr>
        <p:spPr bwMode="auto">
          <a:xfrm>
            <a:off x="2667000" y="3352800"/>
            <a:ext cx="6096000" cy="381000"/>
          </a:xfrm>
          <a:prstGeom prst="homePlate">
            <a:avLst>
              <a:gd name="adj" fmla="val 69852"/>
            </a:avLst>
          </a:prstGeom>
          <a:gradFill rotWithShape="0">
            <a:gsLst>
              <a:gs pos="0">
                <a:srgbClr val="969696"/>
              </a:gs>
              <a:gs pos="100000">
                <a:schemeClr val="tx1"/>
              </a:gs>
            </a:gsLst>
            <a:lin ang="0" scaled="1"/>
          </a:gra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1400">
                <a:solidFill>
                  <a:schemeClr val="bg1"/>
                </a:solidFill>
              </a:rPr>
              <a:t>Pre-birth    Birth    </a:t>
            </a:r>
            <a:r>
              <a:rPr lang="en-US" sz="1400" b="1" u="sng">
                <a:solidFill>
                  <a:srgbClr val="00FF00"/>
                </a:solidFill>
              </a:rPr>
              <a:t>Child</a:t>
            </a:r>
            <a:r>
              <a:rPr lang="en-US" sz="1400">
                <a:solidFill>
                  <a:srgbClr val="00FF00"/>
                </a:solidFill>
              </a:rPr>
              <a:t>    Adolescent    Early Adult    Middle Adult    …..</a:t>
            </a:r>
          </a:p>
        </p:txBody>
      </p:sp>
      <p:sp>
        <p:nvSpPr>
          <p:cNvPr id="162830" name="Text Box 14"/>
          <p:cNvSpPr txBox="1">
            <a:spLocks noChangeArrowheads="1"/>
          </p:cNvSpPr>
          <p:nvPr/>
        </p:nvSpPr>
        <p:spPr bwMode="auto">
          <a:xfrm>
            <a:off x="4343400" y="1066800"/>
            <a:ext cx="1435100" cy="325438"/>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800">
                <a:solidFill>
                  <a:schemeClr val="bg1"/>
                </a:solidFill>
              </a:rPr>
              <a:t>J. Smith Died</a:t>
            </a:r>
          </a:p>
        </p:txBody>
      </p:sp>
      <p:sp>
        <p:nvSpPr>
          <p:cNvPr id="162831" name="Text Box 15"/>
          <p:cNvSpPr txBox="1">
            <a:spLocks noChangeArrowheads="1"/>
          </p:cNvSpPr>
          <p:nvPr/>
        </p:nvSpPr>
        <p:spPr bwMode="auto">
          <a:xfrm>
            <a:off x="2286000" y="4800600"/>
            <a:ext cx="2044700" cy="325438"/>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sz="1800">
                <a:solidFill>
                  <a:schemeClr val="bg1"/>
                </a:solidFill>
              </a:rPr>
              <a:t>M. Jones Conceived</a:t>
            </a:r>
          </a:p>
        </p:txBody>
      </p:sp>
      <p:sp>
        <p:nvSpPr>
          <p:cNvPr id="162832" name="AutoShape 16"/>
          <p:cNvSpPr>
            <a:spLocks noChangeArrowheads="1"/>
          </p:cNvSpPr>
          <p:nvPr/>
        </p:nvSpPr>
        <p:spPr bwMode="auto">
          <a:xfrm>
            <a:off x="4381500" y="4724400"/>
            <a:ext cx="4381500" cy="381000"/>
          </a:xfrm>
          <a:prstGeom prst="homePlate">
            <a:avLst>
              <a:gd name="adj" fmla="val 50206"/>
            </a:avLst>
          </a:prstGeom>
          <a:gradFill rotWithShape="0">
            <a:gsLst>
              <a:gs pos="0">
                <a:srgbClr val="969696"/>
              </a:gs>
              <a:gs pos="100000">
                <a:schemeClr val="tx1"/>
              </a:gs>
            </a:gsLst>
            <a:lin ang="0" scaled="1"/>
          </a:gra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1400">
                <a:solidFill>
                  <a:srgbClr val="00FF00"/>
                </a:solidFill>
              </a:rPr>
              <a:t>Pre-birth    Birth    Child    Adolescent    Early Adult …..</a:t>
            </a:r>
          </a:p>
        </p:txBody>
      </p:sp>
      <p:sp>
        <p:nvSpPr>
          <p:cNvPr id="162833" name="Text Box 17"/>
          <p:cNvSpPr txBox="1">
            <a:spLocks noChangeArrowheads="1"/>
          </p:cNvSpPr>
          <p:nvPr/>
        </p:nvSpPr>
        <p:spPr bwMode="auto">
          <a:xfrm>
            <a:off x="1828800" y="5486400"/>
            <a:ext cx="4983163" cy="476250"/>
          </a:xfrm>
          <a:prstGeom prst="rect">
            <a:avLst/>
          </a:prstGeom>
          <a:noFill/>
          <a:ln>
            <a:noFill/>
          </a:ln>
          <a:effectLst/>
          <a:extLst>
            <a:ext uri="{909E8E84-426E-40DD-AFC4-6F175D3DCCD1}">
              <a14:hiddenFill xmlns:a14="http://schemas.microsoft.com/office/drawing/2010/main">
                <a:gradFill rotWithShape="0">
                  <a:gsLst>
                    <a:gs pos="0">
                      <a:srgbClr val="993300"/>
                    </a:gs>
                    <a:gs pos="100000">
                      <a:srgbClr val="009900"/>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2800">
                <a:solidFill>
                  <a:schemeClr val="bg1"/>
                </a:solidFill>
              </a:rPr>
              <a:t>…………………………………..</a:t>
            </a:r>
          </a:p>
        </p:txBody>
      </p:sp>
      <p:sp>
        <p:nvSpPr>
          <p:cNvPr id="162834" name="Text Box 18"/>
          <p:cNvSpPr txBox="1">
            <a:spLocks noChangeArrowheads="1"/>
          </p:cNvSpPr>
          <p:nvPr/>
        </p:nvSpPr>
        <p:spPr bwMode="auto">
          <a:xfrm>
            <a:off x="4419600" y="5410200"/>
            <a:ext cx="733425" cy="366713"/>
          </a:xfrm>
          <a:prstGeom prst="rect">
            <a:avLst/>
          </a:prstGeom>
          <a:noFill/>
          <a:ln>
            <a:noFill/>
          </a:ln>
          <a:effectLst/>
          <a:extLst>
            <a:ext uri="{909E8E84-426E-40DD-AFC4-6F175D3DCCD1}">
              <a14:hiddenFill xmlns:a14="http://schemas.microsoft.com/office/drawing/2010/main">
                <a:gradFill rotWithShape="0">
                  <a:gsLst>
                    <a:gs pos="0">
                      <a:srgbClr val="993300"/>
                    </a:gs>
                    <a:gs pos="100000">
                      <a:srgbClr val="009900"/>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2000">
                <a:solidFill>
                  <a:schemeClr val="bg1"/>
                </a:solidFill>
              </a:rPr>
              <a:t>BEM</a:t>
            </a:r>
          </a:p>
        </p:txBody>
      </p:sp>
      <p:pic>
        <p:nvPicPr>
          <p:cNvPr id="162835" name="Picture 19" descr="BEM Model - brief 032608"/>
          <p:cNvPicPr>
            <a:picLocks noChangeAspect="1" noChangeArrowheads="1"/>
          </p:cNvPicPr>
          <p:nvPr/>
        </p:nvPicPr>
        <p:blipFill>
          <a:blip r:embed="rId2">
            <a:extLst>
              <a:ext uri="{28A0092B-C50C-407E-A947-70E740481C1C}">
                <a14:useLocalDpi xmlns:a14="http://schemas.microsoft.com/office/drawing/2010/main" val="0"/>
              </a:ext>
            </a:extLst>
          </a:blip>
          <a:srcRect l="4167" t="12222" r="2499" b="18889"/>
          <a:stretch>
            <a:fillRect/>
          </a:stretch>
        </p:blipFill>
        <p:spPr bwMode="auto">
          <a:xfrm>
            <a:off x="6781800" y="5130800"/>
            <a:ext cx="15240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36" name="Picture 20" descr="BEM Model - brief 032608"/>
          <p:cNvPicPr>
            <a:picLocks noChangeAspect="1" noChangeArrowheads="1"/>
          </p:cNvPicPr>
          <p:nvPr/>
        </p:nvPicPr>
        <p:blipFill>
          <a:blip r:embed="rId2">
            <a:extLst>
              <a:ext uri="{28A0092B-C50C-407E-A947-70E740481C1C}">
                <a14:useLocalDpi xmlns:a14="http://schemas.microsoft.com/office/drawing/2010/main" val="0"/>
              </a:ext>
            </a:extLst>
          </a:blip>
          <a:srcRect l="4167" t="12222" r="2499" b="18889"/>
          <a:stretch>
            <a:fillRect/>
          </a:stretch>
        </p:blipFill>
        <p:spPr bwMode="auto">
          <a:xfrm>
            <a:off x="304800" y="5105400"/>
            <a:ext cx="15240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37" name="Rectangle 21"/>
          <p:cNvSpPr>
            <a:spLocks noChangeArrowheads="1"/>
          </p:cNvSpPr>
          <p:nvPr/>
        </p:nvSpPr>
        <p:spPr bwMode="auto">
          <a:xfrm>
            <a:off x="228600" y="174625"/>
            <a:ext cx="7239000" cy="762000"/>
          </a:xfrm>
          <a:prstGeom prst="rect">
            <a:avLst/>
          </a:prstGeom>
          <a:solidFill>
            <a:srgbClr val="003300"/>
          </a:solidFill>
          <a:ln w="9525">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2600">
                <a:solidFill>
                  <a:schemeClr val="bg1"/>
                </a:solidFill>
              </a:rPr>
              <a:t>“Population Model” – Applying BEM At a Point in Time Across Persons &amp; Their Life Stages</a:t>
            </a:r>
          </a:p>
        </p:txBody>
      </p:sp>
      <p:pic>
        <p:nvPicPr>
          <p:cNvPr id="162838" name="Picture 22"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152400"/>
            <a:ext cx="1204913"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a:spLocks noChangeArrowheads="1"/>
          </p:cNvSpPr>
          <p:nvPr/>
        </p:nvSpPr>
        <p:spPr bwMode="auto">
          <a:xfrm>
            <a:off x="152400" y="76200"/>
            <a:ext cx="7239000" cy="533400"/>
          </a:xfrm>
          <a:prstGeom prst="rect">
            <a:avLst/>
          </a:prstGeom>
          <a:solidFill>
            <a:srgbClr val="003300"/>
          </a:solidFill>
          <a:ln w="12700">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2800">
                <a:solidFill>
                  <a:schemeClr val="bg1"/>
                </a:solidFill>
              </a:rPr>
              <a:t>Behavioral Effectiveness Model - BEM</a:t>
            </a:r>
          </a:p>
        </p:txBody>
      </p:sp>
      <p:pic>
        <p:nvPicPr>
          <p:cNvPr id="165891" name="Picture 4"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3888" y="76200"/>
            <a:ext cx="74771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2" name="Text Box 5"/>
          <p:cNvSpPr txBox="1">
            <a:spLocks noChangeArrowheads="1"/>
          </p:cNvSpPr>
          <p:nvPr/>
        </p:nvSpPr>
        <p:spPr bwMode="auto">
          <a:xfrm>
            <a:off x="152400" y="685800"/>
            <a:ext cx="8839200" cy="6035675"/>
          </a:xfrm>
          <a:prstGeom prst="rect">
            <a:avLst/>
          </a:prstGeom>
          <a:solidFill>
            <a:srgbClr val="00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2575" indent="-22383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500">
                <a:solidFill>
                  <a:schemeClr val="bg1"/>
                </a:solidFill>
              </a:rPr>
              <a:t>The Behavioral Effectiveness Model (BEM) has several elements that operate as either inputs to or outputs from the models used, including the following:</a:t>
            </a:r>
          </a:p>
          <a:p>
            <a:pPr eaLnBrk="1" hangingPunct="1">
              <a:spcBef>
                <a:spcPct val="0"/>
              </a:spcBef>
            </a:pPr>
            <a:r>
              <a:rPr lang="en-US" sz="1500">
                <a:solidFill>
                  <a:schemeClr val="bg1"/>
                </a:solidFill>
              </a:rPr>
              <a:t>Valence (value) of consequences is how a person values the consequences that he/she may or will face. They may be intrinsic (internal to person or organization) or extrinsic (external to person or organization).  </a:t>
            </a:r>
          </a:p>
          <a:p>
            <a:pPr eaLnBrk="1" hangingPunct="1">
              <a:spcBef>
                <a:spcPct val="0"/>
              </a:spcBef>
            </a:pPr>
            <a:r>
              <a:rPr lang="en-US" sz="1500">
                <a:solidFill>
                  <a:schemeClr val="bg1"/>
                </a:solidFill>
              </a:rPr>
              <a:t>Expectancy III (E (III)) is the person’s perception (or the actual projected) probability that the person’s effort will result in each consequence.  </a:t>
            </a:r>
          </a:p>
          <a:p>
            <a:pPr eaLnBrk="1" hangingPunct="1">
              <a:spcBef>
                <a:spcPct val="0"/>
              </a:spcBef>
            </a:pPr>
            <a:r>
              <a:rPr lang="en-US" sz="1500">
                <a:solidFill>
                  <a:schemeClr val="bg1"/>
                </a:solidFill>
              </a:rPr>
              <a:t>Motivation (effort) is what the person is expected to try to do (try to do the behavior) and is calculated using the “valence of consequences” and E (III) above.</a:t>
            </a:r>
          </a:p>
          <a:p>
            <a:pPr eaLnBrk="1" hangingPunct="1">
              <a:spcBef>
                <a:spcPct val="0"/>
              </a:spcBef>
            </a:pPr>
            <a:r>
              <a:rPr lang="en-US" sz="1500">
                <a:solidFill>
                  <a:schemeClr val="bg1"/>
                </a:solidFill>
              </a:rPr>
              <a:t>Ability is what the person’s capability to do the behavior is.  Any ability factor that is essential to the behavior and at low levels means that the person is unlikely to be able to do the behavior even if other ability factors are high.</a:t>
            </a:r>
          </a:p>
          <a:p>
            <a:pPr eaLnBrk="1" hangingPunct="1">
              <a:spcBef>
                <a:spcPct val="0"/>
              </a:spcBef>
            </a:pPr>
            <a:r>
              <a:rPr lang="en-US" sz="1500">
                <a:solidFill>
                  <a:schemeClr val="bg1"/>
                </a:solidFill>
              </a:rPr>
              <a:t>Behavior is the desired behavior to achieve the desired health outcome.  Behavior probability is calculated using motivation and ability probabilities.				</a:t>
            </a:r>
          </a:p>
          <a:p>
            <a:pPr eaLnBrk="1" hangingPunct="1">
              <a:spcBef>
                <a:spcPct val="0"/>
              </a:spcBef>
            </a:pPr>
            <a:r>
              <a:rPr lang="en-US" sz="1500">
                <a:solidFill>
                  <a:schemeClr val="bg1"/>
                </a:solidFill>
              </a:rPr>
              <a:t>Consequences are the expected results of effort toward the behavior or the behavior itself.  Valence is modified to reflect the actual valence when the consequence occurred. </a:t>
            </a:r>
          </a:p>
          <a:p>
            <a:pPr eaLnBrk="1" hangingPunct="1">
              <a:spcBef>
                <a:spcPct val="0"/>
              </a:spcBef>
            </a:pPr>
            <a:r>
              <a:rPr lang="en-US" sz="1500">
                <a:solidFill>
                  <a:schemeClr val="bg1"/>
                </a:solidFill>
              </a:rPr>
              <a:t>Expectancy I (E (I)) is the person’s perception (or the actual projected) probability that the person’s effort will result in desired behavior.</a:t>
            </a:r>
          </a:p>
          <a:p>
            <a:pPr eaLnBrk="1" hangingPunct="1">
              <a:spcBef>
                <a:spcPct val="0"/>
              </a:spcBef>
            </a:pPr>
            <a:r>
              <a:rPr lang="en-US" sz="1500">
                <a:solidFill>
                  <a:schemeClr val="bg1"/>
                </a:solidFill>
              </a:rPr>
              <a:t>Expectancy II (E (II)) is the person’s perception (or the actual projected) probability that the person’s behavior will result in intrinsic and/or extrinsic consequences.</a:t>
            </a:r>
          </a:p>
          <a:p>
            <a:pPr eaLnBrk="1" hangingPunct="1">
              <a:spcBef>
                <a:spcPct val="0"/>
              </a:spcBef>
            </a:pPr>
            <a:r>
              <a:rPr lang="en-US" sz="1500">
                <a:solidFill>
                  <a:schemeClr val="bg1"/>
                </a:solidFill>
              </a:rPr>
              <a:t>Satisfaction is the person’s level of satisfaction with what happens, especially as compared to expectations.  It is especially key when the behavior is recurring or when a future behavior is related. </a:t>
            </a:r>
          </a:p>
          <a:p>
            <a:pPr eaLnBrk="1" hangingPunct="1">
              <a:spcBef>
                <a:spcPct val="0"/>
              </a:spcBef>
            </a:pPr>
            <a:r>
              <a:rPr lang="en-US" sz="1500">
                <a:solidFill>
                  <a:schemeClr val="bg1"/>
                </a:solidFill>
              </a:rPr>
              <a:t>Environmental factors (EF) are those outside influences affecting motivation and ability and may be current or projected.  They include program interventions to improve probability of desired behavior initially and over time.  They may be controllable or uncontrollable and may be real and/or perceived.  They are factors outside the factors in the model.  Environmental factors can impact the model at several points as noted by the “EF” arrows depicted in the model figure above.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152400" y="76200"/>
            <a:ext cx="7239000" cy="533400"/>
          </a:xfrm>
          <a:prstGeom prst="rect">
            <a:avLst/>
          </a:prstGeom>
          <a:solidFill>
            <a:srgbClr val="003300"/>
          </a:solidFill>
          <a:ln w="12700">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2800">
                <a:solidFill>
                  <a:schemeClr val="bg1"/>
                </a:solidFill>
              </a:rPr>
              <a:t> </a:t>
            </a:r>
            <a:r>
              <a:rPr lang="en-US" sz="2800" b="1" i="1">
                <a:solidFill>
                  <a:schemeClr val="bg1"/>
                </a:solidFill>
              </a:rPr>
              <a:t>Thrive!</a:t>
            </a:r>
            <a:r>
              <a:rPr lang="en-US" sz="2800" b="1">
                <a:solidFill>
                  <a:schemeClr val="bg1"/>
                </a:solidFill>
              </a:rPr>
              <a:t> Using </a:t>
            </a:r>
            <a:r>
              <a:rPr lang="en-US" sz="2800">
                <a:solidFill>
                  <a:schemeClr val="bg1"/>
                </a:solidFill>
              </a:rPr>
              <a:t>Behavioral Effectiveness Model</a:t>
            </a:r>
          </a:p>
        </p:txBody>
      </p:sp>
      <p:pic>
        <p:nvPicPr>
          <p:cNvPr id="167939" name="Picture 3"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3888" y="76200"/>
            <a:ext cx="74771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0" name="Text Box 4"/>
          <p:cNvSpPr txBox="1">
            <a:spLocks noChangeArrowheads="1"/>
          </p:cNvSpPr>
          <p:nvPr/>
        </p:nvSpPr>
        <p:spPr bwMode="auto">
          <a:xfrm>
            <a:off x="152400" y="685800"/>
            <a:ext cx="8839200" cy="6092825"/>
          </a:xfrm>
          <a:prstGeom prst="rect">
            <a:avLst/>
          </a:prstGeom>
          <a:solidFill>
            <a:srgbClr val="00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2575" indent="-223838">
              <a:spcBef>
                <a:spcPct val="20000"/>
              </a:spcBef>
              <a:buChar char="•"/>
              <a:defRPr sz="3200">
                <a:solidFill>
                  <a:schemeClr val="tx1"/>
                </a:solidFill>
                <a:latin typeface="Times New Roman" panose="02020603050405020304" pitchFamily="18" charset="0"/>
                <a:cs typeface="Arial" panose="020B0604020202020204" pitchFamily="34" charset="0"/>
              </a:defRPr>
            </a:lvl1pPr>
            <a:lvl2pPr>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300">
                <a:solidFill>
                  <a:schemeClr val="bg1"/>
                </a:solidFill>
              </a:rPr>
              <a:t>The Behavioral Effectiveness Model (BEM) has several elements that operate as either inputs to or outputs from the models used, including the following:</a:t>
            </a:r>
          </a:p>
          <a:p>
            <a:pPr eaLnBrk="1" hangingPunct="1">
              <a:lnSpc>
                <a:spcPct val="85000"/>
              </a:lnSpc>
              <a:spcBef>
                <a:spcPct val="30000"/>
              </a:spcBef>
            </a:pPr>
            <a:r>
              <a:rPr lang="en-US" sz="1300">
                <a:solidFill>
                  <a:schemeClr val="bg1"/>
                </a:solidFill>
              </a:rPr>
              <a:t>Valence (value) of consequences is how a person values the consequences that he/she may or will face. They may be intrinsic (internal to person or organization) or extrinsic (external to person or organization).  </a:t>
            </a:r>
            <a:r>
              <a:rPr lang="en-US" sz="1300">
                <a:solidFill>
                  <a:srgbClr val="00FF00"/>
                </a:solidFill>
              </a:rPr>
              <a:t>Highly positive value surviving (need) and thriving (desire).  Highly negative value not surviving and not thriving.</a:t>
            </a:r>
            <a:r>
              <a:rPr lang="en-US" sz="1300">
                <a:solidFill>
                  <a:schemeClr val="bg1"/>
                </a:solidFill>
              </a:rPr>
              <a:t> </a:t>
            </a:r>
          </a:p>
          <a:p>
            <a:pPr eaLnBrk="1" hangingPunct="1">
              <a:lnSpc>
                <a:spcPct val="85000"/>
              </a:lnSpc>
              <a:spcBef>
                <a:spcPct val="30000"/>
              </a:spcBef>
            </a:pPr>
            <a:r>
              <a:rPr lang="en-US" sz="1300">
                <a:solidFill>
                  <a:schemeClr val="bg1"/>
                </a:solidFill>
              </a:rPr>
              <a:t>Expectancy III (E (III)) is the person’s perception (or the actual projected) probability that the person’s effort will result in each consequence.  </a:t>
            </a:r>
            <a:r>
              <a:rPr lang="en-US" sz="1300">
                <a:solidFill>
                  <a:srgbClr val="00FF00"/>
                </a:solidFill>
              </a:rPr>
              <a:t>Expect that if try, will survive and thrive.</a:t>
            </a:r>
          </a:p>
          <a:p>
            <a:pPr eaLnBrk="1" hangingPunct="1">
              <a:lnSpc>
                <a:spcPct val="85000"/>
              </a:lnSpc>
              <a:spcBef>
                <a:spcPct val="30000"/>
              </a:spcBef>
            </a:pPr>
            <a:r>
              <a:rPr lang="en-US" sz="1300">
                <a:solidFill>
                  <a:schemeClr val="bg1"/>
                </a:solidFill>
              </a:rPr>
              <a:t>Motivation (effort) is what the person is expected to try to do (try to do the behavior) and is calculated using the “valence of consequences” and E (III) above.  </a:t>
            </a:r>
            <a:r>
              <a:rPr lang="en-US" sz="1300">
                <a:solidFill>
                  <a:srgbClr val="00FF00"/>
                </a:solidFill>
              </a:rPr>
              <a:t>Will try to behave so as to survive and thrive.  Will try to avoid behaving so as to not survive and thrive.</a:t>
            </a:r>
          </a:p>
          <a:p>
            <a:pPr eaLnBrk="1" hangingPunct="1">
              <a:lnSpc>
                <a:spcPct val="85000"/>
              </a:lnSpc>
              <a:spcBef>
                <a:spcPct val="30000"/>
              </a:spcBef>
            </a:pPr>
            <a:r>
              <a:rPr lang="en-US" sz="1300">
                <a:solidFill>
                  <a:schemeClr val="bg1"/>
                </a:solidFill>
              </a:rPr>
              <a:t>Ability is what the person’s capability to do the behavior is.  Any ability factor that is essential to the behavior and at low levels means that the person is unlikely to be able to do the behavior even if other ability factors are high.  </a:t>
            </a:r>
            <a:r>
              <a:rPr lang="en-US" sz="1300">
                <a:solidFill>
                  <a:srgbClr val="00FF00"/>
                </a:solidFill>
              </a:rPr>
              <a:t>Can behave so as to survive and thrive.</a:t>
            </a:r>
          </a:p>
          <a:p>
            <a:pPr eaLnBrk="1" hangingPunct="1">
              <a:lnSpc>
                <a:spcPct val="85000"/>
              </a:lnSpc>
              <a:spcBef>
                <a:spcPct val="30000"/>
              </a:spcBef>
            </a:pPr>
            <a:r>
              <a:rPr lang="en-US" sz="1300">
                <a:solidFill>
                  <a:schemeClr val="bg1"/>
                </a:solidFill>
              </a:rPr>
              <a:t>Behavior is the desired behavior to achieve the desired health outcome.  Behavior probability is calculated using motivation and ability probabilities.  </a:t>
            </a:r>
            <a:r>
              <a:rPr lang="en-US" sz="1300">
                <a:solidFill>
                  <a:srgbClr val="00FF00"/>
                </a:solidFill>
              </a:rPr>
              <a:t>Behave so as to survive and thrive.  Avoid behaving so as to not survive and thrive.</a:t>
            </a:r>
            <a:r>
              <a:rPr lang="en-US" sz="1300">
                <a:solidFill>
                  <a:schemeClr val="bg1"/>
                </a:solidFill>
              </a:rPr>
              <a:t>	</a:t>
            </a:r>
          </a:p>
          <a:p>
            <a:pPr eaLnBrk="1" hangingPunct="1">
              <a:lnSpc>
                <a:spcPct val="85000"/>
              </a:lnSpc>
              <a:spcBef>
                <a:spcPct val="30000"/>
              </a:spcBef>
            </a:pPr>
            <a:r>
              <a:rPr lang="en-US" sz="1300">
                <a:solidFill>
                  <a:schemeClr val="bg1"/>
                </a:solidFill>
              </a:rPr>
              <a:t>Consequences are the expected results of effort toward the behavior or the behavior itself.  Valence is modified to reflect the actual valence when the consequence occurred.  </a:t>
            </a:r>
            <a:r>
              <a:rPr lang="en-US" sz="1300">
                <a:solidFill>
                  <a:srgbClr val="00FF00"/>
                </a:solidFill>
              </a:rPr>
              <a:t>If try, will behave so as to survive and thrive.  If not try, will behave so as to not survive and thrive.</a:t>
            </a:r>
          </a:p>
          <a:p>
            <a:pPr eaLnBrk="1" hangingPunct="1">
              <a:lnSpc>
                <a:spcPct val="85000"/>
              </a:lnSpc>
              <a:spcBef>
                <a:spcPct val="30000"/>
              </a:spcBef>
            </a:pPr>
            <a:r>
              <a:rPr lang="en-US" sz="1300">
                <a:solidFill>
                  <a:schemeClr val="bg1"/>
                </a:solidFill>
              </a:rPr>
              <a:t>Expectancy I (E (I)) is the person’s perception (or the actual projected) probability that the person’s effort will result in desired behavior.  </a:t>
            </a:r>
            <a:r>
              <a:rPr lang="en-US" sz="1300">
                <a:solidFill>
                  <a:srgbClr val="00FF00"/>
                </a:solidFill>
              </a:rPr>
              <a:t>Expect that if try, will behave so as to survive and thrive.</a:t>
            </a:r>
          </a:p>
          <a:p>
            <a:pPr eaLnBrk="1" hangingPunct="1">
              <a:lnSpc>
                <a:spcPct val="85000"/>
              </a:lnSpc>
              <a:spcBef>
                <a:spcPct val="30000"/>
              </a:spcBef>
            </a:pPr>
            <a:r>
              <a:rPr lang="en-US" sz="1300">
                <a:solidFill>
                  <a:schemeClr val="bg1"/>
                </a:solidFill>
              </a:rPr>
              <a:t>Expectancy II (E (II)) is the person’s perception (or the actual projected) probability that the person’s behavior will result in intrinsic and/or extrinsic consequences.  </a:t>
            </a:r>
            <a:r>
              <a:rPr lang="en-US" sz="1300">
                <a:solidFill>
                  <a:srgbClr val="00FF00"/>
                </a:solidFill>
              </a:rPr>
              <a:t>Expect that if behave, will survive and thrive.</a:t>
            </a:r>
          </a:p>
          <a:p>
            <a:pPr eaLnBrk="1" hangingPunct="1">
              <a:lnSpc>
                <a:spcPct val="85000"/>
              </a:lnSpc>
              <a:spcBef>
                <a:spcPct val="30000"/>
              </a:spcBef>
            </a:pPr>
            <a:r>
              <a:rPr lang="en-US" sz="1300">
                <a:solidFill>
                  <a:schemeClr val="bg1"/>
                </a:solidFill>
              </a:rPr>
              <a:t>Satisfaction is the person’s level of satisfaction with what happens, especially as compared to expectations.  It is especially key when the behavior is recurring or when a future behavior is related.  </a:t>
            </a:r>
            <a:r>
              <a:rPr lang="en-US" sz="1300">
                <a:solidFill>
                  <a:srgbClr val="00FF00"/>
                </a:solidFill>
              </a:rPr>
              <a:t>Sustained high satisfaction with behavior and surviving and thriving.  High dissatisfaction with current behavior and not surviving and thriving.</a:t>
            </a:r>
          </a:p>
          <a:p>
            <a:pPr eaLnBrk="1" hangingPunct="1">
              <a:lnSpc>
                <a:spcPct val="85000"/>
              </a:lnSpc>
              <a:spcBef>
                <a:spcPct val="30000"/>
              </a:spcBef>
            </a:pPr>
            <a:r>
              <a:rPr lang="en-US" sz="1300">
                <a:solidFill>
                  <a:schemeClr val="bg1"/>
                </a:solidFill>
              </a:rPr>
              <a:t>Environmental factors (EF) are those outside influences affecting motivation and ability and may be current or projected.  They include program interventions to improve probability of desired behavior initially and over time.  They may be controllable or uncontrollable and may be real and/or perceived.  They are factors outside the factors in the model.  Environmental factors can impact the model at several points as noted by the “EF” arrows depicted in the model figure above.</a:t>
            </a:r>
          </a:p>
          <a:p>
            <a:pPr lvl="1" eaLnBrk="1" hangingPunct="1">
              <a:lnSpc>
                <a:spcPct val="85000"/>
              </a:lnSpc>
              <a:spcBef>
                <a:spcPct val="30000"/>
              </a:spcBef>
              <a:buFontTx/>
              <a:buChar char="•"/>
            </a:pPr>
            <a:r>
              <a:rPr lang="en-US" sz="1300">
                <a:solidFill>
                  <a:schemeClr val="bg1"/>
                </a:solidFill>
              </a:rPr>
              <a:t>Existing and projected EF – EF affecting motivation, ability, behavior, expectancies, consequences, satisfaction.</a:t>
            </a:r>
          </a:p>
          <a:p>
            <a:pPr lvl="1" eaLnBrk="1" hangingPunct="1">
              <a:lnSpc>
                <a:spcPct val="85000"/>
              </a:lnSpc>
              <a:spcBef>
                <a:spcPct val="30000"/>
              </a:spcBef>
              <a:buFontTx/>
              <a:buChar char="•"/>
            </a:pPr>
            <a:r>
              <a:rPr lang="en-US" sz="1300">
                <a:solidFill>
                  <a:srgbClr val="00FF00"/>
                </a:solidFill>
              </a:rPr>
              <a:t>Thrive! EF – EF affecting Thrive! motivation, ability, behavior, expectancies, consequences, satisfaction.</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152400" y="131763"/>
            <a:ext cx="8001000" cy="533400"/>
          </a:xfrm>
          <a:prstGeom prst="rect">
            <a:avLst/>
          </a:prstGeom>
          <a:solidFill>
            <a:srgbClr val="003300"/>
          </a:solidFill>
          <a:ln w="12700">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2800" b="1" i="1">
                <a:solidFill>
                  <a:schemeClr val="bg1"/>
                </a:solidFill>
              </a:rPr>
              <a:t>Thrive!</a:t>
            </a:r>
            <a:r>
              <a:rPr lang="en-US" sz="2800" b="1">
                <a:solidFill>
                  <a:schemeClr val="bg1"/>
                </a:solidFill>
              </a:rPr>
              <a:t> </a:t>
            </a:r>
            <a:r>
              <a:rPr lang="en-US" sz="2800">
                <a:solidFill>
                  <a:schemeClr val="bg1"/>
                </a:solidFill>
              </a:rPr>
              <a:t>– Keys to People Building a Thriving Future</a:t>
            </a:r>
          </a:p>
        </p:txBody>
      </p:sp>
      <p:pic>
        <p:nvPicPr>
          <p:cNvPr id="169987" name="Picture 3"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3888" y="131763"/>
            <a:ext cx="74771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88" name="Text Box 4"/>
          <p:cNvSpPr txBox="1">
            <a:spLocks noChangeArrowheads="1"/>
          </p:cNvSpPr>
          <p:nvPr/>
        </p:nvSpPr>
        <p:spPr bwMode="auto">
          <a:xfrm>
            <a:off x="152400" y="741363"/>
            <a:ext cx="8839200" cy="5942012"/>
          </a:xfrm>
          <a:prstGeom prst="rect">
            <a:avLst/>
          </a:prstGeom>
          <a:solidFill>
            <a:srgbClr val="00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2575" indent="-22383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0"/>
              </a:spcBef>
              <a:buFontTx/>
              <a:buNone/>
            </a:pPr>
            <a:r>
              <a:rPr lang="en-US" sz="1700">
                <a:solidFill>
                  <a:srgbClr val="FFFFFF"/>
                </a:solidFill>
              </a:rPr>
              <a:t>To create positive change and build and achieve a sustained, thriving future, </a:t>
            </a:r>
            <a:r>
              <a:rPr lang="en-US" sz="1700" u="sng">
                <a:solidFill>
                  <a:srgbClr val="FFFFFF"/>
                </a:solidFill>
              </a:rPr>
              <a:t>people and their organizations ensure</a:t>
            </a:r>
            <a:r>
              <a:rPr lang="en-US" sz="1700">
                <a:solidFill>
                  <a:srgbClr val="FFFFFF"/>
                </a:solidFill>
              </a:rPr>
              <a:t> that:</a:t>
            </a:r>
          </a:p>
          <a:p>
            <a:pPr eaLnBrk="1" hangingPunct="1">
              <a:lnSpc>
                <a:spcPct val="85000"/>
              </a:lnSpc>
              <a:spcBef>
                <a:spcPct val="35000"/>
              </a:spcBef>
            </a:pPr>
            <a:r>
              <a:rPr lang="en-US" sz="1700">
                <a:solidFill>
                  <a:srgbClr val="FFFFFF"/>
                </a:solidFill>
              </a:rPr>
              <a:t>People highly and </a:t>
            </a:r>
            <a:r>
              <a:rPr lang="en-US" sz="1700" u="sng">
                <a:solidFill>
                  <a:srgbClr val="FFFFFF"/>
                </a:solidFill>
              </a:rPr>
              <a:t>positively</a:t>
            </a:r>
            <a:r>
              <a:rPr lang="en-US" sz="1700">
                <a:solidFill>
                  <a:srgbClr val="FFFFFF"/>
                </a:solidFill>
              </a:rPr>
              <a:t> value surviving (need) and thriving (desire).  People highly and </a:t>
            </a:r>
            <a:r>
              <a:rPr lang="en-US" sz="1700" u="sng">
                <a:solidFill>
                  <a:srgbClr val="FFFFFF"/>
                </a:solidFill>
              </a:rPr>
              <a:t>negatively</a:t>
            </a:r>
            <a:r>
              <a:rPr lang="en-US" sz="1700">
                <a:solidFill>
                  <a:srgbClr val="FFFFFF"/>
                </a:solidFill>
              </a:rPr>
              <a:t> value </a:t>
            </a:r>
            <a:r>
              <a:rPr lang="en-US" sz="1700" u="sng">
                <a:solidFill>
                  <a:srgbClr val="FFFFFF"/>
                </a:solidFill>
              </a:rPr>
              <a:t>not</a:t>
            </a:r>
            <a:r>
              <a:rPr lang="en-US" sz="1700">
                <a:solidFill>
                  <a:srgbClr val="FFFFFF"/>
                </a:solidFill>
              </a:rPr>
              <a:t> surviving and thriving. </a:t>
            </a:r>
          </a:p>
          <a:p>
            <a:pPr eaLnBrk="1" hangingPunct="1">
              <a:lnSpc>
                <a:spcPct val="85000"/>
              </a:lnSpc>
              <a:spcBef>
                <a:spcPct val="35000"/>
              </a:spcBef>
            </a:pPr>
            <a:r>
              <a:rPr lang="en-US" sz="1700">
                <a:solidFill>
                  <a:srgbClr val="FFFFFF"/>
                </a:solidFill>
              </a:rPr>
              <a:t>People </a:t>
            </a:r>
            <a:r>
              <a:rPr lang="en-US" sz="1700" u="sng">
                <a:solidFill>
                  <a:srgbClr val="FFFFFF"/>
                </a:solidFill>
              </a:rPr>
              <a:t>expect</a:t>
            </a:r>
            <a:r>
              <a:rPr lang="en-US" sz="1700">
                <a:solidFill>
                  <a:srgbClr val="FFFFFF"/>
                </a:solidFill>
              </a:rPr>
              <a:t> that if they </a:t>
            </a:r>
            <a:r>
              <a:rPr lang="en-US" sz="1700" u="sng">
                <a:solidFill>
                  <a:srgbClr val="FFFFFF"/>
                </a:solidFill>
              </a:rPr>
              <a:t>try</a:t>
            </a:r>
            <a:r>
              <a:rPr lang="en-US" sz="1700">
                <a:solidFill>
                  <a:srgbClr val="FFFFFF"/>
                </a:solidFill>
              </a:rPr>
              <a:t>, they will survive and thrive.</a:t>
            </a:r>
          </a:p>
          <a:p>
            <a:pPr eaLnBrk="1" hangingPunct="1">
              <a:lnSpc>
                <a:spcPct val="85000"/>
              </a:lnSpc>
              <a:spcBef>
                <a:spcPct val="35000"/>
              </a:spcBef>
            </a:pPr>
            <a:r>
              <a:rPr lang="en-US" sz="1700">
                <a:solidFill>
                  <a:srgbClr val="FFFFFF"/>
                </a:solidFill>
              </a:rPr>
              <a:t>People </a:t>
            </a:r>
            <a:r>
              <a:rPr lang="en-US" sz="1700" u="sng">
                <a:solidFill>
                  <a:srgbClr val="FFFFFF"/>
                </a:solidFill>
              </a:rPr>
              <a:t>will try to behave</a:t>
            </a:r>
            <a:r>
              <a:rPr lang="en-US" sz="1700">
                <a:solidFill>
                  <a:srgbClr val="FFFFFF"/>
                </a:solidFill>
              </a:rPr>
              <a:t> so as to survive and thrive.  People </a:t>
            </a:r>
            <a:r>
              <a:rPr lang="en-US" sz="1700" u="sng">
                <a:solidFill>
                  <a:srgbClr val="FFFFFF"/>
                </a:solidFill>
              </a:rPr>
              <a:t>will try to avoid behaving</a:t>
            </a:r>
            <a:r>
              <a:rPr lang="en-US" sz="1700">
                <a:solidFill>
                  <a:srgbClr val="FFFFFF"/>
                </a:solidFill>
              </a:rPr>
              <a:t> so as to </a:t>
            </a:r>
            <a:r>
              <a:rPr lang="en-US" sz="1700" u="sng">
                <a:solidFill>
                  <a:srgbClr val="FFFFFF"/>
                </a:solidFill>
              </a:rPr>
              <a:t>not</a:t>
            </a:r>
            <a:r>
              <a:rPr lang="en-US" sz="1700">
                <a:solidFill>
                  <a:srgbClr val="FFFFFF"/>
                </a:solidFill>
              </a:rPr>
              <a:t> survive and thrive.</a:t>
            </a:r>
          </a:p>
          <a:p>
            <a:pPr eaLnBrk="1" hangingPunct="1">
              <a:lnSpc>
                <a:spcPct val="85000"/>
              </a:lnSpc>
              <a:spcBef>
                <a:spcPct val="35000"/>
              </a:spcBef>
            </a:pPr>
            <a:r>
              <a:rPr lang="en-US" sz="1700">
                <a:solidFill>
                  <a:srgbClr val="FFFFFF"/>
                </a:solidFill>
              </a:rPr>
              <a:t>People </a:t>
            </a:r>
            <a:r>
              <a:rPr lang="en-US" sz="1700" u="sng">
                <a:solidFill>
                  <a:srgbClr val="FFFFFF"/>
                </a:solidFill>
              </a:rPr>
              <a:t>can</a:t>
            </a:r>
            <a:r>
              <a:rPr lang="en-US" sz="1700">
                <a:solidFill>
                  <a:srgbClr val="FFFFFF"/>
                </a:solidFill>
              </a:rPr>
              <a:t> (are able to) behave so as to survive and thrive.</a:t>
            </a:r>
          </a:p>
          <a:p>
            <a:pPr eaLnBrk="1" hangingPunct="1">
              <a:lnSpc>
                <a:spcPct val="85000"/>
              </a:lnSpc>
              <a:spcBef>
                <a:spcPct val="35000"/>
              </a:spcBef>
            </a:pPr>
            <a:r>
              <a:rPr lang="en-US" sz="1700">
                <a:solidFill>
                  <a:srgbClr val="FFFFFF"/>
                </a:solidFill>
              </a:rPr>
              <a:t>People </a:t>
            </a:r>
            <a:r>
              <a:rPr lang="en-US" sz="1700" u="sng">
                <a:solidFill>
                  <a:srgbClr val="FFFFFF"/>
                </a:solidFill>
              </a:rPr>
              <a:t>successfully behave</a:t>
            </a:r>
            <a:r>
              <a:rPr lang="en-US" sz="1700">
                <a:solidFill>
                  <a:srgbClr val="FFFFFF"/>
                </a:solidFill>
              </a:rPr>
              <a:t> so as to survive and thrive.  People </a:t>
            </a:r>
            <a:r>
              <a:rPr lang="en-US" sz="1700" u="sng">
                <a:solidFill>
                  <a:srgbClr val="FFFFFF"/>
                </a:solidFill>
              </a:rPr>
              <a:t>successfully avoid behaving</a:t>
            </a:r>
            <a:r>
              <a:rPr lang="en-US" sz="1700">
                <a:solidFill>
                  <a:srgbClr val="FFFFFF"/>
                </a:solidFill>
              </a:rPr>
              <a:t> so as to </a:t>
            </a:r>
            <a:r>
              <a:rPr lang="en-US" sz="1700" u="sng">
                <a:solidFill>
                  <a:srgbClr val="FFFFFF"/>
                </a:solidFill>
              </a:rPr>
              <a:t>not</a:t>
            </a:r>
            <a:r>
              <a:rPr lang="en-US" sz="1700">
                <a:solidFill>
                  <a:srgbClr val="FFFFFF"/>
                </a:solidFill>
              </a:rPr>
              <a:t> survive and thrive.	</a:t>
            </a:r>
          </a:p>
          <a:p>
            <a:pPr eaLnBrk="1" hangingPunct="1">
              <a:lnSpc>
                <a:spcPct val="85000"/>
              </a:lnSpc>
              <a:spcBef>
                <a:spcPct val="35000"/>
              </a:spcBef>
            </a:pPr>
            <a:r>
              <a:rPr lang="en-US" sz="1700">
                <a:solidFill>
                  <a:srgbClr val="FFFFFF"/>
                </a:solidFill>
              </a:rPr>
              <a:t>If people </a:t>
            </a:r>
            <a:r>
              <a:rPr lang="en-US" sz="1700" u="sng">
                <a:solidFill>
                  <a:srgbClr val="FFFFFF"/>
                </a:solidFill>
              </a:rPr>
              <a:t>try and behave</a:t>
            </a:r>
            <a:r>
              <a:rPr lang="en-US" sz="1700">
                <a:solidFill>
                  <a:srgbClr val="FFFFFF"/>
                </a:solidFill>
              </a:rPr>
              <a:t> so as to survive and thrive, they </a:t>
            </a:r>
            <a:r>
              <a:rPr lang="en-US" sz="1700" u="sng">
                <a:solidFill>
                  <a:srgbClr val="FFFFFF"/>
                </a:solidFill>
              </a:rPr>
              <a:t>will</a:t>
            </a:r>
            <a:r>
              <a:rPr lang="en-US" sz="1700">
                <a:solidFill>
                  <a:srgbClr val="FFFFFF"/>
                </a:solidFill>
              </a:rPr>
              <a:t> survive and thrive.  If people </a:t>
            </a:r>
            <a:r>
              <a:rPr lang="en-US" sz="1700" u="sng">
                <a:solidFill>
                  <a:srgbClr val="FFFFFF"/>
                </a:solidFill>
              </a:rPr>
              <a:t>do not try</a:t>
            </a:r>
            <a:r>
              <a:rPr lang="en-US" sz="1700">
                <a:solidFill>
                  <a:srgbClr val="FFFFFF"/>
                </a:solidFill>
              </a:rPr>
              <a:t> or </a:t>
            </a:r>
            <a:r>
              <a:rPr lang="en-US" sz="1700" u="sng">
                <a:solidFill>
                  <a:srgbClr val="FFFFFF"/>
                </a:solidFill>
              </a:rPr>
              <a:t>do not behave</a:t>
            </a:r>
            <a:r>
              <a:rPr lang="en-US" sz="1700">
                <a:solidFill>
                  <a:srgbClr val="FFFFFF"/>
                </a:solidFill>
              </a:rPr>
              <a:t> so as to survive and thrive, they </a:t>
            </a:r>
            <a:r>
              <a:rPr lang="en-US" sz="1700" u="sng">
                <a:solidFill>
                  <a:srgbClr val="FFFFFF"/>
                </a:solidFill>
              </a:rPr>
              <a:t>will not</a:t>
            </a:r>
            <a:r>
              <a:rPr lang="en-US" sz="1700">
                <a:solidFill>
                  <a:srgbClr val="FFFFFF"/>
                </a:solidFill>
              </a:rPr>
              <a:t> survive and thrive.</a:t>
            </a:r>
          </a:p>
          <a:p>
            <a:pPr eaLnBrk="1" hangingPunct="1">
              <a:lnSpc>
                <a:spcPct val="85000"/>
              </a:lnSpc>
              <a:spcBef>
                <a:spcPct val="35000"/>
              </a:spcBef>
            </a:pPr>
            <a:r>
              <a:rPr lang="en-US" sz="1700">
                <a:solidFill>
                  <a:srgbClr val="FFFFFF"/>
                </a:solidFill>
              </a:rPr>
              <a:t>People </a:t>
            </a:r>
            <a:r>
              <a:rPr lang="en-US" sz="1700" u="sng">
                <a:solidFill>
                  <a:srgbClr val="FFFFFF"/>
                </a:solidFill>
              </a:rPr>
              <a:t>expect</a:t>
            </a:r>
            <a:r>
              <a:rPr lang="en-US" sz="1700">
                <a:solidFill>
                  <a:srgbClr val="FFFFFF"/>
                </a:solidFill>
              </a:rPr>
              <a:t> that if they </a:t>
            </a:r>
            <a:r>
              <a:rPr lang="en-US" sz="1700" u="sng">
                <a:solidFill>
                  <a:srgbClr val="FFFFFF"/>
                </a:solidFill>
              </a:rPr>
              <a:t>try</a:t>
            </a:r>
            <a:r>
              <a:rPr lang="en-US" sz="1700">
                <a:solidFill>
                  <a:srgbClr val="FFFFFF"/>
                </a:solidFill>
              </a:rPr>
              <a:t>, they will behave so as to survive and thrive.</a:t>
            </a:r>
          </a:p>
          <a:p>
            <a:pPr eaLnBrk="1" hangingPunct="1">
              <a:lnSpc>
                <a:spcPct val="85000"/>
              </a:lnSpc>
              <a:spcBef>
                <a:spcPct val="35000"/>
              </a:spcBef>
            </a:pPr>
            <a:r>
              <a:rPr lang="en-US" sz="1700">
                <a:solidFill>
                  <a:srgbClr val="FFFFFF"/>
                </a:solidFill>
              </a:rPr>
              <a:t>People </a:t>
            </a:r>
            <a:r>
              <a:rPr lang="en-US" sz="1700" u="sng">
                <a:solidFill>
                  <a:srgbClr val="FFFFFF"/>
                </a:solidFill>
              </a:rPr>
              <a:t>expect</a:t>
            </a:r>
            <a:r>
              <a:rPr lang="en-US" sz="1700">
                <a:solidFill>
                  <a:srgbClr val="FFFFFF"/>
                </a:solidFill>
              </a:rPr>
              <a:t> that if they </a:t>
            </a:r>
            <a:r>
              <a:rPr lang="en-US" sz="1700" u="sng">
                <a:solidFill>
                  <a:srgbClr val="FFFFFF"/>
                </a:solidFill>
              </a:rPr>
              <a:t>behave so as to survive and thrive</a:t>
            </a:r>
            <a:r>
              <a:rPr lang="en-US" sz="1700">
                <a:solidFill>
                  <a:srgbClr val="FFFFFF"/>
                </a:solidFill>
              </a:rPr>
              <a:t>, they will survive and thrive.</a:t>
            </a:r>
          </a:p>
          <a:p>
            <a:pPr eaLnBrk="1" hangingPunct="1">
              <a:lnSpc>
                <a:spcPct val="85000"/>
              </a:lnSpc>
              <a:spcBef>
                <a:spcPct val="35000"/>
              </a:spcBef>
            </a:pPr>
            <a:r>
              <a:rPr lang="en-US" sz="1700">
                <a:solidFill>
                  <a:srgbClr val="FFFFFF"/>
                </a:solidFill>
              </a:rPr>
              <a:t>People have </a:t>
            </a:r>
            <a:r>
              <a:rPr lang="en-US" sz="1700" u="sng">
                <a:solidFill>
                  <a:srgbClr val="FFFFFF"/>
                </a:solidFill>
              </a:rPr>
              <a:t>sustained high satisfaction</a:t>
            </a:r>
            <a:r>
              <a:rPr lang="en-US" sz="1700">
                <a:solidFill>
                  <a:srgbClr val="FFFFFF"/>
                </a:solidFill>
              </a:rPr>
              <a:t> with behavior (so as to survive and thrive) and with surviving and thriving.  People have </a:t>
            </a:r>
            <a:r>
              <a:rPr lang="en-US" sz="1700" u="sng">
                <a:solidFill>
                  <a:srgbClr val="FFFFFF"/>
                </a:solidFill>
              </a:rPr>
              <a:t>high dissatisfaction</a:t>
            </a:r>
            <a:r>
              <a:rPr lang="en-US" sz="1700">
                <a:solidFill>
                  <a:srgbClr val="FFFFFF"/>
                </a:solidFill>
              </a:rPr>
              <a:t> with current behavior (so as to not survive and thrive) and with not surviving and thriving.</a:t>
            </a:r>
          </a:p>
          <a:p>
            <a:pPr eaLnBrk="1" hangingPunct="1">
              <a:lnSpc>
                <a:spcPct val="85000"/>
              </a:lnSpc>
              <a:spcBef>
                <a:spcPct val="35000"/>
              </a:spcBef>
            </a:pPr>
            <a:r>
              <a:rPr lang="en-US" sz="1700">
                <a:solidFill>
                  <a:srgbClr val="FFFFFF"/>
                </a:solidFill>
              </a:rPr>
              <a:t>Existing and projected </a:t>
            </a:r>
            <a:r>
              <a:rPr lang="en-US" sz="1700" u="sng">
                <a:solidFill>
                  <a:srgbClr val="FFFFFF"/>
                </a:solidFill>
              </a:rPr>
              <a:t>environmental factors (EF)</a:t>
            </a:r>
            <a:r>
              <a:rPr lang="en-US" sz="1700">
                <a:solidFill>
                  <a:srgbClr val="FFFFFF"/>
                </a:solidFill>
              </a:rPr>
              <a:t> positively affect motivation, ability, behavior, expectancies, consequences, and satisfaction that in turn positively affect people’s surviving and thriving.  </a:t>
            </a:r>
            <a:r>
              <a:rPr lang="en-US" sz="1700" u="sng">
                <a:solidFill>
                  <a:srgbClr val="FFFFFF"/>
                </a:solidFill>
              </a:rPr>
              <a:t>EF’s</a:t>
            </a:r>
            <a:r>
              <a:rPr lang="en-US" sz="1700">
                <a:solidFill>
                  <a:srgbClr val="FFFFFF"/>
                </a:solidFill>
              </a:rPr>
              <a:t> that negatively affect are avoided and/or minimized.</a:t>
            </a:r>
          </a:p>
          <a:p>
            <a:pPr eaLnBrk="1" hangingPunct="1">
              <a:lnSpc>
                <a:spcPct val="85000"/>
              </a:lnSpc>
              <a:spcBef>
                <a:spcPct val="35000"/>
              </a:spcBef>
            </a:pPr>
            <a:r>
              <a:rPr lang="en-US" sz="1700" b="1" i="1" u="sng">
                <a:solidFill>
                  <a:srgbClr val="FFFFFF"/>
                </a:solidFill>
              </a:rPr>
              <a:t>Thrive!</a:t>
            </a:r>
            <a:r>
              <a:rPr lang="en-US" sz="1700" u="sng">
                <a:solidFill>
                  <a:srgbClr val="FFFFFF"/>
                </a:solidFill>
              </a:rPr>
              <a:t> environmental factors</a:t>
            </a:r>
            <a:r>
              <a:rPr lang="en-US" sz="1700">
                <a:solidFill>
                  <a:srgbClr val="FFFFFF"/>
                </a:solidFill>
              </a:rPr>
              <a:t> positively affect motivation, ability, behavior, expectancies, consequences &amp; satisfaction that in turn positively affect people’s surviving and thriving.</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ChangeArrowheads="1"/>
          </p:cNvSpPr>
          <p:nvPr/>
        </p:nvSpPr>
        <p:spPr bwMode="auto">
          <a:xfrm>
            <a:off x="152400" y="157163"/>
            <a:ext cx="8153400" cy="381000"/>
          </a:xfrm>
          <a:prstGeom prst="rect">
            <a:avLst/>
          </a:prstGeom>
          <a:solidFill>
            <a:srgbClr val="003300"/>
          </a:solidFill>
          <a:ln w="12700">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2000" b="1" i="1">
                <a:solidFill>
                  <a:schemeClr val="bg1"/>
                </a:solidFill>
              </a:rPr>
              <a:t>Thrive!</a:t>
            </a:r>
            <a:r>
              <a:rPr lang="en-US" sz="2000" b="1">
                <a:solidFill>
                  <a:schemeClr val="bg1"/>
                </a:solidFill>
              </a:rPr>
              <a:t> </a:t>
            </a:r>
            <a:r>
              <a:rPr lang="en-US" sz="2000">
                <a:solidFill>
                  <a:schemeClr val="bg1"/>
                </a:solidFill>
              </a:rPr>
              <a:t>– Changes Supporting People Building/Achieving a Thriving Future</a:t>
            </a:r>
          </a:p>
        </p:txBody>
      </p:sp>
      <p:pic>
        <p:nvPicPr>
          <p:cNvPr id="172035" name="Picture 3"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152400"/>
            <a:ext cx="53975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49059" name="Group 483"/>
          <p:cNvGraphicFramePr>
            <a:graphicFrameLocks noGrp="1"/>
          </p:cNvGraphicFramePr>
          <p:nvPr/>
        </p:nvGraphicFramePr>
        <p:xfrm>
          <a:off x="152400" y="595313"/>
          <a:ext cx="8839200" cy="6105524"/>
        </p:xfrm>
        <a:graphic>
          <a:graphicData uri="http://schemas.openxmlformats.org/drawingml/2006/table">
            <a:tbl>
              <a:tblPr/>
              <a:tblGrid>
                <a:gridCol w="3886200"/>
                <a:gridCol w="4953000"/>
              </a:tblGrid>
              <a:tr h="341390">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85000"/>
                        </a:lnSpc>
                        <a:spcBef>
                          <a:spcPct val="30000"/>
                        </a:spcBef>
                        <a:spcAft>
                          <a:spcPct val="10000"/>
                        </a:spcAft>
                        <a:buClrTx/>
                        <a:buSzTx/>
                        <a:buFontTx/>
                        <a:buNone/>
                        <a:tabLst/>
                      </a:pPr>
                      <a:r>
                        <a:rPr kumimoji="0" lang="en-US" sz="1000" b="1"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To create positive change and build and achieve a sustained, thriving future, </a:t>
                      </a:r>
                      <a:r>
                        <a:rPr kumimoji="0" lang="en-US" sz="1000" b="1" i="0" u="sng"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people and their organizations ensure</a:t>
                      </a:r>
                      <a:r>
                        <a:rPr kumimoji="0" lang="en-US" sz="1000" b="1"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 that:</a:t>
                      </a:r>
                    </a:p>
                  </a:txBody>
                  <a:tcPr marL="45720" marR="45720" marT="45722" marB="3657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300"/>
                    </a:solid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85000"/>
                        </a:lnSpc>
                        <a:spcBef>
                          <a:spcPct val="30000"/>
                        </a:spcBef>
                        <a:spcAft>
                          <a:spcPct val="10000"/>
                        </a:spcAft>
                        <a:buClrTx/>
                        <a:buSzTx/>
                        <a:buFontTx/>
                        <a:buNone/>
                        <a:tabLst/>
                      </a:pPr>
                      <a:r>
                        <a:rPr kumimoji="0" lang="en-US" sz="1000" b="1"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Supportive Change:</a:t>
                      </a:r>
                    </a:p>
                  </a:txBody>
                  <a:tcPr marL="45720" marR="45720" marT="45722" marB="3657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300"/>
                    </a:solidFill>
                  </a:tcPr>
                </a:tc>
              </a:tr>
              <a:tr h="341390">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People highly and </a:t>
                      </a:r>
                      <a:r>
                        <a:rPr kumimoji="0" lang="en-US" sz="1000" b="0" i="0" u="sng"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positively</a:t>
                      </a: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 value surviving (need) and thriving (desire).  People highly and </a:t>
                      </a:r>
                      <a:r>
                        <a:rPr kumimoji="0" lang="en-US" sz="1000" b="0" i="0" u="sng"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negatively</a:t>
                      </a: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 value </a:t>
                      </a:r>
                      <a:r>
                        <a:rPr kumimoji="0" lang="en-US" sz="1000" b="0" i="0" u="sng"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not</a:t>
                      </a: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 surviving and thriving. </a:t>
                      </a:r>
                    </a:p>
                  </a:txBody>
                  <a:tcPr marL="45720" marR="45720" marT="45722" marB="3657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300"/>
                    </a:solid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Natural state of human beings.  Use as </a:t>
                      </a:r>
                      <a:r>
                        <a:rPr kumimoji="0" lang="en-US" sz="1000" b="0" i="0" u="sng"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key drivers</a:t>
                      </a: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 to thriving future.  Use in </a:t>
                      </a:r>
                      <a:r>
                        <a:rPr kumimoji="0" lang="en-US" sz="1000" b="0" i="0" u="sng"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“pull” strategy</a:t>
                      </a: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 which should be the primary focus.  Use as </a:t>
                      </a:r>
                      <a:r>
                        <a:rPr kumimoji="0" lang="en-US" sz="1000" b="0" i="0" u="sng"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foundation</a:t>
                      </a: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 for actions.</a:t>
                      </a:r>
                    </a:p>
                  </a:txBody>
                  <a:tcPr marL="45720" marR="45720" marT="45722" marB="3657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300"/>
                    </a:solidFill>
                  </a:tcPr>
                </a:tc>
              </a:tr>
              <a:tr h="387112">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People </a:t>
                      </a:r>
                      <a:r>
                        <a:rPr kumimoji="0" lang="en-US" sz="1000" b="0" i="0" u="sng"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expect</a:t>
                      </a: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 that if they </a:t>
                      </a:r>
                      <a:r>
                        <a:rPr kumimoji="0" lang="en-US" sz="1000" b="0" i="0" u="sng"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try</a:t>
                      </a: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 they will survive and thrive.</a:t>
                      </a:r>
                    </a:p>
                  </a:txBody>
                  <a:tcPr marL="45720" marR="45720" marT="45722" marB="3657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300"/>
                    </a:solid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Create/sustain </a:t>
                      </a:r>
                      <a:r>
                        <a:rPr kumimoji="0" lang="en-US" sz="1000" b="1" i="1"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Thrive!</a:t>
                      </a: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 EFs that </a:t>
                      </a:r>
                      <a:r>
                        <a:rPr kumimoji="0" lang="en-US" sz="1000" b="0" i="0" u="sng"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build and reinforce expectation</a:t>
                      </a: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 that if they </a:t>
                      </a:r>
                      <a:r>
                        <a:rPr kumimoji="0" lang="en-US" sz="1000" b="0" i="0" u="sng"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try</a:t>
                      </a: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 they will survive and thrive.</a:t>
                      </a:r>
                    </a:p>
                  </a:txBody>
                  <a:tcPr marL="45720" marR="45720" marT="45722" marB="3657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300"/>
                    </a:solidFill>
                  </a:tcPr>
                </a:tc>
              </a:tr>
              <a:tr h="341390">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People </a:t>
                      </a:r>
                      <a:r>
                        <a:rPr kumimoji="0" lang="en-US" sz="1000" b="0" i="0" u="sng"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will try to behave</a:t>
                      </a: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 so as to survive and thrive.  People </a:t>
                      </a:r>
                      <a:r>
                        <a:rPr kumimoji="0" lang="en-US" sz="1000" b="0" i="0" u="sng"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will try to avoid behaving</a:t>
                      </a: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 so as to </a:t>
                      </a:r>
                      <a:r>
                        <a:rPr kumimoji="0" lang="en-US" sz="1000" b="0" i="0" u="sng"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not</a:t>
                      </a: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 survive and thrive.</a:t>
                      </a:r>
                    </a:p>
                  </a:txBody>
                  <a:tcPr marL="45720" marR="45720" marT="45722" marB="3657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300"/>
                    </a:solid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Create/sustain </a:t>
                      </a:r>
                      <a:r>
                        <a:rPr kumimoji="0" lang="en-US" sz="1000" b="1" i="1"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Thrive!</a:t>
                      </a: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 EFs that </a:t>
                      </a:r>
                      <a:r>
                        <a:rPr kumimoji="0" lang="en-US" sz="1000" b="0" i="0" u="sng"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encourage people to try</a:t>
                      </a: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 to behave so as to survive and thrive.</a:t>
                      </a:r>
                    </a:p>
                  </a:txBody>
                  <a:tcPr marL="45720" marR="45720" marT="45722" marB="3657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300"/>
                    </a:solidFill>
                  </a:tcPr>
                </a:tc>
              </a:tr>
              <a:tr h="269886">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People </a:t>
                      </a:r>
                      <a:r>
                        <a:rPr kumimoji="0" lang="en-US" sz="1000" b="0" i="0" u="sng"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can</a:t>
                      </a: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 (are able to) behave so as to survive and thrive.</a:t>
                      </a:r>
                    </a:p>
                  </a:txBody>
                  <a:tcPr marL="45720" marR="45720" marT="45722" marB="3657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300"/>
                    </a:solid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Create/sustain </a:t>
                      </a:r>
                      <a:r>
                        <a:rPr kumimoji="0" lang="en-US" sz="1000" b="1" i="1"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Thrive!</a:t>
                      </a: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 EFs that help </a:t>
                      </a:r>
                      <a:r>
                        <a:rPr kumimoji="0" lang="en-US" sz="1000" b="0" i="0" u="sng"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enable people to behave</a:t>
                      </a: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 so as to survive and thrive.</a:t>
                      </a:r>
                    </a:p>
                  </a:txBody>
                  <a:tcPr marL="45720" marR="45720" marT="45722" marB="3657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300"/>
                    </a:solidFill>
                  </a:tcPr>
                </a:tc>
              </a:tr>
              <a:tr h="341390">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1000" b="1" i="0" u="sng" strike="noStrike" cap="none" normalizeH="0" baseline="0" smtClean="0">
                          <a:ln>
                            <a:noFill/>
                          </a:ln>
                          <a:solidFill>
                            <a:srgbClr val="003300"/>
                          </a:solidFill>
                          <a:effectLst/>
                          <a:latin typeface="Times New Roman" panose="02020603050405020304" pitchFamily="18" charset="0"/>
                          <a:cs typeface="Arial" panose="020B0604020202020204" pitchFamily="34" charset="0"/>
                        </a:rPr>
                        <a:t>On sustained basis</a:t>
                      </a:r>
                      <a:r>
                        <a:rPr kumimoji="0" lang="en-US" sz="1000" b="1" i="0" u="none" strike="noStrike" cap="none" normalizeH="0" baseline="0" smtClean="0">
                          <a:ln>
                            <a:noFill/>
                          </a:ln>
                          <a:solidFill>
                            <a:srgbClr val="003300"/>
                          </a:solidFill>
                          <a:effectLst/>
                          <a:latin typeface="Times New Roman" panose="02020603050405020304" pitchFamily="18" charset="0"/>
                          <a:cs typeface="Arial" panose="020B0604020202020204" pitchFamily="34" charset="0"/>
                        </a:rPr>
                        <a:t>, people </a:t>
                      </a:r>
                      <a:r>
                        <a:rPr kumimoji="0" lang="en-US" sz="1000" b="1" i="0" u="sng" strike="noStrike" cap="none" normalizeH="0" baseline="0" smtClean="0">
                          <a:ln>
                            <a:noFill/>
                          </a:ln>
                          <a:solidFill>
                            <a:srgbClr val="003300"/>
                          </a:solidFill>
                          <a:effectLst/>
                          <a:latin typeface="Times New Roman" panose="02020603050405020304" pitchFamily="18" charset="0"/>
                          <a:cs typeface="Arial" panose="020B0604020202020204" pitchFamily="34" charset="0"/>
                        </a:rPr>
                        <a:t>successfully behave</a:t>
                      </a:r>
                      <a:r>
                        <a:rPr kumimoji="0" lang="en-US" sz="1000" b="1" i="0" u="none" strike="noStrike" cap="none" normalizeH="0" baseline="0" smtClean="0">
                          <a:ln>
                            <a:noFill/>
                          </a:ln>
                          <a:solidFill>
                            <a:srgbClr val="003300"/>
                          </a:solidFill>
                          <a:effectLst/>
                          <a:latin typeface="Times New Roman" panose="02020603050405020304" pitchFamily="18" charset="0"/>
                          <a:cs typeface="Arial" panose="020B0604020202020204" pitchFamily="34" charset="0"/>
                        </a:rPr>
                        <a:t> so as to survive and thrive and </a:t>
                      </a:r>
                      <a:r>
                        <a:rPr kumimoji="0" lang="en-US" sz="1000" b="1" i="0" u="sng" strike="noStrike" cap="none" normalizeH="0" baseline="0" smtClean="0">
                          <a:ln>
                            <a:noFill/>
                          </a:ln>
                          <a:solidFill>
                            <a:srgbClr val="003300"/>
                          </a:solidFill>
                          <a:effectLst/>
                          <a:latin typeface="Times New Roman" panose="02020603050405020304" pitchFamily="18" charset="0"/>
                          <a:cs typeface="Arial" panose="020B0604020202020204" pitchFamily="34" charset="0"/>
                        </a:rPr>
                        <a:t>successfully avoid behaving</a:t>
                      </a:r>
                      <a:r>
                        <a:rPr kumimoji="0" lang="en-US" sz="1000" b="1" i="0" u="none" strike="noStrike" cap="none" normalizeH="0" baseline="0" smtClean="0">
                          <a:ln>
                            <a:noFill/>
                          </a:ln>
                          <a:solidFill>
                            <a:srgbClr val="003300"/>
                          </a:solidFill>
                          <a:effectLst/>
                          <a:latin typeface="Times New Roman" panose="02020603050405020304" pitchFamily="18" charset="0"/>
                          <a:cs typeface="Arial" panose="020B0604020202020204" pitchFamily="34" charset="0"/>
                        </a:rPr>
                        <a:t> so as to </a:t>
                      </a:r>
                      <a:r>
                        <a:rPr kumimoji="0" lang="en-US" sz="1000" b="1" i="0" u="sng" strike="noStrike" cap="none" normalizeH="0" baseline="0" smtClean="0">
                          <a:ln>
                            <a:noFill/>
                          </a:ln>
                          <a:solidFill>
                            <a:srgbClr val="003300"/>
                          </a:solidFill>
                          <a:effectLst/>
                          <a:latin typeface="Times New Roman" panose="02020603050405020304" pitchFamily="18" charset="0"/>
                          <a:cs typeface="Arial" panose="020B0604020202020204" pitchFamily="34" charset="0"/>
                        </a:rPr>
                        <a:t>not</a:t>
                      </a:r>
                      <a:r>
                        <a:rPr kumimoji="0" lang="en-US" sz="1000" b="1" i="0" u="none" strike="noStrike" cap="none" normalizeH="0" baseline="0" smtClean="0">
                          <a:ln>
                            <a:noFill/>
                          </a:ln>
                          <a:solidFill>
                            <a:srgbClr val="003300"/>
                          </a:solidFill>
                          <a:effectLst/>
                          <a:latin typeface="Times New Roman" panose="02020603050405020304" pitchFamily="18" charset="0"/>
                          <a:cs typeface="Arial" panose="020B0604020202020204" pitchFamily="34" charset="0"/>
                        </a:rPr>
                        <a:t> survive and thrive.</a:t>
                      </a:r>
                    </a:p>
                  </a:txBody>
                  <a:tcPr marL="45720" marR="45720" marT="45722" marB="3657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1000" b="1" i="0" u="none" strike="noStrike" cap="none" normalizeH="0" baseline="0" smtClean="0">
                          <a:ln>
                            <a:noFill/>
                          </a:ln>
                          <a:solidFill>
                            <a:srgbClr val="003300"/>
                          </a:solidFill>
                          <a:effectLst/>
                          <a:latin typeface="Times New Roman" panose="02020603050405020304" pitchFamily="18" charset="0"/>
                          <a:cs typeface="Arial" panose="020B0604020202020204" pitchFamily="34" charset="0"/>
                        </a:rPr>
                        <a:t>Key </a:t>
                      </a:r>
                      <a:r>
                        <a:rPr kumimoji="0" lang="en-US" sz="1000" b="1" i="0" u="sng" strike="noStrike" cap="none" normalizeH="0" baseline="0" smtClean="0">
                          <a:ln>
                            <a:noFill/>
                          </a:ln>
                          <a:solidFill>
                            <a:srgbClr val="003300"/>
                          </a:solidFill>
                          <a:effectLst/>
                          <a:latin typeface="Times New Roman" panose="02020603050405020304" pitchFamily="18" charset="0"/>
                          <a:cs typeface="Arial" panose="020B0604020202020204" pitchFamily="34" charset="0"/>
                        </a:rPr>
                        <a:t>success measure</a:t>
                      </a:r>
                      <a:r>
                        <a:rPr kumimoji="0" lang="en-US" sz="1000" b="1" i="0" u="none" strike="noStrike" cap="none" normalizeH="0" baseline="0" smtClean="0">
                          <a:ln>
                            <a:noFill/>
                          </a:ln>
                          <a:solidFill>
                            <a:srgbClr val="003300"/>
                          </a:solidFill>
                          <a:effectLst/>
                          <a:latin typeface="Times New Roman" panose="02020603050405020304" pitchFamily="18" charset="0"/>
                          <a:cs typeface="Arial" panose="020B0604020202020204" pitchFamily="34" charset="0"/>
                        </a:rPr>
                        <a:t> for a thriving future.  </a:t>
                      </a:r>
                    </a:p>
                  </a:txBody>
                  <a:tcPr marL="45720" marR="45720" marT="45722" marB="3657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FF00"/>
                    </a:solidFill>
                  </a:tcPr>
                </a:tc>
              </a:tr>
              <a:tr h="470936">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If people </a:t>
                      </a:r>
                      <a:r>
                        <a:rPr kumimoji="0" lang="en-US" sz="1000" b="0" i="0" u="sng"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try and behave</a:t>
                      </a: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 so as to survive and thrive, they </a:t>
                      </a:r>
                      <a:r>
                        <a:rPr kumimoji="0" lang="en-US" sz="1000" b="0" i="0" u="sng"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will</a:t>
                      </a: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 survive and thrive.  If people </a:t>
                      </a:r>
                      <a:r>
                        <a:rPr kumimoji="0" lang="en-US" sz="1000" b="0" i="0" u="sng"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do not try</a:t>
                      </a: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 or </a:t>
                      </a:r>
                      <a:r>
                        <a:rPr kumimoji="0" lang="en-US" sz="1000" b="0" i="0" u="sng"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do not behave</a:t>
                      </a: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 so as to survive and thrive, they </a:t>
                      </a:r>
                      <a:r>
                        <a:rPr kumimoji="0" lang="en-US" sz="1000" b="0" i="0" u="sng"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will not</a:t>
                      </a: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 survive and thrive.</a:t>
                      </a:r>
                    </a:p>
                  </a:txBody>
                  <a:tcPr marL="45720" marR="45720" marT="45722" marB="3657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300"/>
                    </a:solid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Create/sustain </a:t>
                      </a:r>
                      <a:r>
                        <a:rPr kumimoji="0" lang="en-US" sz="1000" b="1" i="1"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Thrive!</a:t>
                      </a: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 EFs that ensure that if people </a:t>
                      </a:r>
                      <a:r>
                        <a:rPr kumimoji="0" lang="en-US" sz="1000" b="0" i="0" u="sng"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try and behave correctly</a:t>
                      </a: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 they will survive and thrive.</a:t>
                      </a:r>
                    </a:p>
                  </a:txBody>
                  <a:tcPr marL="45720" marR="45720" marT="45722" marB="3657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300"/>
                    </a:solidFill>
                  </a:tcPr>
                </a:tc>
              </a:tr>
              <a:tr h="387112">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People </a:t>
                      </a:r>
                      <a:r>
                        <a:rPr kumimoji="0" lang="en-US" sz="1000" b="0" i="0" u="sng"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expect</a:t>
                      </a: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 that if they </a:t>
                      </a:r>
                      <a:r>
                        <a:rPr kumimoji="0" lang="en-US" sz="1000" b="0" i="0" u="sng"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try</a:t>
                      </a: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 they will behave so as to survive and thrive.</a:t>
                      </a:r>
                    </a:p>
                  </a:txBody>
                  <a:tcPr marL="45720" marR="45720" marT="45722" marB="3657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300"/>
                    </a:solid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Create/sustain </a:t>
                      </a:r>
                      <a:r>
                        <a:rPr kumimoji="0" lang="en-US" sz="1000" b="1" i="1"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Thrive!</a:t>
                      </a: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 EFs that </a:t>
                      </a:r>
                      <a:r>
                        <a:rPr kumimoji="0" lang="en-US" sz="1000" b="0" i="0" u="sng"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build and reinforce expectation</a:t>
                      </a: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 that if they </a:t>
                      </a:r>
                      <a:r>
                        <a:rPr kumimoji="0" lang="en-US" sz="1000" b="0" i="0" u="sng"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try</a:t>
                      </a: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 they will behave so as to survive and thrive.</a:t>
                      </a:r>
                    </a:p>
                  </a:txBody>
                  <a:tcPr marL="45720" marR="45720" marT="45722" marB="3657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300"/>
                    </a:solidFill>
                  </a:tcPr>
                </a:tc>
              </a:tr>
              <a:tr h="387112">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People </a:t>
                      </a:r>
                      <a:r>
                        <a:rPr kumimoji="0" lang="en-US" sz="1000" b="0" i="0" u="sng"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expect</a:t>
                      </a: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 that if they </a:t>
                      </a:r>
                      <a:r>
                        <a:rPr kumimoji="0" lang="en-US" sz="1000" b="0" i="0" u="sng"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behave so as to survive and thrive</a:t>
                      </a: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 they will survive and thrive.</a:t>
                      </a:r>
                    </a:p>
                  </a:txBody>
                  <a:tcPr marL="45720" marR="45720" marT="45722" marB="3657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300"/>
                    </a:solid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Create/sustain </a:t>
                      </a:r>
                      <a:r>
                        <a:rPr kumimoji="0" lang="en-US" sz="1000" b="1" i="1"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Thrive!</a:t>
                      </a: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 EFs that </a:t>
                      </a:r>
                      <a:r>
                        <a:rPr kumimoji="0" lang="en-US" sz="1000" b="0" i="0" u="sng"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build and reinforce expectation</a:t>
                      </a: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 that if they </a:t>
                      </a:r>
                      <a:r>
                        <a:rPr kumimoji="0" lang="en-US" sz="1000" b="0" i="0" u="sng"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behave</a:t>
                      </a: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 so as to survive and thrive, they will survive and thrive.</a:t>
                      </a:r>
                    </a:p>
                  </a:txBody>
                  <a:tcPr marL="45720" marR="45720" marT="45722" marB="3657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300"/>
                    </a:solidFill>
                  </a:tcPr>
                </a:tc>
              </a:tr>
              <a:tr h="600481">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People have </a:t>
                      </a:r>
                      <a:r>
                        <a:rPr kumimoji="0" lang="en-US" sz="1000" b="0" i="0" u="sng"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sustained high satisfaction</a:t>
                      </a: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 with behavior (so as to survive and thrive) and with surviving and thriving.  People have </a:t>
                      </a:r>
                      <a:r>
                        <a:rPr kumimoji="0" lang="en-US" sz="1000" b="0" i="0" u="sng"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high dissatisfaction</a:t>
                      </a: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 with current behavior (so as to not survive and thrive) and with not surviving and thriving.</a:t>
                      </a:r>
                    </a:p>
                  </a:txBody>
                  <a:tcPr marL="45720" marR="45720" marT="45722" marB="3657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300"/>
                    </a:solid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Create/sustain </a:t>
                      </a:r>
                      <a:r>
                        <a:rPr kumimoji="0" lang="en-US" sz="1000" b="1" i="1"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Thrive!</a:t>
                      </a: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 EFs that </a:t>
                      </a:r>
                      <a:r>
                        <a:rPr kumimoji="0" lang="en-US" sz="1000" b="0" i="0" u="sng"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help ensure satisfaction</a:t>
                      </a: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 with behavior (so as to survive and thrive) and with surviving and thriving.</a:t>
                      </a:r>
                    </a:p>
                  </a:txBody>
                  <a:tcPr marL="45720" marR="45720" marT="45722" marB="3657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300"/>
                    </a:solidFill>
                  </a:tcPr>
                </a:tc>
              </a:tr>
              <a:tr h="730026">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Existing and projected </a:t>
                      </a:r>
                      <a:r>
                        <a:rPr kumimoji="0" lang="en-US" sz="1000" b="0" i="0" u="sng"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environmental factors (EF)</a:t>
                      </a: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 positively affect motivation, ability, behavior, expectancies, consequences, and satisfaction that in turn positively affect people’s surviving and thriving.  </a:t>
                      </a:r>
                      <a:r>
                        <a:rPr kumimoji="0" lang="en-US" sz="1000" b="0" i="0" u="sng"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EF’s</a:t>
                      </a: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 that negatively affect are avoided and/or minimized.</a:t>
                      </a:r>
                    </a:p>
                  </a:txBody>
                  <a:tcPr marL="45720" marR="45720" marT="45722" marB="3657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300"/>
                    </a:solid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1000" b="0" i="0" u="sng"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Assess existing and projected</a:t>
                      </a: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 for expected impact on motivation, ability, behavior, expectancies, consequences, and satisfaction that in turn positively affect people’s surviving and thriving.  </a:t>
                      </a:r>
                    </a:p>
                    <a:p>
                      <a:pPr marL="0" marR="0" lvl="0" indent="0" algn="l" defTabSz="914400" rtl="0" eaLnBrk="1" fontAlgn="base" latinLnBrk="0" hangingPunct="1">
                        <a:lnSpc>
                          <a:spcPct val="85000"/>
                        </a:lnSpc>
                        <a:spcBef>
                          <a:spcPct val="0"/>
                        </a:spcBef>
                        <a:spcAft>
                          <a:spcPct val="0"/>
                        </a:spcAft>
                        <a:buClrTx/>
                        <a:buSzTx/>
                        <a:buFontTx/>
                        <a:buNone/>
                        <a:tabLst/>
                      </a:pP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EF's that positively affect are </a:t>
                      </a:r>
                      <a:r>
                        <a:rPr kumimoji="0" lang="en-US" sz="1000" b="0" i="0" u="sng"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reinforced and maximized</a:t>
                      </a: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  </a:t>
                      </a:r>
                    </a:p>
                    <a:p>
                      <a:pPr marL="0" marR="0" lvl="0" indent="0" algn="l" defTabSz="914400" rtl="0" eaLnBrk="1" fontAlgn="base" latinLnBrk="0" hangingPunct="1">
                        <a:lnSpc>
                          <a:spcPct val="85000"/>
                        </a:lnSpc>
                        <a:spcBef>
                          <a:spcPct val="0"/>
                        </a:spcBef>
                        <a:spcAft>
                          <a:spcPct val="0"/>
                        </a:spcAft>
                        <a:buClrTx/>
                        <a:buSzTx/>
                        <a:buFontTx/>
                        <a:buNone/>
                        <a:tabLst/>
                      </a:pP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EF’s that negatively affect are </a:t>
                      </a:r>
                      <a:r>
                        <a:rPr kumimoji="0" lang="en-US" sz="1000" b="0" i="0" u="sng"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avoided and/or minimized</a:t>
                      </a:r>
                      <a:r>
                        <a:rPr kumimoji="0" lang="en-US" sz="1000" b="0" i="0" u="none" strike="noStrike" cap="none" normalizeH="0" baseline="0" smtClean="0">
                          <a:ln>
                            <a:noFill/>
                          </a:ln>
                          <a:solidFill>
                            <a:srgbClr val="FFFFFF"/>
                          </a:solidFill>
                          <a:effectLst/>
                          <a:latin typeface="Times New Roman" panose="02020603050405020304" pitchFamily="18" charset="0"/>
                          <a:cs typeface="Arial" panose="020B0604020202020204" pitchFamily="34" charset="0"/>
                        </a:rPr>
                        <a:t>.</a:t>
                      </a:r>
                    </a:p>
                  </a:txBody>
                  <a:tcPr marL="45720" marR="45720" marT="45722" marB="3657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3300"/>
                    </a:solidFill>
                  </a:tcPr>
                </a:tc>
              </a:tr>
              <a:tr h="1507299">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1000" b="1" i="1" u="sng" strike="noStrike" cap="none" normalizeH="0" baseline="0" smtClean="0">
                          <a:ln>
                            <a:noFill/>
                          </a:ln>
                          <a:solidFill>
                            <a:srgbClr val="003300"/>
                          </a:solidFill>
                          <a:effectLst/>
                          <a:latin typeface="Times New Roman" panose="02020603050405020304" pitchFamily="18" charset="0"/>
                          <a:cs typeface="Arial" panose="020B0604020202020204" pitchFamily="34" charset="0"/>
                        </a:rPr>
                        <a:t>Thrive!</a:t>
                      </a:r>
                      <a:r>
                        <a:rPr kumimoji="0" lang="en-US" sz="1000" b="1" i="0" u="sng" strike="noStrike" cap="none" normalizeH="0" baseline="0" smtClean="0">
                          <a:ln>
                            <a:noFill/>
                          </a:ln>
                          <a:solidFill>
                            <a:srgbClr val="003300"/>
                          </a:solidFill>
                          <a:effectLst/>
                          <a:latin typeface="Times New Roman" panose="02020603050405020304" pitchFamily="18" charset="0"/>
                          <a:cs typeface="Arial" panose="020B0604020202020204" pitchFamily="34" charset="0"/>
                        </a:rPr>
                        <a:t> environmental factors (EFs)</a:t>
                      </a:r>
                      <a:r>
                        <a:rPr kumimoji="0" lang="en-US" sz="1000" b="1" i="0" u="none" strike="noStrike" cap="none" normalizeH="0" baseline="0" smtClean="0">
                          <a:ln>
                            <a:noFill/>
                          </a:ln>
                          <a:solidFill>
                            <a:srgbClr val="003300"/>
                          </a:solidFill>
                          <a:effectLst/>
                          <a:latin typeface="Times New Roman" panose="02020603050405020304" pitchFamily="18" charset="0"/>
                          <a:cs typeface="Arial" panose="020B0604020202020204" pitchFamily="34" charset="0"/>
                        </a:rPr>
                        <a:t> positively affect motivation, ability, behavior, expectancies, consequences &amp; satisfaction that in turn positively affect people’s surviving and thriving.</a:t>
                      </a:r>
                    </a:p>
                  </a:txBody>
                  <a:tcPr marL="45720" marR="45720" marT="45722" marB="3657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1000" b="1" i="0" u="none" strike="noStrike" cap="none" normalizeH="0" baseline="0" smtClean="0">
                          <a:ln>
                            <a:noFill/>
                          </a:ln>
                          <a:solidFill>
                            <a:srgbClr val="003300"/>
                          </a:solidFill>
                          <a:effectLst/>
                          <a:latin typeface="Times New Roman" panose="02020603050405020304" pitchFamily="18" charset="0"/>
                          <a:cs typeface="Arial" panose="020B0604020202020204" pitchFamily="34" charset="0"/>
                        </a:rPr>
                        <a:t>Create, use and sustain </a:t>
                      </a:r>
                      <a:r>
                        <a:rPr kumimoji="0" lang="en-US" sz="1000" b="1" i="1" u="none" strike="noStrike" cap="none" normalizeH="0" baseline="0" smtClean="0">
                          <a:ln>
                            <a:noFill/>
                          </a:ln>
                          <a:solidFill>
                            <a:srgbClr val="003300"/>
                          </a:solidFill>
                          <a:effectLst/>
                          <a:latin typeface="Times New Roman" panose="02020603050405020304" pitchFamily="18" charset="0"/>
                          <a:cs typeface="Arial" panose="020B0604020202020204" pitchFamily="34" charset="0"/>
                        </a:rPr>
                        <a:t>Thrive!</a:t>
                      </a:r>
                      <a:r>
                        <a:rPr kumimoji="0" lang="en-US" sz="1000" b="1" i="0" u="none" strike="noStrike" cap="none" normalizeH="0" baseline="0" smtClean="0">
                          <a:ln>
                            <a:noFill/>
                          </a:ln>
                          <a:solidFill>
                            <a:srgbClr val="003300"/>
                          </a:solidFill>
                          <a:effectLst/>
                          <a:latin typeface="Times New Roman" panose="02020603050405020304" pitchFamily="18" charset="0"/>
                          <a:cs typeface="Arial" panose="020B0604020202020204" pitchFamily="34" charset="0"/>
                        </a:rPr>
                        <a:t> EFs (see above) that positively affect motivation, ability, behavior, expectancies, consequences &amp; satisfaction that in turn positively affect people’s surviving and thriving.</a:t>
                      </a:r>
                    </a:p>
                    <a:p>
                      <a:pPr marL="457200" marR="0" lvl="1" indent="0" algn="l" defTabSz="914400" rtl="0" eaLnBrk="1" fontAlgn="base" latinLnBrk="0" hangingPunct="1">
                        <a:lnSpc>
                          <a:spcPct val="85000"/>
                        </a:lnSpc>
                        <a:spcBef>
                          <a:spcPct val="0"/>
                        </a:spcBef>
                        <a:spcAft>
                          <a:spcPct val="0"/>
                        </a:spcAft>
                        <a:buClrTx/>
                        <a:buSzTx/>
                        <a:buFontTx/>
                        <a:buChar char="–"/>
                        <a:tabLst/>
                      </a:pPr>
                      <a:r>
                        <a:rPr kumimoji="0" lang="en-US" sz="1000" b="0" i="0" u="sng" strike="noStrike" cap="none" normalizeH="0" baseline="0" smtClean="0">
                          <a:ln>
                            <a:noFill/>
                          </a:ln>
                          <a:solidFill>
                            <a:srgbClr val="003300"/>
                          </a:solidFill>
                          <a:effectLst/>
                          <a:latin typeface="Times New Roman" panose="02020603050405020304" pitchFamily="18" charset="0"/>
                          <a:cs typeface="Arial" panose="020B0604020202020204" pitchFamily="34" charset="0"/>
                        </a:rPr>
                        <a:t>Do interventions that achieve highest thriving.  </a:t>
                      </a:r>
                    </a:p>
                    <a:p>
                      <a:pPr marL="457200" marR="0" lvl="1" indent="0" algn="l" defTabSz="914400" rtl="0" eaLnBrk="1" fontAlgn="base" latinLnBrk="0" hangingPunct="1">
                        <a:lnSpc>
                          <a:spcPct val="85000"/>
                        </a:lnSpc>
                        <a:spcBef>
                          <a:spcPct val="0"/>
                        </a:spcBef>
                        <a:spcAft>
                          <a:spcPct val="0"/>
                        </a:spcAft>
                        <a:buClrTx/>
                        <a:buSzTx/>
                        <a:buFontTx/>
                        <a:buChar char="–"/>
                        <a:tabLst/>
                      </a:pPr>
                      <a:r>
                        <a:rPr kumimoji="0" lang="en-US" sz="1000" b="0" i="0" u="sng" strike="noStrike" cap="none" normalizeH="0" baseline="0" smtClean="0">
                          <a:ln>
                            <a:noFill/>
                          </a:ln>
                          <a:solidFill>
                            <a:srgbClr val="003300"/>
                          </a:solidFill>
                          <a:effectLst/>
                          <a:latin typeface="Times New Roman" panose="02020603050405020304" pitchFamily="18" charset="0"/>
                          <a:cs typeface="Arial" panose="020B0604020202020204" pitchFamily="34" charset="0"/>
                        </a:rPr>
                        <a:t>Do interventions that prevent more vulnerability.  </a:t>
                      </a:r>
                    </a:p>
                    <a:p>
                      <a:pPr marL="457200" marR="0" lvl="1" indent="0" algn="l" defTabSz="914400" rtl="0" eaLnBrk="1" fontAlgn="base" latinLnBrk="0" hangingPunct="1">
                        <a:lnSpc>
                          <a:spcPct val="85000"/>
                        </a:lnSpc>
                        <a:spcBef>
                          <a:spcPct val="0"/>
                        </a:spcBef>
                        <a:spcAft>
                          <a:spcPct val="0"/>
                        </a:spcAft>
                        <a:buClrTx/>
                        <a:buSzTx/>
                        <a:buFontTx/>
                        <a:buChar char="–"/>
                        <a:tabLst/>
                      </a:pPr>
                      <a:r>
                        <a:rPr kumimoji="0" lang="en-US" sz="1000" b="0" i="0" u="sng" strike="noStrike" cap="none" normalizeH="0" baseline="0" smtClean="0">
                          <a:ln>
                            <a:noFill/>
                          </a:ln>
                          <a:solidFill>
                            <a:srgbClr val="003300"/>
                          </a:solidFill>
                          <a:effectLst/>
                          <a:latin typeface="Times New Roman" panose="02020603050405020304" pitchFamily="18" charset="0"/>
                          <a:cs typeface="Arial" panose="020B0604020202020204" pitchFamily="34" charset="0"/>
                        </a:rPr>
                        <a:t>Do interventions that move up from vulnerability.  </a:t>
                      </a:r>
                    </a:p>
                    <a:p>
                      <a:pPr marL="457200" marR="0" lvl="1" indent="0" algn="l" defTabSz="914400" rtl="0" eaLnBrk="1" fontAlgn="base" latinLnBrk="0" hangingPunct="1">
                        <a:lnSpc>
                          <a:spcPct val="85000"/>
                        </a:lnSpc>
                        <a:spcBef>
                          <a:spcPct val="0"/>
                        </a:spcBef>
                        <a:spcAft>
                          <a:spcPct val="0"/>
                        </a:spcAft>
                        <a:buClrTx/>
                        <a:buSzTx/>
                        <a:buFontTx/>
                        <a:buChar char="–"/>
                        <a:tabLst/>
                      </a:pPr>
                      <a:r>
                        <a:rPr kumimoji="0" lang="en-US" sz="1000" b="0" i="0" u="sng" strike="noStrike" cap="none" normalizeH="0" baseline="0" smtClean="0">
                          <a:ln>
                            <a:noFill/>
                          </a:ln>
                          <a:solidFill>
                            <a:srgbClr val="003300"/>
                          </a:solidFill>
                          <a:effectLst/>
                          <a:latin typeface="Times New Roman" panose="02020603050405020304" pitchFamily="18" charset="0"/>
                          <a:cs typeface="Arial" panose="020B0604020202020204" pitchFamily="34" charset="0"/>
                        </a:rPr>
                        <a:t>Stop actions that increase vulnerability.  </a:t>
                      </a:r>
                    </a:p>
                    <a:p>
                      <a:pPr marL="457200" marR="0" lvl="1" indent="0" algn="l" defTabSz="914400" rtl="0" eaLnBrk="1" fontAlgn="base" latinLnBrk="0" hangingPunct="1">
                        <a:lnSpc>
                          <a:spcPct val="85000"/>
                        </a:lnSpc>
                        <a:spcBef>
                          <a:spcPct val="0"/>
                        </a:spcBef>
                        <a:spcAft>
                          <a:spcPct val="0"/>
                        </a:spcAft>
                        <a:buClrTx/>
                        <a:buSzTx/>
                        <a:buFontTx/>
                        <a:buChar char="–"/>
                        <a:tabLst/>
                      </a:pPr>
                      <a:r>
                        <a:rPr kumimoji="0" lang="en-US" sz="1000" b="0" i="0" u="sng" strike="noStrike" cap="none" normalizeH="0" baseline="0" smtClean="0">
                          <a:ln>
                            <a:noFill/>
                          </a:ln>
                          <a:solidFill>
                            <a:srgbClr val="003300"/>
                          </a:solidFill>
                          <a:effectLst/>
                          <a:latin typeface="Times New Roman" panose="02020603050405020304" pitchFamily="18" charset="0"/>
                          <a:cs typeface="Arial" panose="020B0604020202020204" pitchFamily="34" charset="0"/>
                        </a:rPr>
                        <a:t>Support actions that increase thriving.  </a:t>
                      </a:r>
                    </a:p>
                    <a:p>
                      <a:pPr marL="457200" marR="0" lvl="1" indent="0" algn="l" defTabSz="914400" rtl="0" eaLnBrk="1" fontAlgn="base" latinLnBrk="0" hangingPunct="1">
                        <a:lnSpc>
                          <a:spcPct val="85000"/>
                        </a:lnSpc>
                        <a:spcBef>
                          <a:spcPct val="0"/>
                        </a:spcBef>
                        <a:spcAft>
                          <a:spcPct val="0"/>
                        </a:spcAft>
                        <a:buClrTx/>
                        <a:buSzTx/>
                        <a:buFontTx/>
                        <a:buChar char="–"/>
                        <a:tabLst/>
                      </a:pPr>
                      <a:r>
                        <a:rPr kumimoji="0" lang="en-US" sz="1000" b="0" i="0" u="sng" strike="noStrike" cap="none" normalizeH="0" baseline="0" smtClean="0">
                          <a:ln>
                            <a:noFill/>
                          </a:ln>
                          <a:solidFill>
                            <a:srgbClr val="003300"/>
                          </a:solidFill>
                          <a:effectLst/>
                          <a:latin typeface="Times New Roman" panose="02020603050405020304" pitchFamily="18" charset="0"/>
                          <a:cs typeface="Arial" panose="020B0604020202020204" pitchFamily="34" charset="0"/>
                        </a:rPr>
                        <a:t>Support actions that reduce vulnerability.</a:t>
                      </a:r>
                    </a:p>
                    <a:p>
                      <a:pPr marL="0" marR="0" lvl="0" indent="0" algn="l" defTabSz="914400" rtl="0" eaLnBrk="1" fontAlgn="base" latinLnBrk="0" hangingPunct="1">
                        <a:lnSpc>
                          <a:spcPct val="85000"/>
                        </a:lnSpc>
                        <a:spcBef>
                          <a:spcPct val="0"/>
                        </a:spcBef>
                        <a:spcAft>
                          <a:spcPct val="0"/>
                        </a:spcAft>
                        <a:buClrTx/>
                        <a:buSzTx/>
                        <a:buFontTx/>
                        <a:buNone/>
                        <a:tabLst/>
                      </a:pPr>
                      <a:r>
                        <a:rPr kumimoji="0" lang="en-US" sz="1000" b="1" i="0" u="none" strike="noStrike" cap="none" normalizeH="0" baseline="0" smtClean="0">
                          <a:ln>
                            <a:noFill/>
                          </a:ln>
                          <a:solidFill>
                            <a:srgbClr val="003300"/>
                          </a:solidFill>
                          <a:effectLst/>
                          <a:latin typeface="Times New Roman" panose="02020603050405020304" pitchFamily="18" charset="0"/>
                          <a:cs typeface="Arial" panose="020B0604020202020204" pitchFamily="34" charset="0"/>
                        </a:rPr>
                        <a:t>Utilize </a:t>
                      </a:r>
                      <a:r>
                        <a:rPr kumimoji="0" lang="en-US" sz="1000" b="1" i="0" u="sng" strike="noStrike" cap="none" normalizeH="0" baseline="0" smtClean="0">
                          <a:ln>
                            <a:noFill/>
                          </a:ln>
                          <a:solidFill>
                            <a:srgbClr val="003300"/>
                          </a:solidFill>
                          <a:effectLst/>
                          <a:latin typeface="Times New Roman" panose="02020603050405020304" pitchFamily="18" charset="0"/>
                          <a:cs typeface="Arial" panose="020B0604020202020204" pitchFamily="34" charset="0"/>
                        </a:rPr>
                        <a:t>new and existing levers and fulcrums</a:t>
                      </a:r>
                      <a:r>
                        <a:rPr kumimoji="0" lang="en-US" sz="1000" b="1" i="0" u="none" strike="noStrike" cap="none" normalizeH="0" baseline="0" smtClean="0">
                          <a:ln>
                            <a:noFill/>
                          </a:ln>
                          <a:solidFill>
                            <a:srgbClr val="003300"/>
                          </a:solidFill>
                          <a:effectLst/>
                          <a:latin typeface="Times New Roman" panose="02020603050405020304" pitchFamily="18" charset="0"/>
                          <a:cs typeface="Arial" panose="020B0604020202020204" pitchFamily="34" charset="0"/>
                        </a:rPr>
                        <a:t>.</a:t>
                      </a:r>
                    </a:p>
                    <a:p>
                      <a:pPr marL="0" marR="0" lvl="0" indent="0" algn="l" defTabSz="914400" rtl="0" eaLnBrk="1" fontAlgn="base" latinLnBrk="0" hangingPunct="1">
                        <a:lnSpc>
                          <a:spcPct val="85000"/>
                        </a:lnSpc>
                        <a:spcBef>
                          <a:spcPct val="0"/>
                        </a:spcBef>
                        <a:spcAft>
                          <a:spcPct val="0"/>
                        </a:spcAft>
                        <a:buClrTx/>
                        <a:buSzTx/>
                        <a:buFontTx/>
                        <a:buNone/>
                        <a:tabLst/>
                      </a:pPr>
                      <a:r>
                        <a:rPr kumimoji="0" lang="en-US" sz="1000" b="1" i="0" u="sng" strike="noStrike" cap="none" normalizeH="0" baseline="0" smtClean="0">
                          <a:ln>
                            <a:noFill/>
                          </a:ln>
                          <a:solidFill>
                            <a:srgbClr val="003300"/>
                          </a:solidFill>
                          <a:effectLst/>
                          <a:latin typeface="Times New Roman" panose="02020603050405020304" pitchFamily="18" charset="0"/>
                          <a:cs typeface="Arial" panose="020B0604020202020204" pitchFamily="34" charset="0"/>
                        </a:rPr>
                        <a:t>Create and use tipping points</a:t>
                      </a:r>
                      <a:r>
                        <a:rPr kumimoji="0" lang="en-US" sz="1000" b="1" i="0" u="none" strike="noStrike" cap="none" normalizeH="0" baseline="0" smtClean="0">
                          <a:ln>
                            <a:noFill/>
                          </a:ln>
                          <a:solidFill>
                            <a:srgbClr val="003300"/>
                          </a:solidFill>
                          <a:effectLst/>
                          <a:latin typeface="Times New Roman" panose="02020603050405020304" pitchFamily="18" charset="0"/>
                          <a:cs typeface="Arial" panose="020B0604020202020204" pitchFamily="34" charset="0"/>
                        </a:rPr>
                        <a:t>.</a:t>
                      </a:r>
                    </a:p>
                  </a:txBody>
                  <a:tcPr marL="45720" marR="45720" marT="45722" marB="3657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FF00"/>
                    </a:solidFill>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130" name="Group 2"/>
          <p:cNvGrpSpPr>
            <a:grpSpLocks/>
          </p:cNvGrpSpPr>
          <p:nvPr/>
        </p:nvGrpSpPr>
        <p:grpSpPr bwMode="auto">
          <a:xfrm>
            <a:off x="152400" y="990600"/>
            <a:ext cx="8932863" cy="5529263"/>
            <a:chOff x="96" y="624"/>
            <a:chExt cx="5627" cy="3483"/>
          </a:xfrm>
        </p:grpSpPr>
        <p:sp>
          <p:nvSpPr>
            <p:cNvPr id="176133" name="Text Box 3"/>
            <p:cNvSpPr txBox="1">
              <a:spLocks noChangeArrowheads="1"/>
            </p:cNvSpPr>
            <p:nvPr/>
          </p:nvSpPr>
          <p:spPr bwMode="auto">
            <a:xfrm>
              <a:off x="688" y="928"/>
              <a:ext cx="812" cy="33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b="1">
                  <a:solidFill>
                    <a:schemeClr val="bg1"/>
                  </a:solidFill>
                </a:rPr>
                <a:t>Valance for </a:t>
              </a:r>
            </a:p>
            <a:p>
              <a:pPr eaLnBrk="1" hangingPunct="1">
                <a:spcBef>
                  <a:spcPct val="0"/>
                </a:spcBef>
                <a:buFontTx/>
                <a:buNone/>
              </a:pPr>
              <a:r>
                <a:rPr lang="en-US" sz="1400" b="1">
                  <a:solidFill>
                    <a:schemeClr val="bg1"/>
                  </a:solidFill>
                </a:rPr>
                <a:t>Consequences</a:t>
              </a:r>
            </a:p>
          </p:txBody>
        </p:sp>
        <p:sp>
          <p:nvSpPr>
            <p:cNvPr id="176134" name="Text Box 4"/>
            <p:cNvSpPr txBox="1">
              <a:spLocks noChangeArrowheads="1"/>
            </p:cNvSpPr>
            <p:nvPr/>
          </p:nvSpPr>
          <p:spPr bwMode="auto">
            <a:xfrm>
              <a:off x="561" y="2666"/>
              <a:ext cx="956" cy="734"/>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b="1">
                  <a:solidFill>
                    <a:schemeClr val="bg1"/>
                  </a:solidFill>
                </a:rPr>
                <a:t>Environmental </a:t>
              </a:r>
            </a:p>
            <a:p>
              <a:pPr eaLnBrk="1" hangingPunct="1">
                <a:spcBef>
                  <a:spcPct val="0"/>
                </a:spcBef>
                <a:buFontTx/>
                <a:buNone/>
              </a:pPr>
              <a:r>
                <a:rPr lang="en-US" sz="1400" b="1">
                  <a:solidFill>
                    <a:schemeClr val="bg1"/>
                  </a:solidFill>
                </a:rPr>
                <a:t>Variables</a:t>
              </a:r>
            </a:p>
            <a:p>
              <a:pPr eaLnBrk="1" hangingPunct="1">
                <a:spcBef>
                  <a:spcPct val="0"/>
                </a:spcBef>
                <a:buFontTx/>
                <a:buNone/>
              </a:pPr>
              <a:r>
                <a:rPr lang="en-US" sz="1400" b="1">
                  <a:solidFill>
                    <a:schemeClr val="bg1"/>
                  </a:solidFill>
                </a:rPr>
                <a:t>(controllable &amp; </a:t>
              </a:r>
            </a:p>
            <a:p>
              <a:pPr eaLnBrk="1" hangingPunct="1">
                <a:spcBef>
                  <a:spcPct val="0"/>
                </a:spcBef>
                <a:buFontTx/>
                <a:buNone/>
              </a:pPr>
              <a:r>
                <a:rPr lang="en-US" sz="1400" b="1">
                  <a:solidFill>
                    <a:schemeClr val="bg1"/>
                  </a:solidFill>
                </a:rPr>
                <a:t>uncontrollable;</a:t>
              </a:r>
            </a:p>
            <a:p>
              <a:pPr eaLnBrk="1" hangingPunct="1">
                <a:spcBef>
                  <a:spcPct val="0"/>
                </a:spcBef>
                <a:buFontTx/>
                <a:buNone/>
              </a:pPr>
              <a:r>
                <a:rPr lang="en-US" sz="1400" b="1">
                  <a:solidFill>
                    <a:schemeClr val="bg1"/>
                  </a:solidFill>
                </a:rPr>
                <a:t>perceived &amp; real)</a:t>
              </a:r>
            </a:p>
          </p:txBody>
        </p:sp>
        <p:sp>
          <p:nvSpPr>
            <p:cNvPr id="176135" name="Text Box 5"/>
            <p:cNvSpPr txBox="1">
              <a:spLocks noChangeArrowheads="1"/>
            </p:cNvSpPr>
            <p:nvPr/>
          </p:nvSpPr>
          <p:spPr bwMode="auto">
            <a:xfrm>
              <a:off x="576" y="1536"/>
              <a:ext cx="928" cy="59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b="1">
                  <a:solidFill>
                    <a:schemeClr val="bg1"/>
                  </a:solidFill>
                </a:rPr>
                <a:t>Perceived Effort</a:t>
              </a:r>
            </a:p>
            <a:p>
              <a:pPr eaLnBrk="1" hangingPunct="1">
                <a:spcBef>
                  <a:spcPct val="0"/>
                </a:spcBef>
                <a:buFontTx/>
                <a:buNone/>
              </a:pPr>
              <a:r>
                <a:rPr lang="en-US" sz="1400" b="1">
                  <a:solidFill>
                    <a:schemeClr val="bg1"/>
                  </a:solidFill>
                </a:rPr>
                <a:t>to Consequences</a:t>
              </a:r>
            </a:p>
            <a:p>
              <a:pPr eaLnBrk="1" hangingPunct="1">
                <a:spcBef>
                  <a:spcPct val="0"/>
                </a:spcBef>
                <a:buFontTx/>
                <a:buNone/>
              </a:pPr>
              <a:r>
                <a:rPr lang="en-US" sz="1400" b="1">
                  <a:solidFill>
                    <a:schemeClr val="bg1"/>
                  </a:solidFill>
                </a:rPr>
                <a:t>Relationship </a:t>
              </a:r>
            </a:p>
            <a:p>
              <a:pPr eaLnBrk="1" hangingPunct="1">
                <a:spcBef>
                  <a:spcPct val="0"/>
                </a:spcBef>
                <a:buFontTx/>
                <a:buNone/>
              </a:pPr>
              <a:r>
                <a:rPr lang="en-US" sz="1400" b="1">
                  <a:solidFill>
                    <a:schemeClr val="bg1"/>
                  </a:solidFill>
                </a:rPr>
                <a:t>(E (III))</a:t>
              </a:r>
            </a:p>
          </p:txBody>
        </p:sp>
        <p:sp>
          <p:nvSpPr>
            <p:cNvPr id="176136" name="Text Box 6"/>
            <p:cNvSpPr txBox="1">
              <a:spLocks noChangeArrowheads="1"/>
            </p:cNvSpPr>
            <p:nvPr/>
          </p:nvSpPr>
          <p:spPr bwMode="auto">
            <a:xfrm>
              <a:off x="3600" y="1344"/>
              <a:ext cx="795" cy="33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b="1">
                  <a:solidFill>
                    <a:schemeClr val="bg1"/>
                  </a:solidFill>
                </a:rPr>
                <a:t>Intrinsic</a:t>
              </a:r>
            </a:p>
            <a:p>
              <a:pPr eaLnBrk="1" hangingPunct="1">
                <a:spcBef>
                  <a:spcPct val="0"/>
                </a:spcBef>
                <a:buFontTx/>
                <a:buNone/>
              </a:pPr>
              <a:r>
                <a:rPr lang="en-US" sz="1400" b="1">
                  <a:solidFill>
                    <a:schemeClr val="bg1"/>
                  </a:solidFill>
                </a:rPr>
                <a:t>Consequences</a:t>
              </a:r>
            </a:p>
          </p:txBody>
        </p:sp>
        <p:sp>
          <p:nvSpPr>
            <p:cNvPr id="176137" name="Text Box 7"/>
            <p:cNvSpPr txBox="1">
              <a:spLocks noChangeArrowheads="1"/>
            </p:cNvSpPr>
            <p:nvPr/>
          </p:nvSpPr>
          <p:spPr bwMode="auto">
            <a:xfrm>
              <a:off x="3600" y="2160"/>
              <a:ext cx="795" cy="33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b="1">
                  <a:solidFill>
                    <a:schemeClr val="bg1"/>
                  </a:solidFill>
                </a:rPr>
                <a:t>Extrinsic </a:t>
              </a:r>
            </a:p>
            <a:p>
              <a:pPr eaLnBrk="1" hangingPunct="1">
                <a:spcBef>
                  <a:spcPct val="0"/>
                </a:spcBef>
                <a:buFontTx/>
                <a:buNone/>
              </a:pPr>
              <a:r>
                <a:rPr lang="en-US" sz="1400" b="1">
                  <a:solidFill>
                    <a:schemeClr val="bg1"/>
                  </a:solidFill>
                </a:rPr>
                <a:t>Consequences</a:t>
              </a:r>
            </a:p>
          </p:txBody>
        </p:sp>
        <p:sp>
          <p:nvSpPr>
            <p:cNvPr id="176138" name="Text Box 8"/>
            <p:cNvSpPr txBox="1">
              <a:spLocks noChangeArrowheads="1"/>
            </p:cNvSpPr>
            <p:nvPr/>
          </p:nvSpPr>
          <p:spPr bwMode="auto">
            <a:xfrm>
              <a:off x="4704" y="1776"/>
              <a:ext cx="681" cy="33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1400" b="1">
                <a:solidFill>
                  <a:schemeClr val="bg1"/>
                </a:solidFill>
              </a:endParaRPr>
            </a:p>
            <a:p>
              <a:pPr eaLnBrk="1" hangingPunct="1">
                <a:spcBef>
                  <a:spcPct val="0"/>
                </a:spcBef>
                <a:buFontTx/>
                <a:buNone/>
              </a:pPr>
              <a:r>
                <a:rPr lang="en-US" sz="1400" b="1">
                  <a:solidFill>
                    <a:schemeClr val="bg1"/>
                  </a:solidFill>
                </a:rPr>
                <a:t>Satisfaction</a:t>
              </a:r>
            </a:p>
          </p:txBody>
        </p:sp>
        <p:sp>
          <p:nvSpPr>
            <p:cNvPr id="176139" name="Text Box 9"/>
            <p:cNvSpPr txBox="1">
              <a:spLocks noChangeArrowheads="1"/>
            </p:cNvSpPr>
            <p:nvPr/>
          </p:nvSpPr>
          <p:spPr bwMode="auto">
            <a:xfrm>
              <a:off x="2640" y="1536"/>
              <a:ext cx="343" cy="19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b="1">
                  <a:solidFill>
                    <a:schemeClr val="bg1"/>
                  </a:solidFill>
                </a:rPr>
                <a:t>E (I)</a:t>
              </a:r>
            </a:p>
          </p:txBody>
        </p:sp>
        <p:sp>
          <p:nvSpPr>
            <p:cNvPr id="176140" name="Text Box 10"/>
            <p:cNvSpPr txBox="1">
              <a:spLocks noChangeArrowheads="1"/>
            </p:cNvSpPr>
            <p:nvPr/>
          </p:nvSpPr>
          <p:spPr bwMode="auto">
            <a:xfrm>
              <a:off x="3552" y="1824"/>
              <a:ext cx="387" cy="19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b="1">
                  <a:solidFill>
                    <a:schemeClr val="bg1"/>
                  </a:solidFill>
                </a:rPr>
                <a:t>E (II)</a:t>
              </a:r>
            </a:p>
          </p:txBody>
        </p:sp>
        <p:sp>
          <p:nvSpPr>
            <p:cNvPr id="176141" name="Text Box 11"/>
            <p:cNvSpPr txBox="1">
              <a:spLocks noChangeArrowheads="1"/>
            </p:cNvSpPr>
            <p:nvPr/>
          </p:nvSpPr>
          <p:spPr bwMode="auto">
            <a:xfrm>
              <a:off x="96" y="3487"/>
              <a:ext cx="3346" cy="40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b="1">
                  <a:solidFill>
                    <a:schemeClr val="bg1"/>
                  </a:solidFill>
                </a:rPr>
                <a:t>E (I) – Perceived motivation (effort) to behavior relationship</a:t>
              </a:r>
            </a:p>
            <a:p>
              <a:pPr eaLnBrk="1" hangingPunct="1">
                <a:spcBef>
                  <a:spcPct val="0"/>
                </a:spcBef>
                <a:buFontTx/>
                <a:buNone/>
              </a:pPr>
              <a:r>
                <a:rPr lang="en-US" sz="1200" b="1">
                  <a:solidFill>
                    <a:schemeClr val="bg1"/>
                  </a:solidFill>
                </a:rPr>
                <a:t>E (II) – Perceived behavior to intrinsic and extrinsic consequences relationship</a:t>
              </a:r>
            </a:p>
            <a:p>
              <a:pPr eaLnBrk="1" hangingPunct="1">
                <a:spcBef>
                  <a:spcPct val="0"/>
                </a:spcBef>
                <a:buFontTx/>
                <a:buNone/>
              </a:pPr>
              <a:r>
                <a:rPr lang="en-US" sz="1200" b="1">
                  <a:solidFill>
                    <a:schemeClr val="bg1"/>
                  </a:solidFill>
                </a:rPr>
                <a:t>E (III) – Perceived effort to consequences relationship</a:t>
              </a:r>
            </a:p>
          </p:txBody>
        </p:sp>
        <p:sp>
          <p:nvSpPr>
            <p:cNvPr id="176142" name="Text Box 12"/>
            <p:cNvSpPr txBox="1">
              <a:spLocks noChangeArrowheads="1"/>
            </p:cNvSpPr>
            <p:nvPr/>
          </p:nvSpPr>
          <p:spPr bwMode="auto">
            <a:xfrm>
              <a:off x="2304" y="624"/>
              <a:ext cx="1779" cy="19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b="1">
                  <a:solidFill>
                    <a:schemeClr val="bg1"/>
                  </a:solidFill>
                </a:rPr>
                <a:t>Re-evaluation for Future Behavior</a:t>
              </a:r>
            </a:p>
          </p:txBody>
        </p:sp>
        <p:cxnSp>
          <p:nvCxnSpPr>
            <p:cNvPr id="176143" name="AutoShape 13"/>
            <p:cNvCxnSpPr>
              <a:cxnSpLocks noChangeShapeType="1"/>
              <a:stCxn id="176138" idx="3"/>
              <a:endCxn id="176142" idx="3"/>
            </p:cNvCxnSpPr>
            <p:nvPr/>
          </p:nvCxnSpPr>
          <p:spPr bwMode="auto">
            <a:xfrm flipH="1" flipV="1">
              <a:off x="4083" y="723"/>
              <a:ext cx="1302" cy="1219"/>
            </a:xfrm>
            <a:prstGeom prst="bentConnector3">
              <a:avLst>
                <a:gd name="adj1" fmla="val -11060"/>
              </a:avLst>
            </a:prstGeom>
            <a:noFill/>
            <a:ln w="19050">
              <a:solidFill>
                <a:schemeClr val="bg1"/>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144" name="AutoShape 14"/>
            <p:cNvCxnSpPr>
              <a:cxnSpLocks noChangeShapeType="1"/>
              <a:stCxn id="176142" idx="1"/>
              <a:endCxn id="176133" idx="0"/>
            </p:cNvCxnSpPr>
            <p:nvPr/>
          </p:nvCxnSpPr>
          <p:spPr bwMode="auto">
            <a:xfrm rot="10800000" flipV="1">
              <a:off x="1094" y="723"/>
              <a:ext cx="1210" cy="205"/>
            </a:xfrm>
            <a:prstGeom prst="bentConnector2">
              <a:avLst/>
            </a:prstGeom>
            <a:noFill/>
            <a:ln w="19050">
              <a:solidFill>
                <a:schemeClr val="bg1"/>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145" name="AutoShape 15"/>
            <p:cNvCxnSpPr>
              <a:cxnSpLocks noChangeShapeType="1"/>
              <a:stCxn id="176142" idx="1"/>
              <a:endCxn id="176135" idx="1"/>
            </p:cNvCxnSpPr>
            <p:nvPr/>
          </p:nvCxnSpPr>
          <p:spPr bwMode="auto">
            <a:xfrm rot="10800000" flipV="1">
              <a:off x="576" y="723"/>
              <a:ext cx="1728" cy="1113"/>
            </a:xfrm>
            <a:prstGeom prst="bentConnector3">
              <a:avLst>
                <a:gd name="adj1" fmla="val 108333"/>
              </a:avLst>
            </a:prstGeom>
            <a:noFill/>
            <a:ln w="19050">
              <a:solidFill>
                <a:schemeClr val="bg1"/>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146" name="AutoShape 16"/>
            <p:cNvCxnSpPr>
              <a:cxnSpLocks noChangeShapeType="1"/>
              <a:stCxn id="176133" idx="3"/>
              <a:endCxn id="176165" idx="1"/>
            </p:cNvCxnSpPr>
            <p:nvPr/>
          </p:nvCxnSpPr>
          <p:spPr bwMode="auto">
            <a:xfrm>
              <a:off x="1500" y="1094"/>
              <a:ext cx="276" cy="416"/>
            </a:xfrm>
            <a:prstGeom prst="bentConnector3">
              <a:avLst>
                <a:gd name="adj1" fmla="val 50000"/>
              </a:avLst>
            </a:prstGeom>
            <a:noFill/>
            <a:ln w="28575">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147" name="AutoShape 17"/>
            <p:cNvCxnSpPr>
              <a:cxnSpLocks noChangeShapeType="1"/>
              <a:stCxn id="176135" idx="3"/>
              <a:endCxn id="176165" idx="1"/>
            </p:cNvCxnSpPr>
            <p:nvPr/>
          </p:nvCxnSpPr>
          <p:spPr bwMode="auto">
            <a:xfrm flipV="1">
              <a:off x="1504" y="1510"/>
              <a:ext cx="272" cy="326"/>
            </a:xfrm>
            <a:prstGeom prst="bentConnector3">
              <a:avLst>
                <a:gd name="adj1" fmla="val 50000"/>
              </a:avLst>
            </a:prstGeom>
            <a:noFill/>
            <a:ln w="28575">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148" name="AutoShape 18"/>
            <p:cNvCxnSpPr>
              <a:cxnSpLocks noChangeShapeType="1"/>
              <a:stCxn id="176165" idx="3"/>
              <a:endCxn id="176164" idx="1"/>
            </p:cNvCxnSpPr>
            <p:nvPr/>
          </p:nvCxnSpPr>
          <p:spPr bwMode="auto">
            <a:xfrm>
              <a:off x="2426" y="1510"/>
              <a:ext cx="262" cy="432"/>
            </a:xfrm>
            <a:prstGeom prst="bentConnector3">
              <a:avLst>
                <a:gd name="adj1" fmla="val 50000"/>
              </a:avLst>
            </a:prstGeom>
            <a:noFill/>
            <a:ln w="28575">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149" name="AutoShape 19"/>
            <p:cNvCxnSpPr>
              <a:cxnSpLocks noChangeShapeType="1"/>
              <a:stCxn id="176166" idx="3"/>
              <a:endCxn id="176164" idx="1"/>
            </p:cNvCxnSpPr>
            <p:nvPr/>
          </p:nvCxnSpPr>
          <p:spPr bwMode="auto">
            <a:xfrm flipV="1">
              <a:off x="2419" y="1942"/>
              <a:ext cx="269" cy="432"/>
            </a:xfrm>
            <a:prstGeom prst="bentConnector3">
              <a:avLst>
                <a:gd name="adj1" fmla="val 63940"/>
              </a:avLst>
            </a:prstGeom>
            <a:noFill/>
            <a:ln w="28575">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150" name="AutoShape 20"/>
            <p:cNvCxnSpPr>
              <a:cxnSpLocks noChangeShapeType="1"/>
              <a:stCxn id="176164" idx="3"/>
              <a:endCxn id="176137" idx="1"/>
            </p:cNvCxnSpPr>
            <p:nvPr/>
          </p:nvCxnSpPr>
          <p:spPr bwMode="auto">
            <a:xfrm>
              <a:off x="3312" y="1942"/>
              <a:ext cx="288" cy="384"/>
            </a:xfrm>
            <a:prstGeom prst="bentConnector3">
              <a:avLst>
                <a:gd name="adj1" fmla="val 50000"/>
              </a:avLst>
            </a:prstGeom>
            <a:noFill/>
            <a:ln w="28575">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151" name="AutoShape 21"/>
            <p:cNvCxnSpPr>
              <a:cxnSpLocks noChangeShapeType="1"/>
              <a:stCxn id="176164" idx="3"/>
              <a:endCxn id="176136" idx="1"/>
            </p:cNvCxnSpPr>
            <p:nvPr/>
          </p:nvCxnSpPr>
          <p:spPr bwMode="auto">
            <a:xfrm flipV="1">
              <a:off x="3312" y="1510"/>
              <a:ext cx="288" cy="432"/>
            </a:xfrm>
            <a:prstGeom prst="bentConnector3">
              <a:avLst>
                <a:gd name="adj1" fmla="val 50000"/>
              </a:avLst>
            </a:prstGeom>
            <a:noFill/>
            <a:ln w="28575">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152" name="AutoShape 22"/>
            <p:cNvCxnSpPr>
              <a:cxnSpLocks noChangeShapeType="1"/>
              <a:stCxn id="176136" idx="3"/>
              <a:endCxn id="176138" idx="1"/>
            </p:cNvCxnSpPr>
            <p:nvPr/>
          </p:nvCxnSpPr>
          <p:spPr bwMode="auto">
            <a:xfrm>
              <a:off x="4395" y="1510"/>
              <a:ext cx="309" cy="432"/>
            </a:xfrm>
            <a:prstGeom prst="bentConnector3">
              <a:avLst>
                <a:gd name="adj1" fmla="val 49838"/>
              </a:avLst>
            </a:prstGeom>
            <a:noFill/>
            <a:ln w="28575">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153" name="AutoShape 23"/>
            <p:cNvCxnSpPr>
              <a:cxnSpLocks noChangeShapeType="1"/>
              <a:stCxn id="176137" idx="3"/>
              <a:endCxn id="176138" idx="1"/>
            </p:cNvCxnSpPr>
            <p:nvPr/>
          </p:nvCxnSpPr>
          <p:spPr bwMode="auto">
            <a:xfrm flipV="1">
              <a:off x="4395" y="1942"/>
              <a:ext cx="309" cy="384"/>
            </a:xfrm>
            <a:prstGeom prst="bentConnector3">
              <a:avLst>
                <a:gd name="adj1" fmla="val 49838"/>
              </a:avLst>
            </a:prstGeom>
            <a:noFill/>
            <a:ln w="28575">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154" name="AutoShape 24"/>
            <p:cNvCxnSpPr>
              <a:cxnSpLocks noChangeShapeType="1"/>
              <a:stCxn id="176134" idx="3"/>
              <a:endCxn id="176166" idx="2"/>
            </p:cNvCxnSpPr>
            <p:nvPr/>
          </p:nvCxnSpPr>
          <p:spPr bwMode="auto">
            <a:xfrm flipV="1">
              <a:off x="1517" y="2540"/>
              <a:ext cx="677" cy="493"/>
            </a:xfrm>
            <a:prstGeom prst="bentConnector2">
              <a:avLst/>
            </a:prstGeom>
            <a:noFill/>
            <a:ln w="19050">
              <a:solidFill>
                <a:schemeClr val="bg1"/>
              </a:solidFill>
              <a:prstDash val="lg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155" name="AutoShape 25"/>
            <p:cNvCxnSpPr>
              <a:cxnSpLocks noChangeShapeType="1"/>
              <a:stCxn id="176134" idx="3"/>
            </p:cNvCxnSpPr>
            <p:nvPr/>
          </p:nvCxnSpPr>
          <p:spPr bwMode="auto">
            <a:xfrm flipV="1">
              <a:off x="1517" y="1681"/>
              <a:ext cx="359" cy="1352"/>
            </a:xfrm>
            <a:prstGeom prst="bentConnector2">
              <a:avLst/>
            </a:prstGeom>
            <a:noFill/>
            <a:ln w="19050">
              <a:solidFill>
                <a:schemeClr val="bg1"/>
              </a:solidFill>
              <a:prstDash val="lg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156" name="AutoShape 26"/>
            <p:cNvCxnSpPr>
              <a:cxnSpLocks noChangeShapeType="1"/>
              <a:stCxn id="176134" idx="1"/>
              <a:endCxn id="176133" idx="1"/>
            </p:cNvCxnSpPr>
            <p:nvPr/>
          </p:nvCxnSpPr>
          <p:spPr bwMode="auto">
            <a:xfrm rot="10800000" flipH="1">
              <a:off x="561" y="1094"/>
              <a:ext cx="127" cy="1939"/>
            </a:xfrm>
            <a:prstGeom prst="bentConnector3">
              <a:avLst>
                <a:gd name="adj1" fmla="val -63782"/>
              </a:avLst>
            </a:prstGeom>
            <a:noFill/>
            <a:ln w="19050">
              <a:solidFill>
                <a:schemeClr val="bg1"/>
              </a:solidFill>
              <a:prstDash val="lg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157" name="AutoShape 27"/>
            <p:cNvCxnSpPr>
              <a:cxnSpLocks noChangeShapeType="1"/>
              <a:stCxn id="176134" idx="0"/>
              <a:endCxn id="176135" idx="2"/>
            </p:cNvCxnSpPr>
            <p:nvPr/>
          </p:nvCxnSpPr>
          <p:spPr bwMode="auto">
            <a:xfrm rot="-5400000">
              <a:off x="775" y="2400"/>
              <a:ext cx="530" cy="1"/>
            </a:xfrm>
            <a:prstGeom prst="bentConnector3">
              <a:avLst>
                <a:gd name="adj1" fmla="val 50000"/>
              </a:avLst>
            </a:prstGeom>
            <a:noFill/>
            <a:ln w="19050">
              <a:solidFill>
                <a:schemeClr val="bg1"/>
              </a:solidFill>
              <a:prstDash val="lg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158" name="AutoShape 28"/>
            <p:cNvCxnSpPr>
              <a:cxnSpLocks noChangeShapeType="1"/>
              <a:stCxn id="176142" idx="1"/>
              <a:endCxn id="176134" idx="1"/>
            </p:cNvCxnSpPr>
            <p:nvPr/>
          </p:nvCxnSpPr>
          <p:spPr bwMode="auto">
            <a:xfrm rot="10800000" flipV="1">
              <a:off x="561" y="723"/>
              <a:ext cx="1743" cy="2310"/>
            </a:xfrm>
            <a:prstGeom prst="bentConnector3">
              <a:avLst>
                <a:gd name="adj1" fmla="val 113653"/>
              </a:avLst>
            </a:prstGeom>
            <a:noFill/>
            <a:ln w="19050">
              <a:solidFill>
                <a:schemeClr val="bg1"/>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159" name="AutoShape 29"/>
            <p:cNvCxnSpPr>
              <a:cxnSpLocks noChangeShapeType="1"/>
              <a:stCxn id="176134" idx="3"/>
              <a:endCxn id="176137" idx="1"/>
            </p:cNvCxnSpPr>
            <p:nvPr/>
          </p:nvCxnSpPr>
          <p:spPr bwMode="auto">
            <a:xfrm flipV="1">
              <a:off x="1517" y="2326"/>
              <a:ext cx="2083" cy="707"/>
            </a:xfrm>
            <a:prstGeom prst="bentConnector3">
              <a:avLst>
                <a:gd name="adj1" fmla="val 94667"/>
              </a:avLst>
            </a:prstGeom>
            <a:noFill/>
            <a:ln w="19050">
              <a:solidFill>
                <a:schemeClr val="bg1"/>
              </a:solidFill>
              <a:prstDash val="lg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160" name="AutoShape 30"/>
            <p:cNvCxnSpPr>
              <a:cxnSpLocks noChangeShapeType="1"/>
              <a:stCxn id="176134" idx="3"/>
              <a:endCxn id="176139" idx="1"/>
            </p:cNvCxnSpPr>
            <p:nvPr/>
          </p:nvCxnSpPr>
          <p:spPr bwMode="auto">
            <a:xfrm flipV="1">
              <a:off x="1517" y="1635"/>
              <a:ext cx="1123" cy="1398"/>
            </a:xfrm>
            <a:prstGeom prst="bentConnector3">
              <a:avLst>
                <a:gd name="adj1" fmla="val 85394"/>
              </a:avLst>
            </a:prstGeom>
            <a:noFill/>
            <a:ln w="19050">
              <a:solidFill>
                <a:schemeClr val="bg1"/>
              </a:solidFill>
              <a:prstDash val="lg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161" name="AutoShape 31"/>
            <p:cNvCxnSpPr>
              <a:cxnSpLocks noChangeShapeType="1"/>
              <a:stCxn id="176134" idx="3"/>
              <a:endCxn id="176140" idx="1"/>
            </p:cNvCxnSpPr>
            <p:nvPr/>
          </p:nvCxnSpPr>
          <p:spPr bwMode="auto">
            <a:xfrm flipV="1">
              <a:off x="1517" y="1923"/>
              <a:ext cx="2035" cy="1110"/>
            </a:xfrm>
            <a:prstGeom prst="bentConnector3">
              <a:avLst>
                <a:gd name="adj1" fmla="val 92773"/>
              </a:avLst>
            </a:prstGeom>
            <a:noFill/>
            <a:ln w="19050">
              <a:solidFill>
                <a:schemeClr val="bg1"/>
              </a:solidFill>
              <a:prstDash val="lg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162" name="AutoShape 32"/>
            <p:cNvCxnSpPr>
              <a:cxnSpLocks noChangeShapeType="1"/>
              <a:stCxn id="176134" idx="3"/>
              <a:endCxn id="176136" idx="1"/>
            </p:cNvCxnSpPr>
            <p:nvPr/>
          </p:nvCxnSpPr>
          <p:spPr bwMode="auto">
            <a:xfrm flipV="1">
              <a:off x="1517" y="1510"/>
              <a:ext cx="2083" cy="1523"/>
            </a:xfrm>
            <a:prstGeom prst="bentConnector3">
              <a:avLst>
                <a:gd name="adj1" fmla="val 87852"/>
              </a:avLst>
            </a:prstGeom>
            <a:noFill/>
            <a:ln w="19050">
              <a:solidFill>
                <a:schemeClr val="bg1"/>
              </a:solidFill>
              <a:prstDash val="lg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6163" name="Rectangle 33"/>
            <p:cNvSpPr>
              <a:spLocks noChangeArrowheads="1"/>
            </p:cNvSpPr>
            <p:nvPr/>
          </p:nvSpPr>
          <p:spPr bwMode="auto">
            <a:xfrm>
              <a:off x="2289" y="3928"/>
              <a:ext cx="3434" cy="17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i="1">
                  <a:solidFill>
                    <a:schemeClr val="bg1"/>
                  </a:solidFill>
                </a:rPr>
                <a:t>Based on Behavioral Effectiveness Model (BEM), Gary Christopherson, 1974 &amp; 2004</a:t>
              </a:r>
            </a:p>
          </p:txBody>
        </p:sp>
        <p:sp>
          <p:nvSpPr>
            <p:cNvPr id="176164" name="Text Box 34"/>
            <p:cNvSpPr txBox="1">
              <a:spLocks noChangeArrowheads="1"/>
            </p:cNvSpPr>
            <p:nvPr/>
          </p:nvSpPr>
          <p:spPr bwMode="auto">
            <a:xfrm>
              <a:off x="2688" y="1776"/>
              <a:ext cx="624" cy="33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b="1">
                  <a:solidFill>
                    <a:schemeClr val="bg1"/>
                  </a:solidFill>
                </a:rPr>
                <a:t>Desired Behavior </a:t>
              </a:r>
            </a:p>
          </p:txBody>
        </p:sp>
        <p:sp>
          <p:nvSpPr>
            <p:cNvPr id="176165" name="Text Box 35"/>
            <p:cNvSpPr txBox="1">
              <a:spLocks noChangeArrowheads="1"/>
            </p:cNvSpPr>
            <p:nvPr/>
          </p:nvSpPr>
          <p:spPr bwMode="auto">
            <a:xfrm>
              <a:off x="1776" y="1344"/>
              <a:ext cx="650" cy="33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b="1">
                  <a:solidFill>
                    <a:schemeClr val="bg1"/>
                  </a:solidFill>
                </a:rPr>
                <a:t>Motivation</a:t>
              </a:r>
            </a:p>
            <a:p>
              <a:pPr eaLnBrk="1" hangingPunct="1">
                <a:spcBef>
                  <a:spcPct val="0"/>
                </a:spcBef>
                <a:buFontTx/>
                <a:buNone/>
              </a:pPr>
              <a:r>
                <a:rPr lang="en-US" sz="1400" b="1">
                  <a:solidFill>
                    <a:schemeClr val="bg1"/>
                  </a:solidFill>
                </a:rPr>
                <a:t>(or Effort)</a:t>
              </a:r>
            </a:p>
          </p:txBody>
        </p:sp>
        <p:sp>
          <p:nvSpPr>
            <p:cNvPr id="176166" name="Text Box 36"/>
            <p:cNvSpPr txBox="1">
              <a:spLocks noChangeArrowheads="1"/>
            </p:cNvSpPr>
            <p:nvPr/>
          </p:nvSpPr>
          <p:spPr bwMode="auto">
            <a:xfrm>
              <a:off x="1968" y="2208"/>
              <a:ext cx="451" cy="33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1400" b="1">
                <a:solidFill>
                  <a:schemeClr val="bg1"/>
                </a:solidFill>
              </a:endParaRPr>
            </a:p>
            <a:p>
              <a:pPr eaLnBrk="1" hangingPunct="1">
                <a:spcBef>
                  <a:spcPct val="0"/>
                </a:spcBef>
                <a:buFontTx/>
                <a:buNone/>
              </a:pPr>
              <a:r>
                <a:rPr lang="en-US" sz="1400" b="1">
                  <a:solidFill>
                    <a:schemeClr val="bg1"/>
                  </a:solidFill>
                </a:rPr>
                <a:t>Ability</a:t>
              </a:r>
            </a:p>
          </p:txBody>
        </p:sp>
      </p:grpSp>
      <p:sp>
        <p:nvSpPr>
          <p:cNvPr id="176131" name="Rectangle 37"/>
          <p:cNvSpPr>
            <a:spLocks noChangeArrowheads="1"/>
          </p:cNvSpPr>
          <p:nvPr/>
        </p:nvSpPr>
        <p:spPr bwMode="auto">
          <a:xfrm>
            <a:off x="152400" y="152400"/>
            <a:ext cx="7315200" cy="685800"/>
          </a:xfrm>
          <a:prstGeom prst="rect">
            <a:avLst/>
          </a:prstGeom>
          <a:solidFill>
            <a:srgbClr val="003300"/>
          </a:solidFill>
          <a:ln w="9525">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0000"/>
              </a:lnSpc>
              <a:spcBef>
                <a:spcPct val="0"/>
              </a:spcBef>
              <a:buFontTx/>
              <a:buNone/>
            </a:pPr>
            <a:r>
              <a:rPr lang="en-US" b="1" i="1">
                <a:solidFill>
                  <a:schemeClr val="bg1"/>
                </a:solidFill>
              </a:rPr>
              <a:t>Thrive!</a:t>
            </a:r>
            <a:r>
              <a:rPr lang="en-US" sz="3000">
                <a:solidFill>
                  <a:schemeClr val="bg1"/>
                </a:solidFill>
              </a:rPr>
              <a:t> -  Using “BEM Model”</a:t>
            </a:r>
          </a:p>
        </p:txBody>
      </p:sp>
      <p:pic>
        <p:nvPicPr>
          <p:cNvPr id="176132" name="Picture 38"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152400"/>
            <a:ext cx="97631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3" name="Text Box 3"/>
          <p:cNvSpPr txBox="1">
            <a:spLocks noChangeArrowheads="1"/>
          </p:cNvSpPr>
          <p:nvPr/>
        </p:nvSpPr>
        <p:spPr bwMode="auto">
          <a:xfrm>
            <a:off x="1092200" y="1473200"/>
            <a:ext cx="1289050" cy="527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b="1"/>
              <a:t>Valance for </a:t>
            </a:r>
          </a:p>
          <a:p>
            <a:pPr eaLnBrk="1" hangingPunct="1">
              <a:spcBef>
                <a:spcPct val="0"/>
              </a:spcBef>
              <a:buFontTx/>
              <a:buNone/>
            </a:pPr>
            <a:r>
              <a:rPr lang="en-US" sz="1400" b="1"/>
              <a:t>Consequences</a:t>
            </a:r>
          </a:p>
        </p:txBody>
      </p:sp>
      <p:sp>
        <p:nvSpPr>
          <p:cNvPr id="176134" name="Text Box 4"/>
          <p:cNvSpPr txBox="1">
            <a:spLocks noChangeArrowheads="1"/>
          </p:cNvSpPr>
          <p:nvPr/>
        </p:nvSpPr>
        <p:spPr bwMode="auto">
          <a:xfrm>
            <a:off x="890588" y="4232275"/>
            <a:ext cx="1517650" cy="1165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b="1"/>
              <a:t>Environmental </a:t>
            </a:r>
          </a:p>
          <a:p>
            <a:pPr eaLnBrk="1" hangingPunct="1">
              <a:spcBef>
                <a:spcPct val="0"/>
              </a:spcBef>
              <a:buFontTx/>
              <a:buNone/>
            </a:pPr>
            <a:r>
              <a:rPr lang="en-US" sz="1400" b="1"/>
              <a:t>Variables</a:t>
            </a:r>
          </a:p>
          <a:p>
            <a:pPr eaLnBrk="1" hangingPunct="1">
              <a:spcBef>
                <a:spcPct val="0"/>
              </a:spcBef>
              <a:buFontTx/>
              <a:buNone/>
            </a:pPr>
            <a:r>
              <a:rPr lang="en-US" sz="1400" b="1"/>
              <a:t>(controllable &amp; </a:t>
            </a:r>
          </a:p>
          <a:p>
            <a:pPr eaLnBrk="1" hangingPunct="1">
              <a:spcBef>
                <a:spcPct val="0"/>
              </a:spcBef>
              <a:buFontTx/>
              <a:buNone/>
            </a:pPr>
            <a:r>
              <a:rPr lang="en-US" sz="1400" b="1"/>
              <a:t>uncontrollable;</a:t>
            </a:r>
          </a:p>
          <a:p>
            <a:pPr eaLnBrk="1" hangingPunct="1">
              <a:spcBef>
                <a:spcPct val="0"/>
              </a:spcBef>
              <a:buFontTx/>
              <a:buNone/>
            </a:pPr>
            <a:r>
              <a:rPr lang="en-US" sz="1400" b="1"/>
              <a:t>perceived &amp; real)</a:t>
            </a:r>
          </a:p>
        </p:txBody>
      </p:sp>
      <p:sp>
        <p:nvSpPr>
          <p:cNvPr id="176135" name="Text Box 5"/>
          <p:cNvSpPr txBox="1">
            <a:spLocks noChangeArrowheads="1"/>
          </p:cNvSpPr>
          <p:nvPr/>
        </p:nvSpPr>
        <p:spPr bwMode="auto">
          <a:xfrm>
            <a:off x="914400" y="2438400"/>
            <a:ext cx="1473200" cy="9509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b="1"/>
              <a:t>Perceived Effort</a:t>
            </a:r>
          </a:p>
          <a:p>
            <a:pPr eaLnBrk="1" hangingPunct="1">
              <a:spcBef>
                <a:spcPct val="0"/>
              </a:spcBef>
              <a:buFontTx/>
              <a:buNone/>
            </a:pPr>
            <a:r>
              <a:rPr lang="en-US" sz="1400" b="1"/>
              <a:t>to Consequences</a:t>
            </a:r>
          </a:p>
          <a:p>
            <a:pPr eaLnBrk="1" hangingPunct="1">
              <a:spcBef>
                <a:spcPct val="0"/>
              </a:spcBef>
              <a:buFontTx/>
              <a:buNone/>
            </a:pPr>
            <a:r>
              <a:rPr lang="en-US" sz="1400" b="1"/>
              <a:t>Relationship </a:t>
            </a:r>
          </a:p>
          <a:p>
            <a:pPr eaLnBrk="1" hangingPunct="1">
              <a:spcBef>
                <a:spcPct val="0"/>
              </a:spcBef>
              <a:buFontTx/>
              <a:buNone/>
            </a:pPr>
            <a:r>
              <a:rPr lang="en-US" sz="1400" b="1"/>
              <a:t>(E (III))</a:t>
            </a:r>
          </a:p>
        </p:txBody>
      </p:sp>
      <p:sp>
        <p:nvSpPr>
          <p:cNvPr id="176136" name="Text Box 6"/>
          <p:cNvSpPr txBox="1">
            <a:spLocks noChangeArrowheads="1"/>
          </p:cNvSpPr>
          <p:nvPr/>
        </p:nvSpPr>
        <p:spPr bwMode="auto">
          <a:xfrm>
            <a:off x="5715000" y="2133600"/>
            <a:ext cx="1262063" cy="527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b="1"/>
              <a:t>Intrinsic</a:t>
            </a:r>
          </a:p>
          <a:p>
            <a:pPr eaLnBrk="1" hangingPunct="1">
              <a:spcBef>
                <a:spcPct val="0"/>
              </a:spcBef>
              <a:buFontTx/>
              <a:buNone/>
            </a:pPr>
            <a:r>
              <a:rPr lang="en-US" sz="1400" b="1"/>
              <a:t>Consequences</a:t>
            </a:r>
          </a:p>
        </p:txBody>
      </p:sp>
      <p:sp>
        <p:nvSpPr>
          <p:cNvPr id="176137" name="Text Box 7"/>
          <p:cNvSpPr txBox="1">
            <a:spLocks noChangeArrowheads="1"/>
          </p:cNvSpPr>
          <p:nvPr/>
        </p:nvSpPr>
        <p:spPr bwMode="auto">
          <a:xfrm>
            <a:off x="5715000" y="3429000"/>
            <a:ext cx="1262063" cy="527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b="1"/>
              <a:t>Extrinsic </a:t>
            </a:r>
          </a:p>
          <a:p>
            <a:pPr eaLnBrk="1" hangingPunct="1">
              <a:spcBef>
                <a:spcPct val="0"/>
              </a:spcBef>
              <a:buFontTx/>
              <a:buNone/>
            </a:pPr>
            <a:r>
              <a:rPr lang="en-US" sz="1400" b="1"/>
              <a:t>Consequences</a:t>
            </a:r>
          </a:p>
        </p:txBody>
      </p:sp>
      <p:sp>
        <p:nvSpPr>
          <p:cNvPr id="176138" name="Text Box 8"/>
          <p:cNvSpPr txBox="1">
            <a:spLocks noChangeArrowheads="1"/>
          </p:cNvSpPr>
          <p:nvPr/>
        </p:nvSpPr>
        <p:spPr bwMode="auto">
          <a:xfrm>
            <a:off x="7467600" y="2819400"/>
            <a:ext cx="1081088" cy="527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1400" b="1"/>
          </a:p>
          <a:p>
            <a:pPr eaLnBrk="1" hangingPunct="1">
              <a:spcBef>
                <a:spcPct val="0"/>
              </a:spcBef>
              <a:buFontTx/>
              <a:buNone/>
            </a:pPr>
            <a:r>
              <a:rPr lang="en-US" sz="1400" b="1"/>
              <a:t>Satisfaction</a:t>
            </a:r>
          </a:p>
        </p:txBody>
      </p:sp>
      <p:sp>
        <p:nvSpPr>
          <p:cNvPr id="176139" name="Text Box 9"/>
          <p:cNvSpPr txBox="1">
            <a:spLocks noChangeArrowheads="1"/>
          </p:cNvSpPr>
          <p:nvPr/>
        </p:nvSpPr>
        <p:spPr bwMode="auto">
          <a:xfrm>
            <a:off x="4191000" y="2438400"/>
            <a:ext cx="544513"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b="1"/>
              <a:t>E (I)</a:t>
            </a:r>
          </a:p>
        </p:txBody>
      </p:sp>
      <p:sp>
        <p:nvSpPr>
          <p:cNvPr id="176140" name="Text Box 10"/>
          <p:cNvSpPr txBox="1">
            <a:spLocks noChangeArrowheads="1"/>
          </p:cNvSpPr>
          <p:nvPr/>
        </p:nvSpPr>
        <p:spPr bwMode="auto">
          <a:xfrm>
            <a:off x="5638800" y="2895600"/>
            <a:ext cx="614363"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b="1"/>
              <a:t>E (II)</a:t>
            </a:r>
          </a:p>
        </p:txBody>
      </p:sp>
      <p:sp>
        <p:nvSpPr>
          <p:cNvPr id="176141" name="Text Box 11"/>
          <p:cNvSpPr txBox="1">
            <a:spLocks noChangeArrowheads="1"/>
          </p:cNvSpPr>
          <p:nvPr/>
        </p:nvSpPr>
        <p:spPr bwMode="auto">
          <a:xfrm>
            <a:off x="152400" y="5611813"/>
            <a:ext cx="5311775" cy="649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b="1"/>
              <a:t>E (I) – Perceived motivation (effort) to behavior relationship</a:t>
            </a:r>
          </a:p>
          <a:p>
            <a:pPr eaLnBrk="1" hangingPunct="1">
              <a:spcBef>
                <a:spcPct val="0"/>
              </a:spcBef>
              <a:buFontTx/>
              <a:buNone/>
            </a:pPr>
            <a:r>
              <a:rPr lang="en-US" sz="1200" b="1"/>
              <a:t>E (II) – Perceived behavior to intrinsic and extrinsic consequences relationship</a:t>
            </a:r>
          </a:p>
          <a:p>
            <a:pPr eaLnBrk="1" hangingPunct="1">
              <a:spcBef>
                <a:spcPct val="0"/>
              </a:spcBef>
              <a:buFontTx/>
              <a:buNone/>
            </a:pPr>
            <a:r>
              <a:rPr lang="en-US" sz="1200" b="1"/>
              <a:t>E (III) – Perceived effort to consequences relationship</a:t>
            </a:r>
          </a:p>
        </p:txBody>
      </p:sp>
      <p:sp>
        <p:nvSpPr>
          <p:cNvPr id="176142" name="Text Box 12"/>
          <p:cNvSpPr txBox="1">
            <a:spLocks noChangeArrowheads="1"/>
          </p:cNvSpPr>
          <p:nvPr/>
        </p:nvSpPr>
        <p:spPr bwMode="auto">
          <a:xfrm>
            <a:off x="3657600" y="990600"/>
            <a:ext cx="2824163"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b="1"/>
              <a:t>Re-evaluation for Future Behavior</a:t>
            </a:r>
          </a:p>
        </p:txBody>
      </p:sp>
      <p:cxnSp>
        <p:nvCxnSpPr>
          <p:cNvPr id="176143" name="AutoShape 13"/>
          <p:cNvCxnSpPr>
            <a:cxnSpLocks noChangeShapeType="1"/>
            <a:stCxn id="176138" idx="3"/>
            <a:endCxn id="176142" idx="3"/>
          </p:cNvCxnSpPr>
          <p:nvPr/>
        </p:nvCxnSpPr>
        <p:spPr bwMode="auto">
          <a:xfrm flipH="1" flipV="1">
            <a:off x="6481763" y="1147763"/>
            <a:ext cx="2066925" cy="1935163"/>
          </a:xfrm>
          <a:prstGeom prst="bentConnector3">
            <a:avLst>
              <a:gd name="adj1" fmla="val -11060"/>
            </a:avLst>
          </a:prstGeom>
          <a:noFill/>
          <a:ln w="19050">
            <a:solidFill>
              <a:schemeClr val="tx1"/>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144" name="AutoShape 14"/>
          <p:cNvCxnSpPr>
            <a:cxnSpLocks noChangeShapeType="1"/>
            <a:stCxn id="176142" idx="1"/>
            <a:endCxn id="176133" idx="0"/>
          </p:cNvCxnSpPr>
          <p:nvPr/>
        </p:nvCxnSpPr>
        <p:spPr bwMode="auto">
          <a:xfrm rot="10800000" flipV="1">
            <a:off x="1736725" y="1147763"/>
            <a:ext cx="1920875" cy="325438"/>
          </a:xfrm>
          <a:prstGeom prst="bentConnector2">
            <a:avLst/>
          </a:prstGeom>
          <a:noFill/>
          <a:ln w="19050">
            <a:solidFill>
              <a:schemeClr val="tx1"/>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145" name="AutoShape 15"/>
          <p:cNvCxnSpPr>
            <a:cxnSpLocks noChangeShapeType="1"/>
            <a:stCxn id="176142" idx="1"/>
            <a:endCxn id="176135" idx="1"/>
          </p:cNvCxnSpPr>
          <p:nvPr/>
        </p:nvCxnSpPr>
        <p:spPr bwMode="auto">
          <a:xfrm rot="10800000" flipV="1">
            <a:off x="914400" y="1147763"/>
            <a:ext cx="2743200" cy="1766888"/>
          </a:xfrm>
          <a:prstGeom prst="bentConnector3">
            <a:avLst>
              <a:gd name="adj1" fmla="val 108333"/>
            </a:avLst>
          </a:prstGeom>
          <a:noFill/>
          <a:ln w="19050">
            <a:solidFill>
              <a:schemeClr val="tx1"/>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146" name="AutoShape 16"/>
          <p:cNvCxnSpPr>
            <a:cxnSpLocks noChangeShapeType="1"/>
            <a:stCxn id="176133" idx="3"/>
            <a:endCxn id="176165" idx="1"/>
          </p:cNvCxnSpPr>
          <p:nvPr/>
        </p:nvCxnSpPr>
        <p:spPr bwMode="auto">
          <a:xfrm>
            <a:off x="2381250" y="1736725"/>
            <a:ext cx="438150" cy="660400"/>
          </a:xfrm>
          <a:prstGeom prst="bentConnector3">
            <a:avLst>
              <a:gd name="adj1" fmla="val 50000"/>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147" name="AutoShape 17"/>
          <p:cNvCxnSpPr>
            <a:cxnSpLocks noChangeShapeType="1"/>
            <a:stCxn id="176135" idx="3"/>
            <a:endCxn id="176165" idx="1"/>
          </p:cNvCxnSpPr>
          <p:nvPr/>
        </p:nvCxnSpPr>
        <p:spPr bwMode="auto">
          <a:xfrm flipV="1">
            <a:off x="2387600" y="2397125"/>
            <a:ext cx="431800" cy="517525"/>
          </a:xfrm>
          <a:prstGeom prst="bentConnector3">
            <a:avLst>
              <a:gd name="adj1" fmla="val 50000"/>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148" name="AutoShape 18"/>
          <p:cNvCxnSpPr>
            <a:cxnSpLocks noChangeShapeType="1"/>
            <a:stCxn id="176165" idx="3"/>
            <a:endCxn id="176164" idx="1"/>
          </p:cNvCxnSpPr>
          <p:nvPr/>
        </p:nvCxnSpPr>
        <p:spPr bwMode="auto">
          <a:xfrm>
            <a:off x="3851275" y="2397125"/>
            <a:ext cx="415925" cy="685800"/>
          </a:xfrm>
          <a:prstGeom prst="bentConnector3">
            <a:avLst>
              <a:gd name="adj1" fmla="val 50000"/>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149" name="AutoShape 19"/>
          <p:cNvCxnSpPr>
            <a:cxnSpLocks noChangeShapeType="1"/>
            <a:stCxn id="176166" idx="3"/>
            <a:endCxn id="176164" idx="1"/>
          </p:cNvCxnSpPr>
          <p:nvPr/>
        </p:nvCxnSpPr>
        <p:spPr bwMode="auto">
          <a:xfrm flipV="1">
            <a:off x="3840163" y="3082925"/>
            <a:ext cx="427038" cy="685800"/>
          </a:xfrm>
          <a:prstGeom prst="bentConnector3">
            <a:avLst>
              <a:gd name="adj1" fmla="val 63940"/>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150" name="AutoShape 20"/>
          <p:cNvCxnSpPr>
            <a:cxnSpLocks noChangeShapeType="1"/>
            <a:stCxn id="176164" idx="3"/>
            <a:endCxn id="176137" idx="1"/>
          </p:cNvCxnSpPr>
          <p:nvPr/>
        </p:nvCxnSpPr>
        <p:spPr bwMode="auto">
          <a:xfrm>
            <a:off x="5257800" y="3082925"/>
            <a:ext cx="457200" cy="609600"/>
          </a:xfrm>
          <a:prstGeom prst="bentConnector3">
            <a:avLst>
              <a:gd name="adj1" fmla="val 50000"/>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151" name="AutoShape 21"/>
          <p:cNvCxnSpPr>
            <a:cxnSpLocks noChangeShapeType="1"/>
            <a:stCxn id="176164" idx="3"/>
            <a:endCxn id="176136" idx="1"/>
          </p:cNvCxnSpPr>
          <p:nvPr/>
        </p:nvCxnSpPr>
        <p:spPr bwMode="auto">
          <a:xfrm flipV="1">
            <a:off x="5257800" y="2397125"/>
            <a:ext cx="457200" cy="685800"/>
          </a:xfrm>
          <a:prstGeom prst="bentConnector3">
            <a:avLst>
              <a:gd name="adj1" fmla="val 50000"/>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152" name="AutoShape 22"/>
          <p:cNvCxnSpPr>
            <a:cxnSpLocks noChangeShapeType="1"/>
            <a:stCxn id="176136" idx="3"/>
            <a:endCxn id="176138" idx="1"/>
          </p:cNvCxnSpPr>
          <p:nvPr/>
        </p:nvCxnSpPr>
        <p:spPr bwMode="auto">
          <a:xfrm>
            <a:off x="6977063" y="2397125"/>
            <a:ext cx="490538" cy="685800"/>
          </a:xfrm>
          <a:prstGeom prst="bentConnector3">
            <a:avLst>
              <a:gd name="adj1" fmla="val 49838"/>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153" name="AutoShape 23"/>
          <p:cNvCxnSpPr>
            <a:cxnSpLocks noChangeShapeType="1"/>
            <a:stCxn id="176137" idx="3"/>
            <a:endCxn id="176138" idx="1"/>
          </p:cNvCxnSpPr>
          <p:nvPr/>
        </p:nvCxnSpPr>
        <p:spPr bwMode="auto">
          <a:xfrm flipV="1">
            <a:off x="6977063" y="3082925"/>
            <a:ext cx="490538" cy="609600"/>
          </a:xfrm>
          <a:prstGeom prst="bentConnector3">
            <a:avLst>
              <a:gd name="adj1" fmla="val 49838"/>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154" name="AutoShape 24"/>
          <p:cNvCxnSpPr>
            <a:cxnSpLocks noChangeShapeType="1"/>
            <a:stCxn id="176134" idx="3"/>
            <a:endCxn id="176166" idx="2"/>
          </p:cNvCxnSpPr>
          <p:nvPr/>
        </p:nvCxnSpPr>
        <p:spPr bwMode="auto">
          <a:xfrm flipV="1">
            <a:off x="2408238" y="4032250"/>
            <a:ext cx="1074738" cy="782638"/>
          </a:xfrm>
          <a:prstGeom prst="bentConnector2">
            <a:avLst/>
          </a:prstGeom>
          <a:noFill/>
          <a:ln w="19050">
            <a:solidFill>
              <a:schemeClr val="tx1"/>
            </a:solidFill>
            <a:prstDash val="lg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155" name="AutoShape 25"/>
          <p:cNvCxnSpPr>
            <a:cxnSpLocks noChangeShapeType="1"/>
            <a:stCxn id="176134" idx="3"/>
          </p:cNvCxnSpPr>
          <p:nvPr/>
        </p:nvCxnSpPr>
        <p:spPr bwMode="auto">
          <a:xfrm flipV="1">
            <a:off x="2408238" y="2668588"/>
            <a:ext cx="569913" cy="2146300"/>
          </a:xfrm>
          <a:prstGeom prst="bentConnector2">
            <a:avLst/>
          </a:prstGeom>
          <a:noFill/>
          <a:ln w="19050">
            <a:solidFill>
              <a:schemeClr val="tx1"/>
            </a:solidFill>
            <a:prstDash val="lg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156" name="AutoShape 26"/>
          <p:cNvCxnSpPr>
            <a:cxnSpLocks noChangeShapeType="1"/>
            <a:stCxn id="176134" idx="1"/>
            <a:endCxn id="176133" idx="1"/>
          </p:cNvCxnSpPr>
          <p:nvPr/>
        </p:nvCxnSpPr>
        <p:spPr bwMode="auto">
          <a:xfrm rot="10800000" flipH="1">
            <a:off x="890588" y="1736725"/>
            <a:ext cx="201613" cy="3078163"/>
          </a:xfrm>
          <a:prstGeom prst="bentConnector3">
            <a:avLst>
              <a:gd name="adj1" fmla="val -63782"/>
            </a:avLst>
          </a:prstGeom>
          <a:noFill/>
          <a:ln w="19050">
            <a:solidFill>
              <a:schemeClr val="tx1"/>
            </a:solidFill>
            <a:prstDash val="lg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157" name="AutoShape 27"/>
          <p:cNvCxnSpPr>
            <a:cxnSpLocks noChangeShapeType="1"/>
            <a:stCxn id="176134" idx="0"/>
            <a:endCxn id="176135" idx="2"/>
          </p:cNvCxnSpPr>
          <p:nvPr/>
        </p:nvCxnSpPr>
        <p:spPr bwMode="auto">
          <a:xfrm rot="16200000">
            <a:off x="1230313" y="3810000"/>
            <a:ext cx="841375" cy="1588"/>
          </a:xfrm>
          <a:prstGeom prst="bentConnector3">
            <a:avLst>
              <a:gd name="adj1" fmla="val 50000"/>
            </a:avLst>
          </a:prstGeom>
          <a:noFill/>
          <a:ln w="19050">
            <a:solidFill>
              <a:schemeClr val="tx1"/>
            </a:solidFill>
            <a:prstDash val="lg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158" name="AutoShape 28"/>
          <p:cNvCxnSpPr>
            <a:cxnSpLocks noChangeShapeType="1"/>
            <a:stCxn id="176142" idx="1"/>
            <a:endCxn id="176134" idx="1"/>
          </p:cNvCxnSpPr>
          <p:nvPr/>
        </p:nvCxnSpPr>
        <p:spPr bwMode="auto">
          <a:xfrm rot="10800000" flipV="1">
            <a:off x="890588" y="1147763"/>
            <a:ext cx="2767013" cy="3667125"/>
          </a:xfrm>
          <a:prstGeom prst="bentConnector3">
            <a:avLst>
              <a:gd name="adj1" fmla="val 113653"/>
            </a:avLst>
          </a:prstGeom>
          <a:noFill/>
          <a:ln w="19050">
            <a:solidFill>
              <a:schemeClr val="tx1"/>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159" name="AutoShape 29"/>
          <p:cNvCxnSpPr>
            <a:cxnSpLocks noChangeShapeType="1"/>
            <a:stCxn id="176134" idx="3"/>
            <a:endCxn id="176137" idx="1"/>
          </p:cNvCxnSpPr>
          <p:nvPr/>
        </p:nvCxnSpPr>
        <p:spPr bwMode="auto">
          <a:xfrm flipV="1">
            <a:off x="2408238" y="3692525"/>
            <a:ext cx="3306763" cy="1122363"/>
          </a:xfrm>
          <a:prstGeom prst="bentConnector3">
            <a:avLst>
              <a:gd name="adj1" fmla="val 94667"/>
            </a:avLst>
          </a:prstGeom>
          <a:noFill/>
          <a:ln w="19050">
            <a:solidFill>
              <a:schemeClr val="tx1"/>
            </a:solidFill>
            <a:prstDash val="lg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160" name="AutoShape 30"/>
          <p:cNvCxnSpPr>
            <a:cxnSpLocks noChangeShapeType="1"/>
            <a:stCxn id="176134" idx="3"/>
            <a:endCxn id="176139" idx="1"/>
          </p:cNvCxnSpPr>
          <p:nvPr/>
        </p:nvCxnSpPr>
        <p:spPr bwMode="auto">
          <a:xfrm flipV="1">
            <a:off x="2408238" y="2595563"/>
            <a:ext cx="1782763" cy="2219325"/>
          </a:xfrm>
          <a:prstGeom prst="bentConnector3">
            <a:avLst>
              <a:gd name="adj1" fmla="val 85394"/>
            </a:avLst>
          </a:prstGeom>
          <a:noFill/>
          <a:ln w="19050">
            <a:solidFill>
              <a:schemeClr val="tx1"/>
            </a:solidFill>
            <a:prstDash val="lg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161" name="AutoShape 31"/>
          <p:cNvCxnSpPr>
            <a:cxnSpLocks noChangeShapeType="1"/>
            <a:stCxn id="176134" idx="3"/>
            <a:endCxn id="176140" idx="1"/>
          </p:cNvCxnSpPr>
          <p:nvPr/>
        </p:nvCxnSpPr>
        <p:spPr bwMode="auto">
          <a:xfrm flipV="1">
            <a:off x="2408238" y="3052763"/>
            <a:ext cx="3230563" cy="1762125"/>
          </a:xfrm>
          <a:prstGeom prst="bentConnector3">
            <a:avLst>
              <a:gd name="adj1" fmla="val 92773"/>
            </a:avLst>
          </a:prstGeom>
          <a:noFill/>
          <a:ln w="19050">
            <a:solidFill>
              <a:schemeClr val="tx1"/>
            </a:solidFill>
            <a:prstDash val="lg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162" name="AutoShape 32"/>
          <p:cNvCxnSpPr>
            <a:cxnSpLocks noChangeShapeType="1"/>
            <a:stCxn id="176134" idx="3"/>
            <a:endCxn id="176136" idx="1"/>
          </p:cNvCxnSpPr>
          <p:nvPr/>
        </p:nvCxnSpPr>
        <p:spPr bwMode="auto">
          <a:xfrm flipV="1">
            <a:off x="2408238" y="2397125"/>
            <a:ext cx="3306763" cy="2417763"/>
          </a:xfrm>
          <a:prstGeom prst="bentConnector3">
            <a:avLst>
              <a:gd name="adj1" fmla="val 87852"/>
            </a:avLst>
          </a:prstGeom>
          <a:noFill/>
          <a:ln w="19050">
            <a:solidFill>
              <a:schemeClr val="tx1"/>
            </a:solidFill>
            <a:prstDash val="lg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6163" name="Rectangle 33"/>
          <p:cNvSpPr>
            <a:spLocks noChangeArrowheads="1"/>
          </p:cNvSpPr>
          <p:nvPr/>
        </p:nvSpPr>
        <p:spPr bwMode="auto">
          <a:xfrm>
            <a:off x="3429000" y="6345237"/>
            <a:ext cx="5451475" cy="2841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i="1"/>
              <a:t>Based on Behavioral Effectiveness Model (BEM), Gary Christopherson, 1974 &amp; 2004</a:t>
            </a:r>
          </a:p>
        </p:txBody>
      </p:sp>
      <p:sp>
        <p:nvSpPr>
          <p:cNvPr id="176164" name="Text Box 34"/>
          <p:cNvSpPr txBox="1">
            <a:spLocks noChangeArrowheads="1"/>
          </p:cNvSpPr>
          <p:nvPr/>
        </p:nvSpPr>
        <p:spPr bwMode="auto">
          <a:xfrm>
            <a:off x="4267200" y="2819400"/>
            <a:ext cx="990600" cy="527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b="1"/>
              <a:t>Desired Behavior </a:t>
            </a:r>
          </a:p>
        </p:txBody>
      </p:sp>
      <p:sp>
        <p:nvSpPr>
          <p:cNvPr id="176165" name="Text Box 35"/>
          <p:cNvSpPr txBox="1">
            <a:spLocks noChangeArrowheads="1"/>
          </p:cNvSpPr>
          <p:nvPr/>
        </p:nvSpPr>
        <p:spPr bwMode="auto">
          <a:xfrm>
            <a:off x="2819400" y="2133600"/>
            <a:ext cx="1031875" cy="527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b="1"/>
              <a:t>Motivation</a:t>
            </a:r>
          </a:p>
          <a:p>
            <a:pPr eaLnBrk="1" hangingPunct="1">
              <a:spcBef>
                <a:spcPct val="0"/>
              </a:spcBef>
              <a:buFontTx/>
              <a:buNone/>
            </a:pPr>
            <a:r>
              <a:rPr lang="en-US" sz="1400" b="1"/>
              <a:t>(or Effort)</a:t>
            </a:r>
          </a:p>
        </p:txBody>
      </p:sp>
      <p:sp>
        <p:nvSpPr>
          <p:cNvPr id="176166" name="Text Box 36"/>
          <p:cNvSpPr txBox="1">
            <a:spLocks noChangeArrowheads="1"/>
          </p:cNvSpPr>
          <p:nvPr/>
        </p:nvSpPr>
        <p:spPr bwMode="auto">
          <a:xfrm>
            <a:off x="3124200" y="3505200"/>
            <a:ext cx="715963" cy="527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1400" b="1"/>
          </a:p>
          <a:p>
            <a:pPr eaLnBrk="1" hangingPunct="1">
              <a:spcBef>
                <a:spcPct val="0"/>
              </a:spcBef>
              <a:buFontTx/>
              <a:buNone/>
            </a:pPr>
            <a:r>
              <a:rPr lang="en-US" sz="1400" b="1"/>
              <a:t>Ability</a:t>
            </a:r>
          </a:p>
        </p:txBody>
      </p:sp>
      <p:sp>
        <p:nvSpPr>
          <p:cNvPr id="176131" name="Rectangle 37"/>
          <p:cNvSpPr>
            <a:spLocks noChangeArrowheads="1"/>
          </p:cNvSpPr>
          <p:nvPr/>
        </p:nvSpPr>
        <p:spPr bwMode="auto">
          <a:xfrm>
            <a:off x="152400" y="219075"/>
            <a:ext cx="7315200" cy="582613"/>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ts val="600"/>
              </a:spcBef>
              <a:buFontTx/>
              <a:buNone/>
            </a:pPr>
            <a:r>
              <a:rPr lang="en-US" b="1" i="1" dirty="0">
                <a:solidFill>
                  <a:schemeClr val="bg1"/>
                </a:solidFill>
              </a:rPr>
              <a:t>Thrive!</a:t>
            </a:r>
            <a:r>
              <a:rPr lang="en-US" sz="3000" dirty="0">
                <a:solidFill>
                  <a:schemeClr val="bg1"/>
                </a:solidFill>
              </a:rPr>
              <a:t> -  Using “BEM Model”</a:t>
            </a:r>
          </a:p>
        </p:txBody>
      </p:sp>
      <p:pic>
        <p:nvPicPr>
          <p:cNvPr id="2" name="Picture 1"/>
          <p:cNvPicPr>
            <a:picLocks noChangeAspect="1"/>
          </p:cNvPicPr>
          <p:nvPr/>
        </p:nvPicPr>
        <p:blipFill>
          <a:blip r:embed="rId3"/>
          <a:stretch>
            <a:fillRect/>
          </a:stretch>
        </p:blipFill>
        <p:spPr>
          <a:xfrm>
            <a:off x="7848600" y="185858"/>
            <a:ext cx="975458" cy="696003"/>
          </a:xfrm>
          <a:prstGeom prst="rect">
            <a:avLst/>
          </a:prstGeom>
        </p:spPr>
      </p:pic>
    </p:spTree>
    <p:extLst>
      <p:ext uri="{BB962C8B-B14F-4D97-AF65-F5344CB8AC3E}">
        <p14:creationId xmlns:p14="http://schemas.microsoft.com/office/powerpoint/2010/main" val="180384139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p:cNvSpPr>
          <p:nvPr/>
        </p:nvSpPr>
        <p:spPr bwMode="auto">
          <a:xfrm>
            <a:off x="0" y="-4102100"/>
            <a:ext cx="9144000" cy="823912"/>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400"/>
          </a:p>
          <a:p>
            <a:pPr lvl="1">
              <a:spcBef>
                <a:spcPct val="0"/>
              </a:spcBef>
              <a:buFontTx/>
              <a:buNone/>
            </a:pPr>
            <a:endParaRPr lang="en-US" sz="2400"/>
          </a:p>
        </p:txBody>
      </p:sp>
      <p:sp>
        <p:nvSpPr>
          <p:cNvPr id="491523" name="Rectangle 3"/>
          <p:cNvSpPr>
            <a:spLocks noChangeArrowheads="1"/>
          </p:cNvSpPr>
          <p:nvPr/>
        </p:nvSpPr>
        <p:spPr bwMode="auto">
          <a:xfrm>
            <a:off x="457200" y="1497013"/>
            <a:ext cx="7848600" cy="4903787"/>
          </a:xfrm>
          <a:prstGeom prst="rect">
            <a:avLst/>
          </a:prstGeom>
          <a:noFill/>
          <a:ln w="127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320" tIns="274320" rIns="274320" bIns="22860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7200">
                <a:solidFill>
                  <a:schemeClr val="bg1"/>
                </a:solidFill>
              </a:rPr>
              <a:t>Together, </a:t>
            </a:r>
          </a:p>
          <a:p>
            <a:pPr eaLnBrk="1" hangingPunct="1">
              <a:spcBef>
                <a:spcPct val="0"/>
              </a:spcBef>
              <a:buFontTx/>
              <a:buNone/>
            </a:pPr>
            <a:r>
              <a:rPr lang="en-US" sz="7200">
                <a:solidFill>
                  <a:schemeClr val="bg1"/>
                </a:solidFill>
              </a:rPr>
              <a:t>We </a:t>
            </a:r>
            <a:r>
              <a:rPr lang="en-US" sz="7200" u="sng">
                <a:solidFill>
                  <a:schemeClr val="bg1"/>
                </a:solidFill>
              </a:rPr>
              <a:t>Must</a:t>
            </a:r>
            <a:r>
              <a:rPr lang="en-US" sz="7200">
                <a:solidFill>
                  <a:schemeClr val="bg1"/>
                </a:solidFill>
              </a:rPr>
              <a:t> &amp; </a:t>
            </a:r>
            <a:r>
              <a:rPr lang="en-US" sz="7200" u="sng">
                <a:solidFill>
                  <a:schemeClr val="bg1"/>
                </a:solidFill>
              </a:rPr>
              <a:t>Can</a:t>
            </a:r>
            <a:r>
              <a:rPr lang="en-US" sz="7200">
                <a:solidFill>
                  <a:schemeClr val="bg1"/>
                </a:solidFill>
              </a:rPr>
              <a:t> </a:t>
            </a:r>
          </a:p>
          <a:p>
            <a:pPr eaLnBrk="1" hangingPunct="1">
              <a:spcBef>
                <a:spcPct val="0"/>
              </a:spcBef>
              <a:buFontTx/>
              <a:buNone/>
            </a:pPr>
            <a:r>
              <a:rPr lang="en-US" sz="7200">
                <a:solidFill>
                  <a:schemeClr val="bg1"/>
                </a:solidFill>
              </a:rPr>
              <a:t>Create and Sustain </a:t>
            </a:r>
          </a:p>
          <a:p>
            <a:pPr eaLnBrk="1" hangingPunct="1">
              <a:spcBef>
                <a:spcPct val="0"/>
              </a:spcBef>
              <a:buFontTx/>
              <a:buNone/>
            </a:pPr>
            <a:r>
              <a:rPr lang="en-US" sz="7200">
                <a:solidFill>
                  <a:schemeClr val="bg1"/>
                </a:solidFill>
              </a:rPr>
              <a:t>A Thriving Future</a:t>
            </a:r>
          </a:p>
        </p:txBody>
      </p:sp>
      <p:pic>
        <p:nvPicPr>
          <p:cNvPr id="182276" name="Picture 4"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4263" y="228600"/>
            <a:ext cx="3944937"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91523"/>
                                        </p:tgtEl>
                                        <p:attrNameLst>
                                          <p:attrName>style.visibility</p:attrName>
                                        </p:attrNameLst>
                                      </p:cBhvr>
                                      <p:to>
                                        <p:strVal val="visible"/>
                                      </p:to>
                                    </p:set>
                                    <p:animEffect transition="in" filter="fade">
                                      <p:cBhvr>
                                        <p:cTn id="7" dur="1000"/>
                                        <p:tgtEl>
                                          <p:spTgt spid="491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2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ChangeArrowheads="1"/>
          </p:cNvSpPr>
          <p:nvPr/>
        </p:nvSpPr>
        <p:spPr bwMode="auto">
          <a:xfrm>
            <a:off x="0" y="-4102100"/>
            <a:ext cx="9144000" cy="823912"/>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400"/>
          </a:p>
          <a:p>
            <a:pPr lvl="1">
              <a:spcBef>
                <a:spcPct val="0"/>
              </a:spcBef>
              <a:buFontTx/>
              <a:buNone/>
            </a:pPr>
            <a:endParaRPr lang="en-US" sz="2400"/>
          </a:p>
        </p:txBody>
      </p:sp>
      <p:sp>
        <p:nvSpPr>
          <p:cNvPr id="1168387" name="Rectangle 3"/>
          <p:cNvSpPr>
            <a:spLocks noChangeArrowheads="1"/>
          </p:cNvSpPr>
          <p:nvPr/>
        </p:nvSpPr>
        <p:spPr bwMode="auto">
          <a:xfrm>
            <a:off x="381000" y="1524000"/>
            <a:ext cx="8305800" cy="4456113"/>
          </a:xfrm>
          <a:prstGeom prst="rect">
            <a:avLst/>
          </a:prstGeom>
          <a:noFill/>
          <a:ln w="127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320" tIns="274320" rIns="274320" bIns="22860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buFontTx/>
              <a:buNone/>
            </a:pPr>
            <a:r>
              <a:rPr lang="en-US" sz="7600">
                <a:solidFill>
                  <a:schemeClr val="bg1"/>
                </a:solidFill>
              </a:rPr>
              <a:t>Together, </a:t>
            </a:r>
          </a:p>
          <a:p>
            <a:pPr eaLnBrk="1" hangingPunct="1">
              <a:buFontTx/>
              <a:buNone/>
            </a:pPr>
            <a:r>
              <a:rPr lang="en-US" sz="7600">
                <a:solidFill>
                  <a:schemeClr val="bg1"/>
                </a:solidFill>
              </a:rPr>
              <a:t>We </a:t>
            </a:r>
            <a:r>
              <a:rPr lang="en-US" sz="7600" u="sng">
                <a:solidFill>
                  <a:schemeClr val="bg1"/>
                </a:solidFill>
              </a:rPr>
              <a:t>Must</a:t>
            </a:r>
            <a:r>
              <a:rPr lang="en-US" sz="7600">
                <a:solidFill>
                  <a:schemeClr val="bg1"/>
                </a:solidFill>
              </a:rPr>
              <a:t> &amp; </a:t>
            </a:r>
            <a:r>
              <a:rPr lang="en-US" sz="7600" u="sng">
                <a:solidFill>
                  <a:schemeClr val="bg1"/>
                </a:solidFill>
              </a:rPr>
              <a:t>Can</a:t>
            </a:r>
            <a:r>
              <a:rPr lang="en-US" sz="7600">
                <a:solidFill>
                  <a:schemeClr val="bg1"/>
                </a:solidFill>
              </a:rPr>
              <a:t> </a:t>
            </a:r>
          </a:p>
          <a:p>
            <a:pPr eaLnBrk="1" hangingPunct="1">
              <a:buFontTx/>
              <a:buNone/>
            </a:pPr>
            <a:r>
              <a:rPr lang="en-US" sz="7600">
                <a:solidFill>
                  <a:schemeClr val="bg1"/>
                </a:solidFill>
              </a:rPr>
              <a:t>All </a:t>
            </a:r>
            <a:r>
              <a:rPr lang="en-US" sz="7600" b="1" i="1">
                <a:solidFill>
                  <a:schemeClr val="bg1"/>
                </a:solidFill>
              </a:rPr>
              <a:t>Thrive!</a:t>
            </a:r>
            <a:r>
              <a:rPr lang="en-US" sz="7600">
                <a:solidFill>
                  <a:schemeClr val="bg1"/>
                </a:solidFill>
              </a:rPr>
              <a:t> Forever</a:t>
            </a:r>
          </a:p>
        </p:txBody>
      </p:sp>
      <p:pic>
        <p:nvPicPr>
          <p:cNvPr id="184324" name="Picture 4"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4263" y="228600"/>
            <a:ext cx="3944937"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68387"/>
                                        </p:tgtEl>
                                        <p:attrNameLst>
                                          <p:attrName>style.visibility</p:attrName>
                                        </p:attrNameLst>
                                      </p:cBhvr>
                                      <p:to>
                                        <p:strVal val="visible"/>
                                      </p:to>
                                    </p:set>
                                    <p:animEffect transition="in" filter="fade">
                                      <p:cBhvr>
                                        <p:cTn id="7" dur="1000"/>
                                        <p:tgtEl>
                                          <p:spTgt spid="1168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838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65000"/>
          </a:schemeClr>
        </a:solidFill>
        <a:effectLst/>
      </p:bgPr>
    </p:bg>
    <p:spTree>
      <p:nvGrpSpPr>
        <p:cNvPr id="1" name=""/>
        <p:cNvGrpSpPr/>
        <p:nvPr/>
      </p:nvGrpSpPr>
      <p:grpSpPr>
        <a:xfrm>
          <a:off x="0" y="0"/>
          <a:ext cx="0" cy="0"/>
          <a:chOff x="0" y="0"/>
          <a:chExt cx="0" cy="0"/>
        </a:xfrm>
      </p:grpSpPr>
      <p:sp>
        <p:nvSpPr>
          <p:cNvPr id="12" name="Rectangle 9"/>
          <p:cNvSpPr>
            <a:spLocks noChangeArrowheads="1"/>
          </p:cNvSpPr>
          <p:nvPr/>
        </p:nvSpPr>
        <p:spPr bwMode="auto">
          <a:xfrm>
            <a:off x="533400" y="2362200"/>
            <a:ext cx="7315200" cy="1828800"/>
          </a:xfrm>
          <a:prstGeom prst="rect">
            <a:avLst/>
          </a:prstGeom>
          <a:solidFill>
            <a:schemeClr val="tx1"/>
          </a:solidFill>
          <a:ln w="3175">
            <a:solidFill>
              <a:schemeClr val="tx1"/>
            </a:solidFill>
            <a:miter lim="800000"/>
            <a:headEnd/>
            <a:tailEnd/>
          </a:ln>
          <a:effectLst/>
          <a:extLst/>
        </p:spPr>
        <p:txBody>
          <a:bodyPr tIns="91440" bIns="91440"/>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4000">
              <a:solidFill>
                <a:schemeClr val="bg1"/>
              </a:solidFill>
            </a:endParaRPr>
          </a:p>
        </p:txBody>
      </p:sp>
      <p:sp>
        <p:nvSpPr>
          <p:cNvPr id="18" name="Rectangle 9"/>
          <p:cNvSpPr>
            <a:spLocks noChangeArrowheads="1"/>
          </p:cNvSpPr>
          <p:nvPr/>
        </p:nvSpPr>
        <p:spPr bwMode="auto">
          <a:xfrm>
            <a:off x="533400" y="381000"/>
            <a:ext cx="7315200" cy="1828800"/>
          </a:xfrm>
          <a:prstGeom prst="rect">
            <a:avLst/>
          </a:prstGeom>
          <a:solidFill>
            <a:schemeClr val="tx1"/>
          </a:solidFill>
          <a:ln w="3175">
            <a:solidFill>
              <a:schemeClr val="tx1"/>
            </a:solidFill>
            <a:miter lim="800000"/>
            <a:headEnd/>
            <a:tailEnd/>
          </a:ln>
          <a:effectLst/>
          <a:extLst/>
        </p:spPr>
        <p:txBody>
          <a:bodyPr tIns="91440" bIns="91440"/>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4000">
              <a:solidFill>
                <a:schemeClr val="bg1"/>
              </a:solidFill>
            </a:endParaRPr>
          </a:p>
        </p:txBody>
      </p:sp>
      <p:sp>
        <p:nvSpPr>
          <p:cNvPr id="19" name="Rectangle 10"/>
          <p:cNvSpPr>
            <a:spLocks noChangeArrowheads="1"/>
          </p:cNvSpPr>
          <p:nvPr/>
        </p:nvSpPr>
        <p:spPr bwMode="auto">
          <a:xfrm>
            <a:off x="2743200" y="457200"/>
            <a:ext cx="4876800" cy="17526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80000"/>
              </a:lnSpc>
              <a:spcBef>
                <a:spcPct val="0"/>
              </a:spcBef>
              <a:buFontTx/>
              <a:buNone/>
            </a:pPr>
            <a:r>
              <a:rPr lang="en-US" sz="4800" dirty="0" smtClean="0">
                <a:solidFill>
                  <a:schemeClr val="bg1"/>
                </a:solidFill>
              </a:rPr>
              <a:t>Thrive! -Buil</a:t>
            </a:r>
            <a:r>
              <a:rPr lang="en-US" sz="4800" dirty="0" smtClean="0">
                <a:solidFill>
                  <a:schemeClr val="bg1"/>
                </a:solidFill>
                <a:cs typeface="Times New Roman" panose="02020603050405020304" pitchFamily="18" charset="0"/>
              </a:rPr>
              <a:t>ding </a:t>
            </a:r>
            <a:r>
              <a:rPr lang="en-US" sz="4800" dirty="0">
                <a:solidFill>
                  <a:schemeClr val="bg1"/>
                </a:solidFill>
                <a:cs typeface="Times New Roman" panose="02020603050405020304" pitchFamily="18" charset="0"/>
              </a:rPr>
              <a:t>A </a:t>
            </a:r>
          </a:p>
          <a:p>
            <a:pPr algn="r" eaLnBrk="1" hangingPunct="1">
              <a:lnSpc>
                <a:spcPct val="75000"/>
              </a:lnSpc>
              <a:spcBef>
                <a:spcPct val="0"/>
              </a:spcBef>
              <a:buFontTx/>
              <a:buNone/>
            </a:pPr>
            <a:r>
              <a:rPr lang="en-US" sz="4800" dirty="0">
                <a:solidFill>
                  <a:schemeClr val="bg1"/>
                </a:solidFill>
                <a:cs typeface="Times New Roman" panose="02020603050405020304" pitchFamily="18" charset="0"/>
              </a:rPr>
              <a:t>Th</a:t>
            </a:r>
            <a:r>
              <a:rPr lang="en-US" sz="4800" dirty="0">
                <a:solidFill>
                  <a:schemeClr val="bg1"/>
                </a:solidFill>
              </a:rPr>
              <a:t>riving Future</a:t>
            </a:r>
          </a:p>
          <a:p>
            <a:pPr algn="r" eaLnBrk="1" hangingPunct="1">
              <a:spcBef>
                <a:spcPts val="0"/>
              </a:spcBef>
              <a:buFontTx/>
              <a:buNone/>
            </a:pPr>
            <a:r>
              <a:rPr lang="en-US" dirty="0" err="1">
                <a:solidFill>
                  <a:schemeClr val="bg1"/>
                </a:solidFill>
              </a:rPr>
              <a:t>ThrivingFuture.org</a:t>
            </a:r>
            <a:endParaRPr lang="en-US" dirty="0">
              <a:solidFill>
                <a:schemeClr val="bg1"/>
              </a:solidFill>
            </a:endParaRPr>
          </a:p>
        </p:txBody>
      </p:sp>
      <p:sp>
        <p:nvSpPr>
          <p:cNvPr id="21" name="Rectangle 9"/>
          <p:cNvSpPr>
            <a:spLocks noChangeArrowheads="1"/>
          </p:cNvSpPr>
          <p:nvPr/>
        </p:nvSpPr>
        <p:spPr bwMode="auto">
          <a:xfrm>
            <a:off x="533400" y="4343400"/>
            <a:ext cx="7315200" cy="1828800"/>
          </a:xfrm>
          <a:prstGeom prst="rect">
            <a:avLst/>
          </a:prstGeom>
          <a:solidFill>
            <a:schemeClr val="tx1"/>
          </a:solidFill>
          <a:ln w="3175">
            <a:solidFill>
              <a:schemeClr val="tx1"/>
            </a:solidFill>
            <a:miter lim="800000"/>
            <a:headEnd/>
            <a:tailEnd/>
          </a:ln>
          <a:effectLst/>
          <a:extLst/>
        </p:spPr>
        <p:txBody>
          <a:bodyPr tIns="91440" bIns="91440"/>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4000">
              <a:solidFill>
                <a:schemeClr val="bg1"/>
              </a:solidFill>
            </a:endParaRPr>
          </a:p>
        </p:txBody>
      </p:sp>
      <p:sp>
        <p:nvSpPr>
          <p:cNvPr id="22" name="Rectangle 10"/>
          <p:cNvSpPr>
            <a:spLocks noChangeArrowheads="1"/>
          </p:cNvSpPr>
          <p:nvPr/>
        </p:nvSpPr>
        <p:spPr bwMode="auto">
          <a:xfrm>
            <a:off x="2971800" y="4442142"/>
            <a:ext cx="4648200" cy="173005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80000"/>
              </a:lnSpc>
              <a:spcBef>
                <a:spcPct val="0"/>
              </a:spcBef>
              <a:buFontTx/>
              <a:buNone/>
            </a:pPr>
            <a:r>
              <a:rPr lang="en-US" sz="4800" dirty="0" smtClean="0">
                <a:solidFill>
                  <a:schemeClr val="bg1"/>
                </a:solidFill>
              </a:rPr>
              <a:t>Join The</a:t>
            </a:r>
          </a:p>
          <a:p>
            <a:pPr algn="r" eaLnBrk="1" hangingPunct="1">
              <a:lnSpc>
                <a:spcPct val="75000"/>
              </a:lnSpc>
              <a:spcBef>
                <a:spcPct val="0"/>
              </a:spcBef>
              <a:buFontTx/>
              <a:buNone/>
            </a:pPr>
            <a:r>
              <a:rPr lang="en-US" sz="4800" dirty="0" smtClean="0">
                <a:solidFill>
                  <a:schemeClr val="bg1"/>
                </a:solidFill>
              </a:rPr>
              <a:t>Thrive! Endeavor</a:t>
            </a:r>
            <a:endParaRPr lang="en-US" sz="4800" dirty="0">
              <a:solidFill>
                <a:schemeClr val="bg1"/>
              </a:solidFill>
            </a:endParaRPr>
          </a:p>
          <a:p>
            <a:pPr algn="r" eaLnBrk="1" hangingPunct="1">
              <a:spcBef>
                <a:spcPts val="0"/>
              </a:spcBef>
              <a:buFontTx/>
              <a:buNone/>
            </a:pPr>
            <a:r>
              <a:rPr lang="en-US" dirty="0" err="1" smtClean="0">
                <a:solidFill>
                  <a:schemeClr val="bg1"/>
                </a:solidFill>
              </a:rPr>
              <a:t>ThriveEndeavor.org</a:t>
            </a:r>
            <a:endParaRPr lang="en-US" dirty="0">
              <a:solidFill>
                <a:schemeClr val="bg1"/>
              </a:solidFill>
            </a:endParaRPr>
          </a:p>
        </p:txBody>
      </p:sp>
      <p:sp>
        <p:nvSpPr>
          <p:cNvPr id="28" name="Rectangle 10"/>
          <p:cNvSpPr>
            <a:spLocks noChangeArrowheads="1"/>
          </p:cNvSpPr>
          <p:nvPr/>
        </p:nvSpPr>
        <p:spPr bwMode="auto">
          <a:xfrm>
            <a:off x="2514600" y="2590800"/>
            <a:ext cx="5181600" cy="1434239"/>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80000"/>
              </a:lnSpc>
              <a:spcBef>
                <a:spcPct val="0"/>
              </a:spcBef>
              <a:buFontTx/>
              <a:buNone/>
            </a:pPr>
            <a:r>
              <a:rPr lang="en-US" sz="5400" dirty="0" smtClean="0">
                <a:solidFill>
                  <a:schemeClr val="bg1"/>
                </a:solidFill>
              </a:rPr>
              <a:t>All Thrive Forever</a:t>
            </a:r>
            <a:endParaRPr lang="en-US" sz="5400" dirty="0">
              <a:solidFill>
                <a:schemeClr val="bg1"/>
              </a:solidFill>
            </a:endParaRPr>
          </a:p>
          <a:p>
            <a:pPr algn="r" eaLnBrk="1" hangingPunct="1">
              <a:spcBef>
                <a:spcPts val="0"/>
              </a:spcBef>
              <a:buFontTx/>
              <a:buNone/>
            </a:pPr>
            <a:endParaRPr lang="en-US" sz="1400" dirty="0" smtClean="0">
              <a:solidFill>
                <a:schemeClr val="bg1"/>
              </a:solidFill>
            </a:endParaRPr>
          </a:p>
          <a:p>
            <a:pPr algn="r" eaLnBrk="1" hangingPunct="1">
              <a:spcBef>
                <a:spcPts val="0"/>
              </a:spcBef>
              <a:buFontTx/>
              <a:buNone/>
            </a:pPr>
            <a:r>
              <a:rPr lang="en-US" sz="3600" dirty="0" err="1" smtClean="0">
                <a:solidFill>
                  <a:schemeClr val="bg1"/>
                </a:solidFill>
              </a:rPr>
              <a:t>AllThriveForever.org</a:t>
            </a:r>
            <a:endParaRPr lang="en-US" sz="3600"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416200"/>
            <a:ext cx="1757597" cy="1758399"/>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397400"/>
            <a:ext cx="1757597" cy="1758399"/>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4384399"/>
            <a:ext cx="1757597" cy="1758399"/>
          </a:xfrm>
          <a:prstGeom prst="rect">
            <a:avLst/>
          </a:prstGeom>
        </p:spPr>
      </p:pic>
    </p:spTree>
    <p:extLst>
      <p:ext uri="{BB962C8B-B14F-4D97-AF65-F5344CB8AC3E}">
        <p14:creationId xmlns:p14="http://schemas.microsoft.com/office/powerpoint/2010/main" val="29293919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ChangeArrowheads="1"/>
          </p:cNvSpPr>
          <p:nvPr/>
        </p:nvSpPr>
        <p:spPr bwMode="auto">
          <a:xfrm>
            <a:off x="152400" y="152400"/>
            <a:ext cx="7543800" cy="914400"/>
          </a:xfrm>
          <a:prstGeom prst="rect">
            <a:avLst/>
          </a:prstGeom>
          <a:solidFill>
            <a:srgbClr val="003300"/>
          </a:solidFill>
          <a:ln w="9525">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0000"/>
              </a:lnSpc>
              <a:spcBef>
                <a:spcPct val="0"/>
              </a:spcBef>
              <a:buFontTx/>
              <a:buNone/>
            </a:pPr>
            <a:r>
              <a:rPr lang="en-US" sz="2800">
                <a:solidFill>
                  <a:schemeClr val="bg1"/>
                </a:solidFill>
              </a:rPr>
              <a:t>High Performance With “Strategic Improvement”</a:t>
            </a:r>
          </a:p>
        </p:txBody>
      </p:sp>
      <p:sp>
        <p:nvSpPr>
          <p:cNvPr id="190467" name="Rectangle 3"/>
          <p:cNvSpPr>
            <a:spLocks noChangeArrowheads="1"/>
          </p:cNvSpPr>
          <p:nvPr/>
        </p:nvSpPr>
        <p:spPr bwMode="auto">
          <a:xfrm>
            <a:off x="1398588" y="2006600"/>
            <a:ext cx="762000" cy="3886200"/>
          </a:xfrm>
          <a:prstGeom prst="rect">
            <a:avLst/>
          </a:prstGeom>
          <a:solidFill>
            <a:srgbClr val="000066"/>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2400">
                <a:solidFill>
                  <a:schemeClr val="bg1"/>
                </a:solidFill>
              </a:rPr>
              <a:t>Current People Behavior</a:t>
            </a:r>
          </a:p>
        </p:txBody>
      </p:sp>
      <p:sp>
        <p:nvSpPr>
          <p:cNvPr id="190468" name="Rectangle 4"/>
          <p:cNvSpPr>
            <a:spLocks noChangeArrowheads="1"/>
          </p:cNvSpPr>
          <p:nvPr/>
        </p:nvSpPr>
        <p:spPr bwMode="auto">
          <a:xfrm>
            <a:off x="5924550" y="2159000"/>
            <a:ext cx="762000" cy="3733800"/>
          </a:xfrm>
          <a:prstGeom prst="rect">
            <a:avLst/>
          </a:prstGeom>
          <a:solidFill>
            <a:srgbClr val="000066"/>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2400">
                <a:solidFill>
                  <a:schemeClr val="bg1"/>
                </a:solidFill>
              </a:rPr>
              <a:t>Target People Behavior</a:t>
            </a:r>
          </a:p>
        </p:txBody>
      </p:sp>
      <p:sp>
        <p:nvSpPr>
          <p:cNvPr id="190469" name="Rectangle 5"/>
          <p:cNvSpPr>
            <a:spLocks noChangeArrowheads="1"/>
          </p:cNvSpPr>
          <p:nvPr/>
        </p:nvSpPr>
        <p:spPr bwMode="auto">
          <a:xfrm>
            <a:off x="6915150" y="1930400"/>
            <a:ext cx="762000" cy="4191000"/>
          </a:xfrm>
          <a:prstGeom prst="rect">
            <a:avLst/>
          </a:prstGeom>
          <a:solidFill>
            <a:srgbClr val="006600"/>
          </a:solidFill>
          <a:ln w="19050">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2400">
                <a:solidFill>
                  <a:schemeClr val="bg1"/>
                </a:solidFill>
              </a:rPr>
              <a:t>Optimized Outcomes</a:t>
            </a:r>
          </a:p>
        </p:txBody>
      </p:sp>
      <p:cxnSp>
        <p:nvCxnSpPr>
          <p:cNvPr id="190470" name="AutoShape 6"/>
          <p:cNvCxnSpPr>
            <a:cxnSpLocks noChangeShapeType="1"/>
            <a:stCxn id="190468" idx="3"/>
            <a:endCxn id="190469" idx="1"/>
          </p:cNvCxnSpPr>
          <p:nvPr/>
        </p:nvCxnSpPr>
        <p:spPr bwMode="auto">
          <a:xfrm>
            <a:off x="6696075" y="4025900"/>
            <a:ext cx="209550" cy="0"/>
          </a:xfrm>
          <a:prstGeom prst="straightConnector1">
            <a:avLst/>
          </a:prstGeom>
          <a:noFill/>
          <a:ln w="38100">
            <a:solidFill>
              <a:schemeClr val="tx2"/>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0471" name="Rectangle 7"/>
          <p:cNvSpPr>
            <a:spLocks noChangeArrowheads="1"/>
          </p:cNvSpPr>
          <p:nvPr/>
        </p:nvSpPr>
        <p:spPr bwMode="auto">
          <a:xfrm>
            <a:off x="7913688" y="1905000"/>
            <a:ext cx="1066800" cy="4191000"/>
          </a:xfrm>
          <a:prstGeom prst="rect">
            <a:avLst/>
          </a:prstGeom>
          <a:solidFill>
            <a:srgbClr val="006600"/>
          </a:solidFill>
          <a:ln w="19050">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2400">
                <a:solidFill>
                  <a:schemeClr val="bg1"/>
                </a:solidFill>
              </a:rPr>
              <a:t>High Performance</a:t>
            </a:r>
          </a:p>
        </p:txBody>
      </p:sp>
      <p:cxnSp>
        <p:nvCxnSpPr>
          <p:cNvPr id="190472" name="AutoShape 8"/>
          <p:cNvCxnSpPr>
            <a:cxnSpLocks noChangeShapeType="1"/>
            <a:stCxn id="190469" idx="3"/>
            <a:endCxn id="190471" idx="1"/>
          </p:cNvCxnSpPr>
          <p:nvPr/>
        </p:nvCxnSpPr>
        <p:spPr bwMode="auto">
          <a:xfrm flipV="1">
            <a:off x="7686675" y="4000500"/>
            <a:ext cx="217488" cy="25400"/>
          </a:xfrm>
          <a:prstGeom prst="straightConnector1">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0473" name="AutoShape 9"/>
          <p:cNvSpPr>
            <a:spLocks noChangeArrowheads="1"/>
          </p:cNvSpPr>
          <p:nvPr/>
        </p:nvSpPr>
        <p:spPr bwMode="auto">
          <a:xfrm>
            <a:off x="2274888" y="2235200"/>
            <a:ext cx="3581400" cy="16002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3021 h 21600"/>
              <a:gd name="T14" fmla="*/ 18414 w 21600"/>
              <a:gd name="T15" fmla="*/ 18579 h 21600"/>
            </a:gdLst>
            <a:ahLst/>
            <a:cxnLst>
              <a:cxn ang="T8">
                <a:pos x="T0" y="T1"/>
              </a:cxn>
              <a:cxn ang="T9">
                <a:pos x="T2" y="T3"/>
              </a:cxn>
              <a:cxn ang="T10">
                <a:pos x="T4" y="T5"/>
              </a:cxn>
              <a:cxn ang="T11">
                <a:pos x="T6" y="T7"/>
              </a:cxn>
            </a:cxnLst>
            <a:rect l="T12" t="T13" r="T14" b="T15"/>
            <a:pathLst>
              <a:path w="21600" h="21600">
                <a:moveTo>
                  <a:pt x="17177" y="0"/>
                </a:moveTo>
                <a:lnTo>
                  <a:pt x="17177" y="3021"/>
                </a:lnTo>
                <a:lnTo>
                  <a:pt x="3375" y="3021"/>
                </a:lnTo>
                <a:lnTo>
                  <a:pt x="3375" y="18579"/>
                </a:lnTo>
                <a:lnTo>
                  <a:pt x="17177" y="18579"/>
                </a:lnTo>
                <a:lnTo>
                  <a:pt x="17177" y="21600"/>
                </a:lnTo>
                <a:lnTo>
                  <a:pt x="21600" y="10800"/>
                </a:lnTo>
                <a:lnTo>
                  <a:pt x="17177" y="0"/>
                </a:lnTo>
                <a:close/>
              </a:path>
              <a:path w="21600" h="21600">
                <a:moveTo>
                  <a:pt x="1350" y="3021"/>
                </a:moveTo>
                <a:lnTo>
                  <a:pt x="1350" y="18579"/>
                </a:lnTo>
                <a:lnTo>
                  <a:pt x="2700" y="18579"/>
                </a:lnTo>
                <a:lnTo>
                  <a:pt x="2700" y="3021"/>
                </a:lnTo>
                <a:lnTo>
                  <a:pt x="1350" y="3021"/>
                </a:lnTo>
                <a:close/>
              </a:path>
              <a:path w="21600" h="21600">
                <a:moveTo>
                  <a:pt x="0" y="3021"/>
                </a:moveTo>
                <a:lnTo>
                  <a:pt x="0" y="18579"/>
                </a:lnTo>
                <a:lnTo>
                  <a:pt x="675" y="18579"/>
                </a:lnTo>
                <a:lnTo>
                  <a:pt x="675" y="3021"/>
                </a:lnTo>
                <a:lnTo>
                  <a:pt x="0" y="3021"/>
                </a:lnTo>
                <a:close/>
              </a:path>
            </a:pathLst>
          </a:custGeom>
          <a:solidFill>
            <a:srgbClr val="0000FF"/>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2000">
                <a:solidFill>
                  <a:schemeClr val="bg1"/>
                </a:solidFill>
              </a:rPr>
              <a:t>Changes in </a:t>
            </a:r>
          </a:p>
          <a:p>
            <a:pPr algn="ctr" eaLnBrk="1" hangingPunct="1">
              <a:spcBef>
                <a:spcPct val="0"/>
              </a:spcBef>
              <a:buFontTx/>
              <a:buNone/>
            </a:pPr>
            <a:r>
              <a:rPr lang="en-US" sz="2000">
                <a:solidFill>
                  <a:schemeClr val="bg1"/>
                </a:solidFill>
              </a:rPr>
              <a:t>People’s Behavior</a:t>
            </a:r>
          </a:p>
        </p:txBody>
      </p:sp>
      <p:sp>
        <p:nvSpPr>
          <p:cNvPr id="190474" name="AutoShape 10"/>
          <p:cNvSpPr>
            <a:spLocks noChangeArrowheads="1"/>
          </p:cNvSpPr>
          <p:nvPr/>
        </p:nvSpPr>
        <p:spPr bwMode="auto">
          <a:xfrm>
            <a:off x="2273300" y="4140200"/>
            <a:ext cx="3582988" cy="16002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3300 h 21600"/>
              <a:gd name="T14" fmla="*/ 18443 w 21600"/>
              <a:gd name="T15" fmla="*/ 18300 h 21600"/>
            </a:gdLst>
            <a:ahLst/>
            <a:cxnLst>
              <a:cxn ang="T8">
                <a:pos x="T0" y="T1"/>
              </a:cxn>
              <a:cxn ang="T9">
                <a:pos x="T2" y="T3"/>
              </a:cxn>
              <a:cxn ang="T10">
                <a:pos x="T4" y="T5"/>
              </a:cxn>
              <a:cxn ang="T11">
                <a:pos x="T6" y="T7"/>
              </a:cxn>
            </a:cxnLst>
            <a:rect l="T12" t="T13" r="T14" b="T15"/>
            <a:pathLst>
              <a:path w="21600" h="21600">
                <a:moveTo>
                  <a:pt x="17054" y="0"/>
                </a:moveTo>
                <a:lnTo>
                  <a:pt x="17054" y="3300"/>
                </a:lnTo>
                <a:lnTo>
                  <a:pt x="3375" y="3300"/>
                </a:lnTo>
                <a:lnTo>
                  <a:pt x="3375" y="18300"/>
                </a:lnTo>
                <a:lnTo>
                  <a:pt x="17054" y="18300"/>
                </a:lnTo>
                <a:lnTo>
                  <a:pt x="17054" y="21600"/>
                </a:lnTo>
                <a:lnTo>
                  <a:pt x="21600" y="10800"/>
                </a:lnTo>
                <a:lnTo>
                  <a:pt x="17054" y="0"/>
                </a:lnTo>
                <a:close/>
              </a:path>
              <a:path w="21600" h="21600">
                <a:moveTo>
                  <a:pt x="1350" y="3300"/>
                </a:moveTo>
                <a:lnTo>
                  <a:pt x="1350" y="18300"/>
                </a:lnTo>
                <a:lnTo>
                  <a:pt x="2700" y="18300"/>
                </a:lnTo>
                <a:lnTo>
                  <a:pt x="2700" y="3300"/>
                </a:lnTo>
                <a:lnTo>
                  <a:pt x="1350" y="3300"/>
                </a:lnTo>
                <a:close/>
              </a:path>
              <a:path w="21600" h="21600">
                <a:moveTo>
                  <a:pt x="0" y="3300"/>
                </a:moveTo>
                <a:lnTo>
                  <a:pt x="0" y="18300"/>
                </a:lnTo>
                <a:lnTo>
                  <a:pt x="675" y="18300"/>
                </a:lnTo>
                <a:lnTo>
                  <a:pt x="675" y="3300"/>
                </a:lnTo>
                <a:lnTo>
                  <a:pt x="0" y="3300"/>
                </a:lnTo>
                <a:close/>
              </a:path>
            </a:pathLst>
          </a:custGeom>
          <a:solidFill>
            <a:srgbClr val="0000FF"/>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2000">
                <a:solidFill>
                  <a:schemeClr val="bg1"/>
                </a:solidFill>
              </a:rPr>
              <a:t>Changes in </a:t>
            </a:r>
          </a:p>
          <a:p>
            <a:pPr algn="ctr" eaLnBrk="1" hangingPunct="1">
              <a:spcBef>
                <a:spcPct val="0"/>
              </a:spcBef>
              <a:buFontTx/>
              <a:buNone/>
            </a:pPr>
            <a:r>
              <a:rPr lang="en-US" sz="2000">
                <a:solidFill>
                  <a:schemeClr val="bg1"/>
                </a:solidFill>
              </a:rPr>
              <a:t>Inputs/Environment</a:t>
            </a:r>
          </a:p>
        </p:txBody>
      </p:sp>
      <p:sp>
        <p:nvSpPr>
          <p:cNvPr id="190475" name="Rectangle 11"/>
          <p:cNvSpPr>
            <a:spLocks noChangeArrowheads="1"/>
          </p:cNvSpPr>
          <p:nvPr/>
        </p:nvSpPr>
        <p:spPr bwMode="auto">
          <a:xfrm>
            <a:off x="1855788" y="5740400"/>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grpSp>
        <p:nvGrpSpPr>
          <p:cNvPr id="190476" name="Group 12"/>
          <p:cNvGrpSpPr>
            <a:grpSpLocks/>
          </p:cNvGrpSpPr>
          <p:nvPr/>
        </p:nvGrpSpPr>
        <p:grpSpPr bwMode="auto">
          <a:xfrm>
            <a:off x="381000" y="1784350"/>
            <a:ext cx="1008063" cy="4311650"/>
            <a:chOff x="240" y="1124"/>
            <a:chExt cx="635" cy="2716"/>
          </a:xfrm>
        </p:grpSpPr>
        <p:sp>
          <p:nvSpPr>
            <p:cNvPr id="190485" name="Rectangle 13"/>
            <p:cNvSpPr>
              <a:spLocks noChangeArrowheads="1"/>
            </p:cNvSpPr>
            <p:nvPr/>
          </p:nvSpPr>
          <p:spPr bwMode="auto">
            <a:xfrm>
              <a:off x="240" y="1124"/>
              <a:ext cx="480" cy="2716"/>
            </a:xfrm>
            <a:prstGeom prst="rect">
              <a:avLst/>
            </a:prstGeom>
            <a:solidFill>
              <a:srgbClr val="FF0000"/>
            </a:solidFill>
            <a:ln w="19050">
              <a:solidFill>
                <a:srgbClr val="A5002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tIns="137160" bIns="137160"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2400">
                  <a:solidFill>
                    <a:schemeClr val="bg1"/>
                  </a:solidFill>
                </a:rPr>
                <a:t>Low Performance</a:t>
              </a:r>
            </a:p>
          </p:txBody>
        </p:sp>
        <p:cxnSp>
          <p:nvCxnSpPr>
            <p:cNvPr id="190486" name="AutoShape 14"/>
            <p:cNvCxnSpPr>
              <a:cxnSpLocks noChangeShapeType="1"/>
              <a:stCxn id="190485" idx="3"/>
              <a:endCxn id="190467" idx="1"/>
            </p:cNvCxnSpPr>
            <p:nvPr/>
          </p:nvCxnSpPr>
          <p:spPr bwMode="auto">
            <a:xfrm>
              <a:off x="726" y="2482"/>
              <a:ext cx="149" cy="6"/>
            </a:xfrm>
            <a:prstGeom prst="straightConnector1">
              <a:avLst/>
            </a:prstGeom>
            <a:noFill/>
            <a:ln w="381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0477" name="AutoShape 15"/>
          <p:cNvCxnSpPr>
            <a:cxnSpLocks noChangeShapeType="1"/>
          </p:cNvCxnSpPr>
          <p:nvPr/>
        </p:nvCxnSpPr>
        <p:spPr bwMode="auto">
          <a:xfrm flipV="1">
            <a:off x="4332288" y="3679825"/>
            <a:ext cx="0" cy="688975"/>
          </a:xfrm>
          <a:prstGeom prst="straightConnector1">
            <a:avLst/>
          </a:prstGeom>
          <a:noFill/>
          <a:ln w="3810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478" name="AutoShape 16"/>
          <p:cNvCxnSpPr>
            <a:cxnSpLocks noChangeShapeType="1"/>
            <a:stCxn id="190471" idx="2"/>
            <a:endCxn id="190481" idx="2"/>
          </p:cNvCxnSpPr>
          <p:nvPr/>
        </p:nvCxnSpPr>
        <p:spPr bwMode="auto">
          <a:xfrm rot="16200000" flipV="1">
            <a:off x="4854575" y="2513013"/>
            <a:ext cx="212725" cy="6972300"/>
          </a:xfrm>
          <a:prstGeom prst="bentConnector3">
            <a:avLst>
              <a:gd name="adj1" fmla="val -158958"/>
            </a:avLst>
          </a:prstGeom>
          <a:noFill/>
          <a:ln w="38100">
            <a:solidFill>
              <a:schemeClr val="tx2"/>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479" name="AutoShape 17"/>
          <p:cNvCxnSpPr>
            <a:cxnSpLocks noChangeShapeType="1"/>
            <a:stCxn id="190469" idx="2"/>
            <a:endCxn id="190467" idx="2"/>
          </p:cNvCxnSpPr>
          <p:nvPr/>
        </p:nvCxnSpPr>
        <p:spPr bwMode="auto">
          <a:xfrm rot="16200000" flipV="1">
            <a:off x="4423569" y="3258344"/>
            <a:ext cx="228600" cy="5516562"/>
          </a:xfrm>
          <a:prstGeom prst="bentConnector3">
            <a:avLst>
              <a:gd name="adj1" fmla="val -95833"/>
            </a:avLst>
          </a:prstGeom>
          <a:noFill/>
          <a:ln w="38100">
            <a:solidFill>
              <a:schemeClr val="tx2"/>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480" name="AutoShape 18"/>
          <p:cNvCxnSpPr>
            <a:cxnSpLocks noChangeShapeType="1"/>
            <a:stCxn id="190468" idx="2"/>
            <a:endCxn id="190475" idx="2"/>
          </p:cNvCxnSpPr>
          <p:nvPr/>
        </p:nvCxnSpPr>
        <p:spPr bwMode="auto">
          <a:xfrm rot="16200000" flipV="1">
            <a:off x="4152106" y="3748882"/>
            <a:ext cx="9525" cy="4297362"/>
          </a:xfrm>
          <a:prstGeom prst="bentConnector3">
            <a:avLst>
              <a:gd name="adj1" fmla="val -2300000"/>
            </a:avLst>
          </a:prstGeom>
          <a:noFill/>
          <a:ln w="38100">
            <a:solidFill>
              <a:schemeClr val="tx2"/>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0481" name="Rectangle 19"/>
          <p:cNvSpPr>
            <a:spLocks noChangeArrowheads="1"/>
          </p:cNvSpPr>
          <p:nvPr/>
        </p:nvSpPr>
        <p:spPr bwMode="auto">
          <a:xfrm>
            <a:off x="1360488" y="5740400"/>
            <a:ext cx="228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800"/>
          </a:p>
        </p:txBody>
      </p:sp>
      <p:cxnSp>
        <p:nvCxnSpPr>
          <p:cNvPr id="190482" name="AutoShape 20"/>
          <p:cNvCxnSpPr>
            <a:cxnSpLocks noChangeShapeType="1"/>
            <a:stCxn id="190471" idx="2"/>
            <a:endCxn id="190485" idx="2"/>
          </p:cNvCxnSpPr>
          <p:nvPr/>
        </p:nvCxnSpPr>
        <p:spPr bwMode="auto">
          <a:xfrm rot="5400000">
            <a:off x="4603750" y="2263775"/>
            <a:ext cx="1588" cy="7685088"/>
          </a:xfrm>
          <a:prstGeom prst="bentConnector3">
            <a:avLst>
              <a:gd name="adj1" fmla="val 34700000"/>
            </a:avLst>
          </a:prstGeom>
          <a:noFill/>
          <a:ln w="38100">
            <a:solidFill>
              <a:schemeClr val="tx2"/>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0483" name="AutoShape 21"/>
          <p:cNvSpPr>
            <a:spLocks noChangeArrowheads="1"/>
          </p:cNvSpPr>
          <p:nvPr/>
        </p:nvSpPr>
        <p:spPr bwMode="auto">
          <a:xfrm>
            <a:off x="1208088" y="1066800"/>
            <a:ext cx="6705600" cy="7620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4214 h 21600"/>
              <a:gd name="T14" fmla="*/ 20430 w 21600"/>
              <a:gd name="T15" fmla="*/ 17386 h 21600"/>
            </a:gdLst>
            <a:ahLst/>
            <a:cxnLst>
              <a:cxn ang="T8">
                <a:pos x="T0" y="T1"/>
              </a:cxn>
              <a:cxn ang="T9">
                <a:pos x="T2" y="T3"/>
              </a:cxn>
              <a:cxn ang="T10">
                <a:pos x="T4" y="T5"/>
              </a:cxn>
              <a:cxn ang="T11">
                <a:pos x="T6" y="T7"/>
              </a:cxn>
            </a:cxnLst>
            <a:rect l="T12" t="T13" r="T14" b="T15"/>
            <a:pathLst>
              <a:path w="21600" h="21600">
                <a:moveTo>
                  <a:pt x="19682" y="0"/>
                </a:moveTo>
                <a:lnTo>
                  <a:pt x="19682" y="4214"/>
                </a:lnTo>
                <a:lnTo>
                  <a:pt x="3375" y="4214"/>
                </a:lnTo>
                <a:lnTo>
                  <a:pt x="3375" y="17386"/>
                </a:lnTo>
                <a:lnTo>
                  <a:pt x="19682" y="17386"/>
                </a:lnTo>
                <a:lnTo>
                  <a:pt x="19682" y="21600"/>
                </a:lnTo>
                <a:lnTo>
                  <a:pt x="21600" y="10800"/>
                </a:lnTo>
                <a:lnTo>
                  <a:pt x="19682" y="0"/>
                </a:lnTo>
                <a:close/>
              </a:path>
              <a:path w="21600" h="21600">
                <a:moveTo>
                  <a:pt x="1350" y="4214"/>
                </a:moveTo>
                <a:lnTo>
                  <a:pt x="1350" y="17386"/>
                </a:lnTo>
                <a:lnTo>
                  <a:pt x="2700" y="17386"/>
                </a:lnTo>
                <a:lnTo>
                  <a:pt x="2700" y="4214"/>
                </a:lnTo>
                <a:lnTo>
                  <a:pt x="1350" y="4214"/>
                </a:lnTo>
                <a:close/>
              </a:path>
              <a:path w="21600" h="21600">
                <a:moveTo>
                  <a:pt x="0" y="4214"/>
                </a:moveTo>
                <a:lnTo>
                  <a:pt x="0" y="17386"/>
                </a:lnTo>
                <a:lnTo>
                  <a:pt x="675" y="17386"/>
                </a:lnTo>
                <a:lnTo>
                  <a:pt x="675" y="4214"/>
                </a:lnTo>
                <a:lnTo>
                  <a:pt x="0" y="4214"/>
                </a:lnTo>
                <a:close/>
              </a:path>
            </a:pathLst>
          </a:custGeom>
          <a:gradFill rotWithShape="1">
            <a:gsLst>
              <a:gs pos="0">
                <a:srgbClr val="CC0000"/>
              </a:gs>
              <a:gs pos="100000">
                <a:srgbClr val="009900"/>
              </a:gs>
            </a:gsLst>
            <a:lin ang="0" scaled="1"/>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2800">
                <a:solidFill>
                  <a:schemeClr val="bg1"/>
                </a:solidFill>
              </a:rPr>
              <a:t>Improvement</a:t>
            </a:r>
          </a:p>
        </p:txBody>
      </p:sp>
      <p:pic>
        <p:nvPicPr>
          <p:cNvPr id="190484" name="Picture 22"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153988"/>
            <a:ext cx="1281113"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ChangeArrowheads="1"/>
          </p:cNvSpPr>
          <p:nvPr/>
        </p:nvSpPr>
        <p:spPr bwMode="auto">
          <a:xfrm>
            <a:off x="7848600" y="1447800"/>
            <a:ext cx="381000" cy="5257800"/>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0" tIns="0" rIns="0" bIns="0" anchor="ctr" anchorCtr="1"/>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2000" b="1">
                <a:solidFill>
                  <a:schemeClr val="bg1"/>
                </a:solidFill>
              </a:rPr>
              <a:t>Target People Behavior</a:t>
            </a:r>
          </a:p>
        </p:txBody>
      </p:sp>
      <p:sp>
        <p:nvSpPr>
          <p:cNvPr id="485379" name="Rectangle 3"/>
          <p:cNvSpPr>
            <a:spLocks noChangeArrowheads="1"/>
          </p:cNvSpPr>
          <p:nvPr/>
        </p:nvSpPr>
        <p:spPr bwMode="auto">
          <a:xfrm>
            <a:off x="8293100" y="1524000"/>
            <a:ext cx="317500" cy="5105400"/>
          </a:xfrm>
          <a:prstGeom prst="rect">
            <a:avLst/>
          </a:prstGeom>
          <a:solidFill>
            <a:srgbClr val="0099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0" tIns="0" rIns="0" bIns="0" anchor="ctr" anchorCtr="1"/>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2000" b="1">
                <a:solidFill>
                  <a:schemeClr val="bg1"/>
                </a:solidFill>
              </a:rPr>
              <a:t>Optimized Outcomes</a:t>
            </a:r>
          </a:p>
        </p:txBody>
      </p:sp>
      <p:sp>
        <p:nvSpPr>
          <p:cNvPr id="485380" name="Rectangle 4"/>
          <p:cNvSpPr>
            <a:spLocks noChangeArrowheads="1"/>
          </p:cNvSpPr>
          <p:nvPr/>
        </p:nvSpPr>
        <p:spPr bwMode="auto">
          <a:xfrm>
            <a:off x="8682038" y="1752600"/>
            <a:ext cx="354012" cy="4648200"/>
          </a:xfrm>
          <a:prstGeom prst="rect">
            <a:avLst/>
          </a:prstGeom>
          <a:solidFill>
            <a:srgbClr val="00CC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0" tIns="0" rIns="0" bIns="0" anchor="ctr" anchorCtr="1"/>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2000" b="1">
                <a:solidFill>
                  <a:schemeClr val="bg1"/>
                </a:solidFill>
              </a:rPr>
              <a:t>High Status</a:t>
            </a:r>
          </a:p>
        </p:txBody>
      </p:sp>
      <p:sp>
        <p:nvSpPr>
          <p:cNvPr id="485381" name="AutoShape 5"/>
          <p:cNvSpPr>
            <a:spLocks noChangeArrowheads="1"/>
          </p:cNvSpPr>
          <p:nvPr/>
        </p:nvSpPr>
        <p:spPr bwMode="auto">
          <a:xfrm>
            <a:off x="152400" y="825500"/>
            <a:ext cx="8839200" cy="449263"/>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3600 h 21600"/>
              <a:gd name="T14" fmla="*/ 20582 w 21600"/>
              <a:gd name="T15" fmla="*/ 18000 h 21600"/>
            </a:gdLst>
            <a:ahLst/>
            <a:cxnLst>
              <a:cxn ang="T8">
                <a:pos x="T0" y="T1"/>
              </a:cxn>
              <a:cxn ang="T9">
                <a:pos x="T2" y="T3"/>
              </a:cxn>
              <a:cxn ang="T10">
                <a:pos x="T4" y="T5"/>
              </a:cxn>
              <a:cxn ang="T11">
                <a:pos x="T6" y="T7"/>
              </a:cxn>
            </a:cxnLst>
            <a:rect l="T12" t="T13" r="T14" b="T15"/>
            <a:pathLst>
              <a:path w="21600" h="21600">
                <a:moveTo>
                  <a:pt x="20073" y="0"/>
                </a:moveTo>
                <a:lnTo>
                  <a:pt x="20073" y="3600"/>
                </a:lnTo>
                <a:lnTo>
                  <a:pt x="3375" y="3600"/>
                </a:lnTo>
                <a:lnTo>
                  <a:pt x="3375" y="18000"/>
                </a:lnTo>
                <a:lnTo>
                  <a:pt x="20073" y="18000"/>
                </a:lnTo>
                <a:lnTo>
                  <a:pt x="20073" y="21600"/>
                </a:lnTo>
                <a:lnTo>
                  <a:pt x="21600" y="10800"/>
                </a:lnTo>
                <a:lnTo>
                  <a:pt x="20073" y="0"/>
                </a:lnTo>
                <a:close/>
              </a:path>
              <a:path w="21600" h="21600">
                <a:moveTo>
                  <a:pt x="1350" y="3600"/>
                </a:moveTo>
                <a:lnTo>
                  <a:pt x="1350" y="18000"/>
                </a:lnTo>
                <a:lnTo>
                  <a:pt x="2700" y="18000"/>
                </a:lnTo>
                <a:lnTo>
                  <a:pt x="2700" y="3600"/>
                </a:lnTo>
                <a:lnTo>
                  <a:pt x="1350" y="3600"/>
                </a:lnTo>
                <a:close/>
              </a:path>
              <a:path w="21600" h="21600">
                <a:moveTo>
                  <a:pt x="0" y="3600"/>
                </a:moveTo>
                <a:lnTo>
                  <a:pt x="0" y="18000"/>
                </a:lnTo>
                <a:lnTo>
                  <a:pt x="675" y="18000"/>
                </a:lnTo>
                <a:lnTo>
                  <a:pt x="675" y="3600"/>
                </a:lnTo>
                <a:lnTo>
                  <a:pt x="0" y="3600"/>
                </a:lnTo>
                <a:close/>
              </a:path>
            </a:pathLst>
          </a:custGeom>
          <a:gradFill rotWithShape="1">
            <a:gsLst>
              <a:gs pos="0">
                <a:srgbClr val="333333"/>
              </a:gs>
              <a:gs pos="100000">
                <a:schemeClr val="bg1"/>
              </a:gs>
            </a:gsLst>
            <a:lin ang="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36576" bIns="36576"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0000"/>
              </a:lnSpc>
              <a:spcBef>
                <a:spcPct val="0"/>
              </a:spcBef>
              <a:buFontTx/>
              <a:buNone/>
            </a:pPr>
            <a:r>
              <a:rPr lang="en-US" sz="2000"/>
              <a:t>Strategies and Supportive Strategies to Improve Status</a:t>
            </a:r>
          </a:p>
        </p:txBody>
      </p:sp>
      <p:cxnSp>
        <p:nvCxnSpPr>
          <p:cNvPr id="202758" name="AutoShape 6"/>
          <p:cNvCxnSpPr>
            <a:cxnSpLocks noChangeShapeType="1"/>
            <a:stCxn id="202769" idx="3"/>
            <a:endCxn id="485378" idx="1"/>
          </p:cNvCxnSpPr>
          <p:nvPr/>
        </p:nvCxnSpPr>
        <p:spPr bwMode="auto">
          <a:xfrm flipV="1">
            <a:off x="7391400" y="4076700"/>
            <a:ext cx="457200" cy="1997075"/>
          </a:xfrm>
          <a:prstGeom prst="bentConnector3">
            <a:avLst>
              <a:gd name="adj1" fmla="val 50000"/>
            </a:avLst>
          </a:prstGeom>
          <a:noFill/>
          <a:ln w="12700">
            <a:solidFill>
              <a:schemeClr val="bg1"/>
            </a:solidFill>
            <a:miter lim="800000"/>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759" name="AutoShape 7"/>
          <p:cNvCxnSpPr>
            <a:cxnSpLocks noChangeShapeType="1"/>
            <a:stCxn id="202770" idx="3"/>
            <a:endCxn id="485378" idx="1"/>
          </p:cNvCxnSpPr>
          <p:nvPr/>
        </p:nvCxnSpPr>
        <p:spPr bwMode="auto">
          <a:xfrm flipV="1">
            <a:off x="7391400" y="4076700"/>
            <a:ext cx="457200" cy="2460625"/>
          </a:xfrm>
          <a:prstGeom prst="bentConnector3">
            <a:avLst>
              <a:gd name="adj1" fmla="val 50000"/>
            </a:avLst>
          </a:prstGeom>
          <a:noFill/>
          <a:ln w="12700">
            <a:solidFill>
              <a:schemeClr val="bg1"/>
            </a:solidFill>
            <a:miter lim="800000"/>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760" name="AutoShape 8"/>
          <p:cNvCxnSpPr>
            <a:cxnSpLocks noChangeShapeType="1"/>
            <a:stCxn id="202771" idx="3"/>
            <a:endCxn id="485378" idx="1"/>
          </p:cNvCxnSpPr>
          <p:nvPr/>
        </p:nvCxnSpPr>
        <p:spPr bwMode="auto">
          <a:xfrm>
            <a:off x="7391400" y="1730375"/>
            <a:ext cx="457200" cy="2346325"/>
          </a:xfrm>
          <a:prstGeom prst="bentConnector3">
            <a:avLst>
              <a:gd name="adj1" fmla="val 50000"/>
            </a:avLst>
          </a:prstGeom>
          <a:noFill/>
          <a:ln w="12700">
            <a:solidFill>
              <a:schemeClr val="bg1"/>
            </a:solidFill>
            <a:miter lim="800000"/>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761" name="AutoShape 9"/>
          <p:cNvCxnSpPr>
            <a:cxnSpLocks noChangeShapeType="1"/>
            <a:stCxn id="202772" idx="3"/>
            <a:endCxn id="485378" idx="1"/>
          </p:cNvCxnSpPr>
          <p:nvPr/>
        </p:nvCxnSpPr>
        <p:spPr bwMode="auto">
          <a:xfrm>
            <a:off x="7391400" y="2185988"/>
            <a:ext cx="457200" cy="1890712"/>
          </a:xfrm>
          <a:prstGeom prst="bentConnector3">
            <a:avLst>
              <a:gd name="adj1" fmla="val 50000"/>
            </a:avLst>
          </a:prstGeom>
          <a:noFill/>
          <a:ln w="12700">
            <a:solidFill>
              <a:schemeClr val="bg1"/>
            </a:solidFill>
            <a:miter lim="800000"/>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762" name="AutoShape 10"/>
          <p:cNvCxnSpPr>
            <a:cxnSpLocks noChangeShapeType="1"/>
            <a:stCxn id="202779" idx="3"/>
            <a:endCxn id="485378" idx="1"/>
          </p:cNvCxnSpPr>
          <p:nvPr/>
        </p:nvCxnSpPr>
        <p:spPr bwMode="auto">
          <a:xfrm flipV="1">
            <a:off x="7391400" y="4076700"/>
            <a:ext cx="457200" cy="1673225"/>
          </a:xfrm>
          <a:prstGeom prst="bentConnector3">
            <a:avLst>
              <a:gd name="adj1" fmla="val 50000"/>
            </a:avLst>
          </a:prstGeom>
          <a:noFill/>
          <a:ln w="12700">
            <a:solidFill>
              <a:schemeClr val="bg1"/>
            </a:solidFill>
            <a:miter lim="800000"/>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763" name="AutoShape 11"/>
          <p:cNvCxnSpPr>
            <a:cxnSpLocks noChangeShapeType="1"/>
            <a:stCxn id="202773" idx="3"/>
            <a:endCxn id="485378" idx="1"/>
          </p:cNvCxnSpPr>
          <p:nvPr/>
        </p:nvCxnSpPr>
        <p:spPr bwMode="auto">
          <a:xfrm flipV="1">
            <a:off x="7391400" y="4076700"/>
            <a:ext cx="457200" cy="112713"/>
          </a:xfrm>
          <a:prstGeom prst="bentConnector3">
            <a:avLst>
              <a:gd name="adj1" fmla="val 50000"/>
            </a:avLst>
          </a:prstGeom>
          <a:noFill/>
          <a:ln w="12700">
            <a:solidFill>
              <a:schemeClr val="bg1"/>
            </a:solidFill>
            <a:miter lim="800000"/>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764" name="AutoShape 12"/>
          <p:cNvCxnSpPr>
            <a:cxnSpLocks noChangeShapeType="1"/>
            <a:stCxn id="202774" idx="3"/>
            <a:endCxn id="485378" idx="1"/>
          </p:cNvCxnSpPr>
          <p:nvPr/>
        </p:nvCxnSpPr>
        <p:spPr bwMode="auto">
          <a:xfrm>
            <a:off x="7391400" y="1409700"/>
            <a:ext cx="457200" cy="2667000"/>
          </a:xfrm>
          <a:prstGeom prst="bentConnector3">
            <a:avLst>
              <a:gd name="adj1" fmla="val 50000"/>
            </a:avLst>
          </a:prstGeom>
          <a:noFill/>
          <a:ln w="12700">
            <a:solidFill>
              <a:schemeClr val="bg1"/>
            </a:solidFill>
            <a:miter lim="800000"/>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765" name="AutoShape 13"/>
          <p:cNvCxnSpPr>
            <a:cxnSpLocks noChangeShapeType="1"/>
            <a:stCxn id="202775" idx="3"/>
            <a:endCxn id="485378" idx="1"/>
          </p:cNvCxnSpPr>
          <p:nvPr/>
        </p:nvCxnSpPr>
        <p:spPr bwMode="auto">
          <a:xfrm>
            <a:off x="7391400" y="2719388"/>
            <a:ext cx="457200" cy="1357312"/>
          </a:xfrm>
          <a:prstGeom prst="bentConnector3">
            <a:avLst>
              <a:gd name="adj1" fmla="val 50000"/>
            </a:avLst>
          </a:prstGeom>
          <a:noFill/>
          <a:ln w="12700">
            <a:solidFill>
              <a:schemeClr val="bg1"/>
            </a:solidFill>
            <a:miter lim="800000"/>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766" name="AutoShape 14"/>
          <p:cNvCxnSpPr>
            <a:cxnSpLocks noChangeShapeType="1"/>
            <a:stCxn id="202776" idx="3"/>
            <a:endCxn id="485378" idx="1"/>
          </p:cNvCxnSpPr>
          <p:nvPr/>
        </p:nvCxnSpPr>
        <p:spPr bwMode="auto">
          <a:xfrm flipV="1">
            <a:off x="7391400" y="4076700"/>
            <a:ext cx="457200" cy="652463"/>
          </a:xfrm>
          <a:prstGeom prst="bentConnector3">
            <a:avLst>
              <a:gd name="adj1" fmla="val 50000"/>
            </a:avLst>
          </a:prstGeom>
          <a:noFill/>
          <a:ln w="12700">
            <a:solidFill>
              <a:schemeClr val="bg1"/>
            </a:solidFill>
            <a:miter lim="800000"/>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767" name="AutoShape 15"/>
          <p:cNvCxnSpPr>
            <a:cxnSpLocks noChangeShapeType="1"/>
            <a:stCxn id="202777" idx="3"/>
            <a:endCxn id="485378" idx="1"/>
          </p:cNvCxnSpPr>
          <p:nvPr/>
        </p:nvCxnSpPr>
        <p:spPr bwMode="auto">
          <a:xfrm>
            <a:off x="7402513" y="3246438"/>
            <a:ext cx="446087" cy="830262"/>
          </a:xfrm>
          <a:prstGeom prst="bentConnector3">
            <a:avLst>
              <a:gd name="adj1" fmla="val 49824"/>
            </a:avLst>
          </a:prstGeom>
          <a:noFill/>
          <a:ln w="12700">
            <a:solidFill>
              <a:schemeClr val="bg1"/>
            </a:solidFill>
            <a:miter lim="800000"/>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768" name="AutoShape 16"/>
          <p:cNvCxnSpPr>
            <a:cxnSpLocks noChangeShapeType="1"/>
            <a:stCxn id="202778" idx="3"/>
            <a:endCxn id="485378" idx="1"/>
          </p:cNvCxnSpPr>
          <p:nvPr/>
        </p:nvCxnSpPr>
        <p:spPr bwMode="auto">
          <a:xfrm>
            <a:off x="7391400" y="3683000"/>
            <a:ext cx="457200" cy="393700"/>
          </a:xfrm>
          <a:prstGeom prst="bentConnector3">
            <a:avLst>
              <a:gd name="adj1" fmla="val 50000"/>
            </a:avLst>
          </a:prstGeom>
          <a:noFill/>
          <a:ln w="12700">
            <a:solidFill>
              <a:schemeClr val="bg1"/>
            </a:solidFill>
            <a:miter lim="800000"/>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2769" name="Rectangle 17"/>
          <p:cNvSpPr>
            <a:spLocks noChangeArrowheads="1"/>
          </p:cNvSpPr>
          <p:nvPr/>
        </p:nvSpPr>
        <p:spPr bwMode="auto">
          <a:xfrm>
            <a:off x="152400" y="5945188"/>
            <a:ext cx="7239000" cy="257175"/>
          </a:xfrm>
          <a:prstGeom prst="rect">
            <a:avLst/>
          </a:prstGeom>
          <a:noFill/>
          <a:ln w="12700" algn="ctr">
            <a:solidFill>
              <a:schemeClr val="bg1"/>
            </a:solidFill>
            <a:miter lim="800000"/>
            <a:headEnd type="none" w="lg" len="lg"/>
            <a:tailEnd type="none" w="lg" len="lg"/>
          </a:ln>
          <a:effectLst/>
          <a:extLst>
            <a:ext uri="{909E8E84-426E-40DD-AFC4-6F175D3DCCD1}">
              <a14:hiddenFill xmlns:a14="http://schemas.microsoft.com/office/drawing/2010/main">
                <a:solidFill>
                  <a:srgbClr val="99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75000"/>
              </a:lnSpc>
              <a:spcBef>
                <a:spcPct val="0"/>
              </a:spcBef>
              <a:buFontTx/>
              <a:buNone/>
            </a:pPr>
            <a:r>
              <a:rPr lang="en-US" sz="1800">
                <a:solidFill>
                  <a:schemeClr val="bg1"/>
                </a:solidFill>
              </a:rPr>
              <a:t>Effectively use public &amp; private sector resources</a:t>
            </a:r>
          </a:p>
        </p:txBody>
      </p:sp>
      <p:sp>
        <p:nvSpPr>
          <p:cNvPr id="202770" name="Rectangle 18"/>
          <p:cNvSpPr>
            <a:spLocks noChangeArrowheads="1"/>
          </p:cNvSpPr>
          <p:nvPr/>
        </p:nvSpPr>
        <p:spPr bwMode="auto">
          <a:xfrm>
            <a:off x="152400" y="6278563"/>
            <a:ext cx="7239000" cy="517525"/>
          </a:xfrm>
          <a:prstGeom prst="rect">
            <a:avLst/>
          </a:prstGeom>
          <a:noFill/>
          <a:ln w="12700" algn="ctr">
            <a:solidFill>
              <a:schemeClr val="bg1"/>
            </a:solidFill>
            <a:miter lim="800000"/>
            <a:headEnd type="none" w="lg" len="lg"/>
            <a:tailEnd type="none" w="lg" len="lg"/>
          </a:ln>
          <a:effectLst/>
          <a:extLst>
            <a:ext uri="{909E8E84-426E-40DD-AFC4-6F175D3DCCD1}">
              <a14:hiddenFill xmlns:a14="http://schemas.microsoft.com/office/drawing/2010/main">
                <a:solidFill>
                  <a:srgbClr val="99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75000"/>
              </a:lnSpc>
              <a:spcBef>
                <a:spcPct val="0"/>
              </a:spcBef>
              <a:buFontTx/>
              <a:buNone/>
            </a:pPr>
            <a:r>
              <a:rPr lang="en-US" sz="1800">
                <a:solidFill>
                  <a:schemeClr val="bg1"/>
                </a:solidFill>
              </a:rPr>
              <a:t>Ensure strong performance/quality (w/ aligned high performance measures) for private/public sectors across world</a:t>
            </a:r>
          </a:p>
        </p:txBody>
      </p:sp>
      <p:sp>
        <p:nvSpPr>
          <p:cNvPr id="202771" name="Rectangle 19"/>
          <p:cNvSpPr>
            <a:spLocks noChangeArrowheads="1"/>
          </p:cNvSpPr>
          <p:nvPr/>
        </p:nvSpPr>
        <p:spPr bwMode="auto">
          <a:xfrm>
            <a:off x="152400" y="1601788"/>
            <a:ext cx="7239000" cy="257175"/>
          </a:xfrm>
          <a:prstGeom prst="rect">
            <a:avLst/>
          </a:prstGeom>
          <a:noFill/>
          <a:ln w="12700" algn="ctr">
            <a:solidFill>
              <a:schemeClr val="bg1"/>
            </a:solidFill>
            <a:miter lim="800000"/>
            <a:headEnd type="none" w="lg" len="lg"/>
            <a:tailEnd type="none" w="lg" len="lg"/>
          </a:ln>
          <a:effectLst/>
          <a:extLst>
            <a:ext uri="{909E8E84-426E-40DD-AFC4-6F175D3DCCD1}">
              <a14:hiddenFill xmlns:a14="http://schemas.microsoft.com/office/drawing/2010/main">
                <a:solidFill>
                  <a:srgbClr val="99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75000"/>
              </a:lnSpc>
              <a:spcBef>
                <a:spcPct val="0"/>
              </a:spcBef>
              <a:buFontTx/>
              <a:buNone/>
            </a:pPr>
            <a:r>
              <a:rPr lang="en-US" sz="1800">
                <a:solidFill>
                  <a:schemeClr val="bg1"/>
                </a:solidFill>
              </a:rPr>
              <a:t>Develop supportive environment</a:t>
            </a:r>
          </a:p>
        </p:txBody>
      </p:sp>
      <p:sp>
        <p:nvSpPr>
          <p:cNvPr id="202772" name="Rectangle 20"/>
          <p:cNvSpPr>
            <a:spLocks noChangeArrowheads="1"/>
          </p:cNvSpPr>
          <p:nvPr/>
        </p:nvSpPr>
        <p:spPr bwMode="auto">
          <a:xfrm>
            <a:off x="152400" y="1954213"/>
            <a:ext cx="7239000" cy="463550"/>
          </a:xfrm>
          <a:prstGeom prst="rect">
            <a:avLst/>
          </a:prstGeom>
          <a:solidFill>
            <a:srgbClr val="006600"/>
          </a:solidFill>
          <a:ln w="12700" algn="ctr">
            <a:solidFill>
              <a:schemeClr val="bg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75000"/>
              </a:lnSpc>
              <a:spcBef>
                <a:spcPct val="0"/>
              </a:spcBef>
              <a:buFontTx/>
              <a:buNone/>
            </a:pPr>
            <a:r>
              <a:rPr lang="en-US" sz="1800">
                <a:solidFill>
                  <a:schemeClr val="bg1"/>
                </a:solidFill>
              </a:rPr>
              <a:t>Develop strong person-centered w/ high personal choice &amp; self care &amp; strong partnership between person &amp; others</a:t>
            </a:r>
          </a:p>
        </p:txBody>
      </p:sp>
      <p:sp>
        <p:nvSpPr>
          <p:cNvPr id="202773" name="Rectangle 21"/>
          <p:cNvSpPr>
            <a:spLocks noChangeArrowheads="1"/>
          </p:cNvSpPr>
          <p:nvPr/>
        </p:nvSpPr>
        <p:spPr bwMode="auto">
          <a:xfrm>
            <a:off x="152400" y="3957638"/>
            <a:ext cx="7239000" cy="463550"/>
          </a:xfrm>
          <a:prstGeom prst="rect">
            <a:avLst/>
          </a:prstGeom>
          <a:noFill/>
          <a:ln w="12700" algn="ctr">
            <a:solidFill>
              <a:schemeClr val="bg1"/>
            </a:solidFill>
            <a:miter lim="800000"/>
            <a:headEnd type="none" w="lg" len="lg"/>
            <a:tailEnd type="none" w="lg" len="lg"/>
          </a:ln>
          <a:effectLst/>
          <a:extLst>
            <a:ext uri="{909E8E84-426E-40DD-AFC4-6F175D3DCCD1}">
              <a14:hiddenFill xmlns:a14="http://schemas.microsoft.com/office/drawing/2010/main">
                <a:solidFill>
                  <a:srgbClr val="99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75000"/>
              </a:lnSpc>
              <a:spcBef>
                <a:spcPct val="0"/>
              </a:spcBef>
              <a:buFontTx/>
              <a:buNone/>
            </a:pPr>
            <a:r>
              <a:rPr lang="en-US" sz="1800">
                <a:solidFill>
                  <a:schemeClr val="bg1"/>
                </a:solidFill>
              </a:rPr>
              <a:t>Develop strong private/public sector &amp; policy/program  collaboration/coordination/management</a:t>
            </a:r>
          </a:p>
        </p:txBody>
      </p:sp>
      <p:sp>
        <p:nvSpPr>
          <p:cNvPr id="202774" name="Rectangle 22"/>
          <p:cNvSpPr>
            <a:spLocks noChangeArrowheads="1"/>
          </p:cNvSpPr>
          <p:nvPr/>
        </p:nvSpPr>
        <p:spPr bwMode="auto">
          <a:xfrm>
            <a:off x="152400" y="1281113"/>
            <a:ext cx="7239000" cy="257175"/>
          </a:xfrm>
          <a:prstGeom prst="rect">
            <a:avLst/>
          </a:prstGeom>
          <a:noFill/>
          <a:ln w="12700" algn="ctr">
            <a:solidFill>
              <a:schemeClr val="bg1"/>
            </a:solidFill>
            <a:miter lim="800000"/>
            <a:headEnd type="none" w="lg" len="lg"/>
            <a:tailEnd type="none" w="lg" len="lg"/>
          </a:ln>
          <a:effectLst/>
          <a:extLst>
            <a:ext uri="{909E8E84-426E-40DD-AFC4-6F175D3DCCD1}">
              <a14:hiddenFill xmlns:a14="http://schemas.microsoft.com/office/drawing/2010/main">
                <a:solidFill>
                  <a:srgbClr val="99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75000"/>
              </a:lnSpc>
              <a:spcBef>
                <a:spcPct val="0"/>
              </a:spcBef>
              <a:buFontTx/>
              <a:buNone/>
            </a:pPr>
            <a:r>
              <a:rPr lang="en-US" sz="1800">
                <a:solidFill>
                  <a:schemeClr val="bg1"/>
                </a:solidFill>
              </a:rPr>
              <a:t>Develop strong people commitment</a:t>
            </a:r>
          </a:p>
        </p:txBody>
      </p:sp>
      <p:sp>
        <p:nvSpPr>
          <p:cNvPr id="202775" name="Rectangle 23"/>
          <p:cNvSpPr>
            <a:spLocks noChangeArrowheads="1"/>
          </p:cNvSpPr>
          <p:nvPr/>
        </p:nvSpPr>
        <p:spPr bwMode="auto">
          <a:xfrm>
            <a:off x="152400" y="2487613"/>
            <a:ext cx="7239000" cy="463550"/>
          </a:xfrm>
          <a:prstGeom prst="rect">
            <a:avLst/>
          </a:prstGeom>
          <a:solidFill>
            <a:srgbClr val="006600"/>
          </a:solidFill>
          <a:ln w="12700" algn="ctr">
            <a:solidFill>
              <a:schemeClr val="bg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75000"/>
              </a:lnSpc>
              <a:spcBef>
                <a:spcPct val="0"/>
              </a:spcBef>
              <a:buFontTx/>
              <a:buNone/>
            </a:pPr>
            <a:r>
              <a:rPr lang="en-US" sz="1800">
                <a:solidFill>
                  <a:schemeClr val="bg1"/>
                </a:solidFill>
              </a:rPr>
              <a:t>The lowest status persons maximize their own potential and are provided all needed support</a:t>
            </a:r>
          </a:p>
        </p:txBody>
      </p:sp>
      <p:sp>
        <p:nvSpPr>
          <p:cNvPr id="202776" name="Rectangle 24"/>
          <p:cNvSpPr>
            <a:spLocks noChangeArrowheads="1"/>
          </p:cNvSpPr>
          <p:nvPr/>
        </p:nvSpPr>
        <p:spPr bwMode="auto">
          <a:xfrm>
            <a:off x="152400" y="4497388"/>
            <a:ext cx="7239000" cy="463550"/>
          </a:xfrm>
          <a:prstGeom prst="rect">
            <a:avLst/>
          </a:prstGeom>
          <a:noFill/>
          <a:ln w="12700" algn="ctr">
            <a:solidFill>
              <a:schemeClr val="bg1"/>
            </a:solidFill>
            <a:miter lim="800000"/>
            <a:headEnd type="none" w="lg" len="lg"/>
            <a:tailEnd type="none" w="lg" len="lg"/>
          </a:ln>
          <a:effectLst/>
          <a:extLst>
            <a:ext uri="{909E8E84-426E-40DD-AFC4-6F175D3DCCD1}">
              <a14:hiddenFill xmlns:a14="http://schemas.microsoft.com/office/drawing/2010/main">
                <a:solidFill>
                  <a:srgbClr val="99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75000"/>
              </a:lnSpc>
              <a:spcBef>
                <a:spcPct val="0"/>
              </a:spcBef>
              <a:buFontTx/>
              <a:buNone/>
            </a:pPr>
            <a:r>
              <a:rPr lang="en-US" sz="1800">
                <a:solidFill>
                  <a:schemeClr val="bg1"/>
                </a:solidFill>
              </a:rPr>
              <a:t>Effectively use  “vulnerability/thriving”, “person-centered”, “world-centered”, systems, strategy, behavioral, performance improvement models</a:t>
            </a:r>
          </a:p>
        </p:txBody>
      </p:sp>
      <p:sp>
        <p:nvSpPr>
          <p:cNvPr id="202777" name="Rectangle 25"/>
          <p:cNvSpPr>
            <a:spLocks noChangeArrowheads="1"/>
          </p:cNvSpPr>
          <p:nvPr/>
        </p:nvSpPr>
        <p:spPr bwMode="auto">
          <a:xfrm>
            <a:off x="152400" y="3014663"/>
            <a:ext cx="7250113" cy="463550"/>
          </a:xfrm>
          <a:prstGeom prst="rect">
            <a:avLst/>
          </a:prstGeom>
          <a:solidFill>
            <a:srgbClr val="006600"/>
          </a:solidFill>
          <a:ln w="12700" algn="ctr">
            <a:solidFill>
              <a:schemeClr val="bg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75000"/>
              </a:lnSpc>
              <a:spcBef>
                <a:spcPct val="0"/>
              </a:spcBef>
              <a:buFontTx/>
              <a:buNone/>
            </a:pPr>
            <a:r>
              <a:rPr lang="en-US" sz="1800">
                <a:solidFill>
                  <a:schemeClr val="bg1"/>
                </a:solidFill>
              </a:rPr>
              <a:t>The higher status persons maximize their own potential to thrive and are provided support</a:t>
            </a:r>
          </a:p>
        </p:txBody>
      </p:sp>
      <p:sp>
        <p:nvSpPr>
          <p:cNvPr id="202778" name="Rectangle 26"/>
          <p:cNvSpPr>
            <a:spLocks noChangeArrowheads="1"/>
          </p:cNvSpPr>
          <p:nvPr/>
        </p:nvSpPr>
        <p:spPr bwMode="auto">
          <a:xfrm>
            <a:off x="152400" y="3554413"/>
            <a:ext cx="7239000" cy="257175"/>
          </a:xfrm>
          <a:prstGeom prst="rect">
            <a:avLst/>
          </a:prstGeom>
          <a:solidFill>
            <a:srgbClr val="006600"/>
          </a:solidFill>
          <a:ln w="12700" algn="ctr">
            <a:solidFill>
              <a:schemeClr val="bg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75000"/>
              </a:lnSpc>
              <a:spcBef>
                <a:spcPct val="0"/>
              </a:spcBef>
              <a:buFontTx/>
              <a:buNone/>
            </a:pPr>
            <a:r>
              <a:rPr lang="en-US" sz="1800">
                <a:solidFill>
                  <a:schemeClr val="bg1"/>
                </a:solidFill>
              </a:rPr>
              <a:t>Assure all people at least survival status</a:t>
            </a:r>
          </a:p>
        </p:txBody>
      </p:sp>
      <p:sp>
        <p:nvSpPr>
          <p:cNvPr id="202779" name="Rectangle 27"/>
          <p:cNvSpPr>
            <a:spLocks noChangeArrowheads="1"/>
          </p:cNvSpPr>
          <p:nvPr/>
        </p:nvSpPr>
        <p:spPr bwMode="auto">
          <a:xfrm>
            <a:off x="152400" y="5621338"/>
            <a:ext cx="7239000" cy="257175"/>
          </a:xfrm>
          <a:prstGeom prst="rect">
            <a:avLst/>
          </a:prstGeom>
          <a:noFill/>
          <a:ln w="12700" algn="ctr">
            <a:solidFill>
              <a:schemeClr val="bg1"/>
            </a:solidFill>
            <a:miter lim="800000"/>
            <a:headEnd type="none" w="lg" len="lg"/>
            <a:tailEnd type="none" w="lg" len="lg"/>
          </a:ln>
          <a:effectLst/>
          <a:extLst>
            <a:ext uri="{909E8E84-426E-40DD-AFC4-6F175D3DCCD1}">
              <a14:hiddenFill xmlns:a14="http://schemas.microsoft.com/office/drawing/2010/main">
                <a:solidFill>
                  <a:srgbClr val="99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spAutoFit/>
          </a:bodyPr>
          <a:lstStyle>
            <a:lvl1pPr marL="227013" indent="-227013">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75000"/>
              </a:lnSpc>
              <a:spcBef>
                <a:spcPct val="0"/>
              </a:spcBef>
              <a:buFontTx/>
              <a:buNone/>
            </a:pPr>
            <a:r>
              <a:rPr lang="en-US" sz="1800">
                <a:solidFill>
                  <a:schemeClr val="bg1"/>
                </a:solidFill>
              </a:rPr>
              <a:t>Identify &amp; agree upon status indicators</a:t>
            </a:r>
          </a:p>
        </p:txBody>
      </p:sp>
      <p:sp>
        <p:nvSpPr>
          <p:cNvPr id="202780" name="Rectangle 28"/>
          <p:cNvSpPr>
            <a:spLocks noChangeArrowheads="1"/>
          </p:cNvSpPr>
          <p:nvPr/>
        </p:nvSpPr>
        <p:spPr bwMode="auto">
          <a:xfrm>
            <a:off x="152400" y="5070475"/>
            <a:ext cx="7239000" cy="463550"/>
          </a:xfrm>
          <a:prstGeom prst="rect">
            <a:avLst/>
          </a:prstGeom>
          <a:noFill/>
          <a:ln w="12700" algn="ctr">
            <a:solidFill>
              <a:schemeClr val="bg1"/>
            </a:solidFill>
            <a:miter lim="800000"/>
            <a:headEnd type="none" w="lg" len="lg"/>
            <a:tailEnd type="none" w="lg" len="lg"/>
          </a:ln>
          <a:effectLst/>
          <a:extLst>
            <a:ext uri="{909E8E84-426E-40DD-AFC4-6F175D3DCCD1}">
              <a14:hiddenFill xmlns:a14="http://schemas.microsoft.com/office/drawing/2010/main">
                <a:solidFill>
                  <a:srgbClr val="99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75000"/>
              </a:lnSpc>
              <a:spcBef>
                <a:spcPct val="0"/>
              </a:spcBef>
              <a:buFontTx/>
              <a:buNone/>
            </a:pPr>
            <a:r>
              <a:rPr lang="en-US" sz="1800">
                <a:solidFill>
                  <a:schemeClr val="bg1"/>
                </a:solidFill>
              </a:rPr>
              <a:t>Effectively develop/execute strategies that are self adjusting &amp; self perpetuating</a:t>
            </a:r>
          </a:p>
        </p:txBody>
      </p:sp>
      <p:cxnSp>
        <p:nvCxnSpPr>
          <p:cNvPr id="202781" name="AutoShape 29"/>
          <p:cNvCxnSpPr>
            <a:cxnSpLocks noChangeShapeType="1"/>
            <a:stCxn id="202780" idx="3"/>
            <a:endCxn id="485378" idx="1"/>
          </p:cNvCxnSpPr>
          <p:nvPr/>
        </p:nvCxnSpPr>
        <p:spPr bwMode="auto">
          <a:xfrm flipV="1">
            <a:off x="7391400" y="4076700"/>
            <a:ext cx="457200" cy="1225550"/>
          </a:xfrm>
          <a:prstGeom prst="bentConnector3">
            <a:avLst>
              <a:gd name="adj1" fmla="val 50000"/>
            </a:avLst>
          </a:prstGeom>
          <a:noFill/>
          <a:ln w="12700">
            <a:solidFill>
              <a:schemeClr val="bg1"/>
            </a:solidFill>
            <a:miter lim="800000"/>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2782" name="Rectangle 30"/>
          <p:cNvSpPr>
            <a:spLocks noChangeArrowheads="1"/>
          </p:cNvSpPr>
          <p:nvPr/>
        </p:nvSpPr>
        <p:spPr bwMode="auto">
          <a:xfrm>
            <a:off x="152400" y="152400"/>
            <a:ext cx="7315200" cy="533400"/>
          </a:xfrm>
          <a:prstGeom prst="rect">
            <a:avLst/>
          </a:prstGeom>
          <a:solidFill>
            <a:srgbClr val="003300"/>
          </a:solidFill>
          <a:ln w="9525">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0000"/>
              </a:lnSpc>
              <a:spcBef>
                <a:spcPct val="0"/>
              </a:spcBef>
              <a:buFontTx/>
              <a:buNone/>
            </a:pPr>
            <a:r>
              <a:rPr lang="en-US" b="1" i="1">
                <a:solidFill>
                  <a:schemeClr val="bg1"/>
                </a:solidFill>
              </a:rPr>
              <a:t>Thrive!</a:t>
            </a:r>
            <a:r>
              <a:rPr lang="en-US" sz="3000">
                <a:solidFill>
                  <a:schemeClr val="bg1"/>
                </a:solidFill>
              </a:rPr>
              <a:t> -  Using “Strategy/Status Model”</a:t>
            </a:r>
          </a:p>
        </p:txBody>
      </p:sp>
      <p:pic>
        <p:nvPicPr>
          <p:cNvPr id="202783" name="Picture 31"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7063" y="152400"/>
            <a:ext cx="74453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5381"/>
                                        </p:tgtEl>
                                        <p:attrNameLst>
                                          <p:attrName>style.visibility</p:attrName>
                                        </p:attrNameLst>
                                      </p:cBhvr>
                                      <p:to>
                                        <p:strVal val="visible"/>
                                      </p:to>
                                    </p:set>
                                    <p:anim calcmode="lin" valueType="num">
                                      <p:cBhvr additive="base">
                                        <p:cTn id="7" dur="1000" fill="hold"/>
                                        <p:tgtEl>
                                          <p:spTgt spid="485381"/>
                                        </p:tgtEl>
                                        <p:attrNameLst>
                                          <p:attrName>ppt_x</p:attrName>
                                        </p:attrNameLst>
                                      </p:cBhvr>
                                      <p:tavLst>
                                        <p:tav tm="0">
                                          <p:val>
                                            <p:strVal val="0-#ppt_w/2"/>
                                          </p:val>
                                        </p:tav>
                                        <p:tav tm="100000">
                                          <p:val>
                                            <p:strVal val="#ppt_x"/>
                                          </p:val>
                                        </p:tav>
                                      </p:tavLst>
                                    </p:anim>
                                    <p:anim calcmode="lin" valueType="num">
                                      <p:cBhvr additive="base">
                                        <p:cTn id="8" dur="1000" fill="hold"/>
                                        <p:tgtEl>
                                          <p:spTgt spid="48538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85380"/>
                                        </p:tgtEl>
                                        <p:attrNameLst>
                                          <p:attrName>style.visibility</p:attrName>
                                        </p:attrNameLst>
                                      </p:cBhvr>
                                      <p:to>
                                        <p:strVal val="visible"/>
                                      </p:to>
                                    </p:set>
                                    <p:anim calcmode="lin" valueType="num">
                                      <p:cBhvr>
                                        <p:cTn id="13" dur="500" fill="hold"/>
                                        <p:tgtEl>
                                          <p:spTgt spid="485380"/>
                                        </p:tgtEl>
                                        <p:attrNameLst>
                                          <p:attrName>ppt_w</p:attrName>
                                        </p:attrNameLst>
                                      </p:cBhvr>
                                      <p:tavLst>
                                        <p:tav tm="0">
                                          <p:val>
                                            <p:fltVal val="0"/>
                                          </p:val>
                                        </p:tav>
                                        <p:tav tm="100000">
                                          <p:val>
                                            <p:strVal val="#ppt_w"/>
                                          </p:val>
                                        </p:tav>
                                      </p:tavLst>
                                    </p:anim>
                                    <p:anim calcmode="lin" valueType="num">
                                      <p:cBhvr>
                                        <p:cTn id="14" dur="500" fill="hold"/>
                                        <p:tgtEl>
                                          <p:spTgt spid="485380"/>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85379"/>
                                        </p:tgtEl>
                                        <p:attrNameLst>
                                          <p:attrName>style.visibility</p:attrName>
                                        </p:attrNameLst>
                                      </p:cBhvr>
                                      <p:to>
                                        <p:strVal val="visible"/>
                                      </p:to>
                                    </p:set>
                                    <p:anim calcmode="lin" valueType="num">
                                      <p:cBhvr>
                                        <p:cTn id="19" dur="1000" fill="hold"/>
                                        <p:tgtEl>
                                          <p:spTgt spid="485379"/>
                                        </p:tgtEl>
                                        <p:attrNameLst>
                                          <p:attrName>ppt_w</p:attrName>
                                        </p:attrNameLst>
                                      </p:cBhvr>
                                      <p:tavLst>
                                        <p:tav tm="0">
                                          <p:val>
                                            <p:fltVal val="0"/>
                                          </p:val>
                                        </p:tav>
                                        <p:tav tm="100000">
                                          <p:val>
                                            <p:strVal val="#ppt_w"/>
                                          </p:val>
                                        </p:tav>
                                      </p:tavLst>
                                    </p:anim>
                                    <p:anim calcmode="lin" valueType="num">
                                      <p:cBhvr>
                                        <p:cTn id="20" dur="1000" fill="hold"/>
                                        <p:tgtEl>
                                          <p:spTgt spid="485379"/>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85378"/>
                                        </p:tgtEl>
                                        <p:attrNameLst>
                                          <p:attrName>style.visibility</p:attrName>
                                        </p:attrNameLst>
                                      </p:cBhvr>
                                      <p:to>
                                        <p:strVal val="visible"/>
                                      </p:to>
                                    </p:set>
                                    <p:anim calcmode="lin" valueType="num">
                                      <p:cBhvr>
                                        <p:cTn id="25" dur="1000" fill="hold"/>
                                        <p:tgtEl>
                                          <p:spTgt spid="485378"/>
                                        </p:tgtEl>
                                        <p:attrNameLst>
                                          <p:attrName>ppt_w</p:attrName>
                                        </p:attrNameLst>
                                      </p:cBhvr>
                                      <p:tavLst>
                                        <p:tav tm="0">
                                          <p:val>
                                            <p:fltVal val="0"/>
                                          </p:val>
                                        </p:tav>
                                        <p:tav tm="100000">
                                          <p:val>
                                            <p:strVal val="#ppt_w"/>
                                          </p:val>
                                        </p:tav>
                                      </p:tavLst>
                                    </p:anim>
                                    <p:anim calcmode="lin" valueType="num">
                                      <p:cBhvr>
                                        <p:cTn id="26" dur="1000" fill="hold"/>
                                        <p:tgtEl>
                                          <p:spTgt spid="48537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8" grpId="0" animBg="1"/>
      <p:bldP spid="485379" grpId="0" animBg="1"/>
      <p:bldP spid="485380" grpId="0" animBg="1"/>
      <p:bldP spid="485381"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02" name="Group 2"/>
          <p:cNvGrpSpPr>
            <a:grpSpLocks/>
          </p:cNvGrpSpPr>
          <p:nvPr/>
        </p:nvGrpSpPr>
        <p:grpSpPr bwMode="auto">
          <a:xfrm>
            <a:off x="152400" y="990600"/>
            <a:ext cx="8932863" cy="5529263"/>
            <a:chOff x="96" y="624"/>
            <a:chExt cx="5627" cy="3483"/>
          </a:xfrm>
        </p:grpSpPr>
        <p:sp>
          <p:nvSpPr>
            <p:cNvPr id="204805" name="Text Box 3"/>
            <p:cNvSpPr txBox="1">
              <a:spLocks noChangeArrowheads="1"/>
            </p:cNvSpPr>
            <p:nvPr/>
          </p:nvSpPr>
          <p:spPr bwMode="auto">
            <a:xfrm>
              <a:off x="688" y="928"/>
              <a:ext cx="812" cy="33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b="1">
                  <a:solidFill>
                    <a:schemeClr val="bg1"/>
                  </a:solidFill>
                </a:rPr>
                <a:t>Valance for </a:t>
              </a:r>
            </a:p>
            <a:p>
              <a:pPr eaLnBrk="1" hangingPunct="1">
                <a:spcBef>
                  <a:spcPct val="0"/>
                </a:spcBef>
                <a:buFontTx/>
                <a:buNone/>
              </a:pPr>
              <a:r>
                <a:rPr lang="en-US" sz="1400" b="1">
                  <a:solidFill>
                    <a:schemeClr val="bg1"/>
                  </a:solidFill>
                </a:rPr>
                <a:t>Consequences</a:t>
              </a:r>
            </a:p>
          </p:txBody>
        </p:sp>
        <p:sp>
          <p:nvSpPr>
            <p:cNvPr id="204806" name="Text Box 4"/>
            <p:cNvSpPr txBox="1">
              <a:spLocks noChangeArrowheads="1"/>
            </p:cNvSpPr>
            <p:nvPr/>
          </p:nvSpPr>
          <p:spPr bwMode="auto">
            <a:xfrm>
              <a:off x="561" y="2666"/>
              <a:ext cx="956" cy="734"/>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b="1">
                  <a:solidFill>
                    <a:schemeClr val="bg1"/>
                  </a:solidFill>
                </a:rPr>
                <a:t>Environmental </a:t>
              </a:r>
            </a:p>
            <a:p>
              <a:pPr eaLnBrk="1" hangingPunct="1">
                <a:spcBef>
                  <a:spcPct val="0"/>
                </a:spcBef>
                <a:buFontTx/>
                <a:buNone/>
              </a:pPr>
              <a:r>
                <a:rPr lang="en-US" sz="1400" b="1">
                  <a:solidFill>
                    <a:schemeClr val="bg1"/>
                  </a:solidFill>
                </a:rPr>
                <a:t>Variables</a:t>
              </a:r>
            </a:p>
            <a:p>
              <a:pPr eaLnBrk="1" hangingPunct="1">
                <a:spcBef>
                  <a:spcPct val="0"/>
                </a:spcBef>
                <a:buFontTx/>
                <a:buNone/>
              </a:pPr>
              <a:r>
                <a:rPr lang="en-US" sz="1400" b="1">
                  <a:solidFill>
                    <a:schemeClr val="bg1"/>
                  </a:solidFill>
                </a:rPr>
                <a:t>(controllable &amp; </a:t>
              </a:r>
            </a:p>
            <a:p>
              <a:pPr eaLnBrk="1" hangingPunct="1">
                <a:spcBef>
                  <a:spcPct val="0"/>
                </a:spcBef>
                <a:buFontTx/>
                <a:buNone/>
              </a:pPr>
              <a:r>
                <a:rPr lang="en-US" sz="1400" b="1">
                  <a:solidFill>
                    <a:schemeClr val="bg1"/>
                  </a:solidFill>
                </a:rPr>
                <a:t>uncontrollable;</a:t>
              </a:r>
            </a:p>
            <a:p>
              <a:pPr eaLnBrk="1" hangingPunct="1">
                <a:spcBef>
                  <a:spcPct val="0"/>
                </a:spcBef>
                <a:buFontTx/>
                <a:buNone/>
              </a:pPr>
              <a:r>
                <a:rPr lang="en-US" sz="1400" b="1">
                  <a:solidFill>
                    <a:schemeClr val="bg1"/>
                  </a:solidFill>
                </a:rPr>
                <a:t>perceived &amp; real)</a:t>
              </a:r>
            </a:p>
          </p:txBody>
        </p:sp>
        <p:sp>
          <p:nvSpPr>
            <p:cNvPr id="204807" name="Text Box 5"/>
            <p:cNvSpPr txBox="1">
              <a:spLocks noChangeArrowheads="1"/>
            </p:cNvSpPr>
            <p:nvPr/>
          </p:nvSpPr>
          <p:spPr bwMode="auto">
            <a:xfrm>
              <a:off x="576" y="1536"/>
              <a:ext cx="928" cy="59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b="1">
                  <a:solidFill>
                    <a:schemeClr val="bg1"/>
                  </a:solidFill>
                </a:rPr>
                <a:t>Perceived Effort</a:t>
              </a:r>
            </a:p>
            <a:p>
              <a:pPr eaLnBrk="1" hangingPunct="1">
                <a:spcBef>
                  <a:spcPct val="0"/>
                </a:spcBef>
                <a:buFontTx/>
                <a:buNone/>
              </a:pPr>
              <a:r>
                <a:rPr lang="en-US" sz="1400" b="1">
                  <a:solidFill>
                    <a:schemeClr val="bg1"/>
                  </a:solidFill>
                </a:rPr>
                <a:t>to Consequences</a:t>
              </a:r>
            </a:p>
            <a:p>
              <a:pPr eaLnBrk="1" hangingPunct="1">
                <a:spcBef>
                  <a:spcPct val="0"/>
                </a:spcBef>
                <a:buFontTx/>
                <a:buNone/>
              </a:pPr>
              <a:r>
                <a:rPr lang="en-US" sz="1400" b="1">
                  <a:solidFill>
                    <a:schemeClr val="bg1"/>
                  </a:solidFill>
                </a:rPr>
                <a:t>Relationship </a:t>
              </a:r>
            </a:p>
            <a:p>
              <a:pPr eaLnBrk="1" hangingPunct="1">
                <a:spcBef>
                  <a:spcPct val="0"/>
                </a:spcBef>
                <a:buFontTx/>
                <a:buNone/>
              </a:pPr>
              <a:r>
                <a:rPr lang="en-US" sz="1400" b="1">
                  <a:solidFill>
                    <a:schemeClr val="bg1"/>
                  </a:solidFill>
                </a:rPr>
                <a:t>(E (III))</a:t>
              </a:r>
            </a:p>
          </p:txBody>
        </p:sp>
        <p:sp>
          <p:nvSpPr>
            <p:cNvPr id="204808" name="Text Box 6"/>
            <p:cNvSpPr txBox="1">
              <a:spLocks noChangeArrowheads="1"/>
            </p:cNvSpPr>
            <p:nvPr/>
          </p:nvSpPr>
          <p:spPr bwMode="auto">
            <a:xfrm>
              <a:off x="3600" y="1344"/>
              <a:ext cx="795" cy="33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b="1">
                  <a:solidFill>
                    <a:schemeClr val="bg1"/>
                  </a:solidFill>
                </a:rPr>
                <a:t>Intrinsic</a:t>
              </a:r>
            </a:p>
            <a:p>
              <a:pPr eaLnBrk="1" hangingPunct="1">
                <a:spcBef>
                  <a:spcPct val="0"/>
                </a:spcBef>
                <a:buFontTx/>
                <a:buNone/>
              </a:pPr>
              <a:r>
                <a:rPr lang="en-US" sz="1400" b="1">
                  <a:solidFill>
                    <a:schemeClr val="bg1"/>
                  </a:solidFill>
                </a:rPr>
                <a:t>Consequences</a:t>
              </a:r>
            </a:p>
          </p:txBody>
        </p:sp>
        <p:sp>
          <p:nvSpPr>
            <p:cNvPr id="204809" name="Text Box 7"/>
            <p:cNvSpPr txBox="1">
              <a:spLocks noChangeArrowheads="1"/>
            </p:cNvSpPr>
            <p:nvPr/>
          </p:nvSpPr>
          <p:spPr bwMode="auto">
            <a:xfrm>
              <a:off x="3600" y="2160"/>
              <a:ext cx="795" cy="33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b="1">
                  <a:solidFill>
                    <a:schemeClr val="bg1"/>
                  </a:solidFill>
                </a:rPr>
                <a:t>Extrinsic </a:t>
              </a:r>
            </a:p>
            <a:p>
              <a:pPr eaLnBrk="1" hangingPunct="1">
                <a:spcBef>
                  <a:spcPct val="0"/>
                </a:spcBef>
                <a:buFontTx/>
                <a:buNone/>
              </a:pPr>
              <a:r>
                <a:rPr lang="en-US" sz="1400" b="1">
                  <a:solidFill>
                    <a:schemeClr val="bg1"/>
                  </a:solidFill>
                </a:rPr>
                <a:t>Consequences</a:t>
              </a:r>
            </a:p>
          </p:txBody>
        </p:sp>
        <p:sp>
          <p:nvSpPr>
            <p:cNvPr id="204810" name="Text Box 8"/>
            <p:cNvSpPr txBox="1">
              <a:spLocks noChangeArrowheads="1"/>
            </p:cNvSpPr>
            <p:nvPr/>
          </p:nvSpPr>
          <p:spPr bwMode="auto">
            <a:xfrm>
              <a:off x="4704" y="1776"/>
              <a:ext cx="681" cy="33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1400" b="1">
                <a:solidFill>
                  <a:schemeClr val="bg1"/>
                </a:solidFill>
              </a:endParaRPr>
            </a:p>
            <a:p>
              <a:pPr eaLnBrk="1" hangingPunct="1">
                <a:spcBef>
                  <a:spcPct val="0"/>
                </a:spcBef>
                <a:buFontTx/>
                <a:buNone/>
              </a:pPr>
              <a:r>
                <a:rPr lang="en-US" sz="1400" b="1">
                  <a:solidFill>
                    <a:schemeClr val="bg1"/>
                  </a:solidFill>
                </a:rPr>
                <a:t>Satisfaction</a:t>
              </a:r>
            </a:p>
          </p:txBody>
        </p:sp>
        <p:sp>
          <p:nvSpPr>
            <p:cNvPr id="204811" name="Text Box 9"/>
            <p:cNvSpPr txBox="1">
              <a:spLocks noChangeArrowheads="1"/>
            </p:cNvSpPr>
            <p:nvPr/>
          </p:nvSpPr>
          <p:spPr bwMode="auto">
            <a:xfrm>
              <a:off x="2640" y="1536"/>
              <a:ext cx="343" cy="19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b="1">
                  <a:solidFill>
                    <a:schemeClr val="bg1"/>
                  </a:solidFill>
                </a:rPr>
                <a:t>E (I)</a:t>
              </a:r>
            </a:p>
          </p:txBody>
        </p:sp>
        <p:sp>
          <p:nvSpPr>
            <p:cNvPr id="204812" name="Text Box 10"/>
            <p:cNvSpPr txBox="1">
              <a:spLocks noChangeArrowheads="1"/>
            </p:cNvSpPr>
            <p:nvPr/>
          </p:nvSpPr>
          <p:spPr bwMode="auto">
            <a:xfrm>
              <a:off x="3552" y="1824"/>
              <a:ext cx="387" cy="19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b="1">
                  <a:solidFill>
                    <a:schemeClr val="bg1"/>
                  </a:solidFill>
                </a:rPr>
                <a:t>E (II)</a:t>
              </a:r>
            </a:p>
          </p:txBody>
        </p:sp>
        <p:sp>
          <p:nvSpPr>
            <p:cNvPr id="204813" name="Text Box 11"/>
            <p:cNvSpPr txBox="1">
              <a:spLocks noChangeArrowheads="1"/>
            </p:cNvSpPr>
            <p:nvPr/>
          </p:nvSpPr>
          <p:spPr bwMode="auto">
            <a:xfrm>
              <a:off x="96" y="3487"/>
              <a:ext cx="3346" cy="40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b="1">
                  <a:solidFill>
                    <a:schemeClr val="bg1"/>
                  </a:solidFill>
                </a:rPr>
                <a:t>E (I) – Perceived motivation (effort) to behavior relationship</a:t>
              </a:r>
            </a:p>
            <a:p>
              <a:pPr eaLnBrk="1" hangingPunct="1">
                <a:spcBef>
                  <a:spcPct val="0"/>
                </a:spcBef>
                <a:buFontTx/>
                <a:buNone/>
              </a:pPr>
              <a:r>
                <a:rPr lang="en-US" sz="1200" b="1">
                  <a:solidFill>
                    <a:schemeClr val="bg1"/>
                  </a:solidFill>
                </a:rPr>
                <a:t>E (II) – Perceived behavior to intrinsic and extrinsic consequences relationship</a:t>
              </a:r>
            </a:p>
            <a:p>
              <a:pPr eaLnBrk="1" hangingPunct="1">
                <a:spcBef>
                  <a:spcPct val="0"/>
                </a:spcBef>
                <a:buFontTx/>
                <a:buNone/>
              </a:pPr>
              <a:r>
                <a:rPr lang="en-US" sz="1200" b="1">
                  <a:solidFill>
                    <a:schemeClr val="bg1"/>
                  </a:solidFill>
                </a:rPr>
                <a:t>E (III) – Perceived effort to consequences relationship</a:t>
              </a:r>
            </a:p>
          </p:txBody>
        </p:sp>
        <p:sp>
          <p:nvSpPr>
            <p:cNvPr id="204814" name="Text Box 12"/>
            <p:cNvSpPr txBox="1">
              <a:spLocks noChangeArrowheads="1"/>
            </p:cNvSpPr>
            <p:nvPr/>
          </p:nvSpPr>
          <p:spPr bwMode="auto">
            <a:xfrm>
              <a:off x="2304" y="624"/>
              <a:ext cx="1779" cy="19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b="1">
                  <a:solidFill>
                    <a:schemeClr val="bg1"/>
                  </a:solidFill>
                </a:rPr>
                <a:t>Re-evaluation for Future Behavior</a:t>
              </a:r>
            </a:p>
          </p:txBody>
        </p:sp>
        <p:cxnSp>
          <p:nvCxnSpPr>
            <p:cNvPr id="204815" name="AutoShape 13"/>
            <p:cNvCxnSpPr>
              <a:cxnSpLocks noChangeShapeType="1"/>
              <a:stCxn id="204810" idx="3"/>
              <a:endCxn id="204814" idx="3"/>
            </p:cNvCxnSpPr>
            <p:nvPr/>
          </p:nvCxnSpPr>
          <p:spPr bwMode="auto">
            <a:xfrm flipH="1" flipV="1">
              <a:off x="4083" y="723"/>
              <a:ext cx="1302" cy="1219"/>
            </a:xfrm>
            <a:prstGeom prst="bentConnector3">
              <a:avLst>
                <a:gd name="adj1" fmla="val -11060"/>
              </a:avLst>
            </a:prstGeom>
            <a:noFill/>
            <a:ln w="19050">
              <a:solidFill>
                <a:schemeClr val="bg1"/>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16" name="AutoShape 14"/>
            <p:cNvCxnSpPr>
              <a:cxnSpLocks noChangeShapeType="1"/>
              <a:stCxn id="204814" idx="1"/>
              <a:endCxn id="204805" idx="0"/>
            </p:cNvCxnSpPr>
            <p:nvPr/>
          </p:nvCxnSpPr>
          <p:spPr bwMode="auto">
            <a:xfrm rot="10800000" flipV="1">
              <a:off x="1094" y="723"/>
              <a:ext cx="1210" cy="205"/>
            </a:xfrm>
            <a:prstGeom prst="bentConnector2">
              <a:avLst/>
            </a:prstGeom>
            <a:noFill/>
            <a:ln w="19050">
              <a:solidFill>
                <a:schemeClr val="bg1"/>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17" name="AutoShape 15"/>
            <p:cNvCxnSpPr>
              <a:cxnSpLocks noChangeShapeType="1"/>
              <a:stCxn id="204814" idx="1"/>
              <a:endCxn id="204807" idx="1"/>
            </p:cNvCxnSpPr>
            <p:nvPr/>
          </p:nvCxnSpPr>
          <p:spPr bwMode="auto">
            <a:xfrm rot="10800000" flipV="1">
              <a:off x="576" y="723"/>
              <a:ext cx="1728" cy="1113"/>
            </a:xfrm>
            <a:prstGeom prst="bentConnector3">
              <a:avLst>
                <a:gd name="adj1" fmla="val 108333"/>
              </a:avLst>
            </a:prstGeom>
            <a:noFill/>
            <a:ln w="19050">
              <a:solidFill>
                <a:schemeClr val="bg1"/>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18" name="AutoShape 16"/>
            <p:cNvCxnSpPr>
              <a:cxnSpLocks noChangeShapeType="1"/>
              <a:stCxn id="204805" idx="3"/>
              <a:endCxn id="204837" idx="1"/>
            </p:cNvCxnSpPr>
            <p:nvPr/>
          </p:nvCxnSpPr>
          <p:spPr bwMode="auto">
            <a:xfrm>
              <a:off x="1500" y="1094"/>
              <a:ext cx="276" cy="416"/>
            </a:xfrm>
            <a:prstGeom prst="bentConnector3">
              <a:avLst>
                <a:gd name="adj1" fmla="val 50000"/>
              </a:avLst>
            </a:prstGeom>
            <a:noFill/>
            <a:ln w="28575">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19" name="AutoShape 17"/>
            <p:cNvCxnSpPr>
              <a:cxnSpLocks noChangeShapeType="1"/>
              <a:stCxn id="204807" idx="3"/>
              <a:endCxn id="204837" idx="1"/>
            </p:cNvCxnSpPr>
            <p:nvPr/>
          </p:nvCxnSpPr>
          <p:spPr bwMode="auto">
            <a:xfrm flipV="1">
              <a:off x="1504" y="1510"/>
              <a:ext cx="272" cy="326"/>
            </a:xfrm>
            <a:prstGeom prst="bentConnector3">
              <a:avLst>
                <a:gd name="adj1" fmla="val 50000"/>
              </a:avLst>
            </a:prstGeom>
            <a:noFill/>
            <a:ln w="28575">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20" name="AutoShape 18"/>
            <p:cNvCxnSpPr>
              <a:cxnSpLocks noChangeShapeType="1"/>
              <a:stCxn id="204837" idx="3"/>
              <a:endCxn id="204836" idx="1"/>
            </p:cNvCxnSpPr>
            <p:nvPr/>
          </p:nvCxnSpPr>
          <p:spPr bwMode="auto">
            <a:xfrm>
              <a:off x="2426" y="1510"/>
              <a:ext cx="262" cy="432"/>
            </a:xfrm>
            <a:prstGeom prst="bentConnector3">
              <a:avLst>
                <a:gd name="adj1" fmla="val 50000"/>
              </a:avLst>
            </a:prstGeom>
            <a:noFill/>
            <a:ln w="28575">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21" name="AutoShape 19"/>
            <p:cNvCxnSpPr>
              <a:cxnSpLocks noChangeShapeType="1"/>
              <a:stCxn id="204838" idx="3"/>
              <a:endCxn id="204836" idx="1"/>
            </p:cNvCxnSpPr>
            <p:nvPr/>
          </p:nvCxnSpPr>
          <p:spPr bwMode="auto">
            <a:xfrm flipV="1">
              <a:off x="2419" y="1942"/>
              <a:ext cx="269" cy="432"/>
            </a:xfrm>
            <a:prstGeom prst="bentConnector3">
              <a:avLst>
                <a:gd name="adj1" fmla="val 63940"/>
              </a:avLst>
            </a:prstGeom>
            <a:noFill/>
            <a:ln w="28575">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22" name="AutoShape 20"/>
            <p:cNvCxnSpPr>
              <a:cxnSpLocks noChangeShapeType="1"/>
              <a:stCxn id="204836" idx="3"/>
              <a:endCxn id="204809" idx="1"/>
            </p:cNvCxnSpPr>
            <p:nvPr/>
          </p:nvCxnSpPr>
          <p:spPr bwMode="auto">
            <a:xfrm>
              <a:off x="3312" y="1942"/>
              <a:ext cx="288" cy="384"/>
            </a:xfrm>
            <a:prstGeom prst="bentConnector3">
              <a:avLst>
                <a:gd name="adj1" fmla="val 50000"/>
              </a:avLst>
            </a:prstGeom>
            <a:noFill/>
            <a:ln w="28575">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23" name="AutoShape 21"/>
            <p:cNvCxnSpPr>
              <a:cxnSpLocks noChangeShapeType="1"/>
              <a:stCxn id="204836" idx="3"/>
              <a:endCxn id="204808" idx="1"/>
            </p:cNvCxnSpPr>
            <p:nvPr/>
          </p:nvCxnSpPr>
          <p:spPr bwMode="auto">
            <a:xfrm flipV="1">
              <a:off x="3312" y="1510"/>
              <a:ext cx="288" cy="432"/>
            </a:xfrm>
            <a:prstGeom prst="bentConnector3">
              <a:avLst>
                <a:gd name="adj1" fmla="val 50000"/>
              </a:avLst>
            </a:prstGeom>
            <a:noFill/>
            <a:ln w="28575">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24" name="AutoShape 22"/>
            <p:cNvCxnSpPr>
              <a:cxnSpLocks noChangeShapeType="1"/>
              <a:stCxn id="204808" idx="3"/>
              <a:endCxn id="204810" idx="1"/>
            </p:cNvCxnSpPr>
            <p:nvPr/>
          </p:nvCxnSpPr>
          <p:spPr bwMode="auto">
            <a:xfrm>
              <a:off x="4395" y="1510"/>
              <a:ext cx="309" cy="432"/>
            </a:xfrm>
            <a:prstGeom prst="bentConnector3">
              <a:avLst>
                <a:gd name="adj1" fmla="val 49838"/>
              </a:avLst>
            </a:prstGeom>
            <a:noFill/>
            <a:ln w="28575">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25" name="AutoShape 23"/>
            <p:cNvCxnSpPr>
              <a:cxnSpLocks noChangeShapeType="1"/>
              <a:stCxn id="204809" idx="3"/>
              <a:endCxn id="204810" idx="1"/>
            </p:cNvCxnSpPr>
            <p:nvPr/>
          </p:nvCxnSpPr>
          <p:spPr bwMode="auto">
            <a:xfrm flipV="1">
              <a:off x="4395" y="1942"/>
              <a:ext cx="309" cy="384"/>
            </a:xfrm>
            <a:prstGeom prst="bentConnector3">
              <a:avLst>
                <a:gd name="adj1" fmla="val 49838"/>
              </a:avLst>
            </a:prstGeom>
            <a:noFill/>
            <a:ln w="28575">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26" name="AutoShape 24"/>
            <p:cNvCxnSpPr>
              <a:cxnSpLocks noChangeShapeType="1"/>
              <a:stCxn id="204806" idx="3"/>
              <a:endCxn id="204838" idx="2"/>
            </p:cNvCxnSpPr>
            <p:nvPr/>
          </p:nvCxnSpPr>
          <p:spPr bwMode="auto">
            <a:xfrm flipV="1">
              <a:off x="1517" y="2540"/>
              <a:ext cx="677" cy="493"/>
            </a:xfrm>
            <a:prstGeom prst="bentConnector2">
              <a:avLst/>
            </a:prstGeom>
            <a:noFill/>
            <a:ln w="19050">
              <a:solidFill>
                <a:schemeClr val="bg1"/>
              </a:solidFill>
              <a:prstDash val="lg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27" name="AutoShape 25"/>
            <p:cNvCxnSpPr>
              <a:cxnSpLocks noChangeShapeType="1"/>
              <a:stCxn id="204806" idx="3"/>
            </p:cNvCxnSpPr>
            <p:nvPr/>
          </p:nvCxnSpPr>
          <p:spPr bwMode="auto">
            <a:xfrm flipV="1">
              <a:off x="1517" y="1681"/>
              <a:ext cx="359" cy="1352"/>
            </a:xfrm>
            <a:prstGeom prst="bentConnector2">
              <a:avLst/>
            </a:prstGeom>
            <a:noFill/>
            <a:ln w="19050">
              <a:solidFill>
                <a:schemeClr val="bg1"/>
              </a:solidFill>
              <a:prstDash val="lg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28" name="AutoShape 26"/>
            <p:cNvCxnSpPr>
              <a:cxnSpLocks noChangeShapeType="1"/>
              <a:stCxn id="204806" idx="1"/>
              <a:endCxn id="204805" idx="1"/>
            </p:cNvCxnSpPr>
            <p:nvPr/>
          </p:nvCxnSpPr>
          <p:spPr bwMode="auto">
            <a:xfrm rot="10800000" flipH="1">
              <a:off x="561" y="1094"/>
              <a:ext cx="127" cy="1939"/>
            </a:xfrm>
            <a:prstGeom prst="bentConnector3">
              <a:avLst>
                <a:gd name="adj1" fmla="val -63782"/>
              </a:avLst>
            </a:prstGeom>
            <a:noFill/>
            <a:ln w="19050">
              <a:solidFill>
                <a:schemeClr val="bg1"/>
              </a:solidFill>
              <a:prstDash val="lg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29" name="AutoShape 27"/>
            <p:cNvCxnSpPr>
              <a:cxnSpLocks noChangeShapeType="1"/>
              <a:stCxn id="204806" idx="0"/>
              <a:endCxn id="204807" idx="2"/>
            </p:cNvCxnSpPr>
            <p:nvPr/>
          </p:nvCxnSpPr>
          <p:spPr bwMode="auto">
            <a:xfrm rot="-5400000">
              <a:off x="775" y="2400"/>
              <a:ext cx="530" cy="1"/>
            </a:xfrm>
            <a:prstGeom prst="bentConnector3">
              <a:avLst>
                <a:gd name="adj1" fmla="val 50000"/>
              </a:avLst>
            </a:prstGeom>
            <a:noFill/>
            <a:ln w="19050">
              <a:solidFill>
                <a:schemeClr val="bg1"/>
              </a:solidFill>
              <a:prstDash val="lg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30" name="AutoShape 28"/>
            <p:cNvCxnSpPr>
              <a:cxnSpLocks noChangeShapeType="1"/>
              <a:stCxn id="204814" idx="1"/>
              <a:endCxn id="204806" idx="1"/>
            </p:cNvCxnSpPr>
            <p:nvPr/>
          </p:nvCxnSpPr>
          <p:spPr bwMode="auto">
            <a:xfrm rot="10800000" flipV="1">
              <a:off x="561" y="723"/>
              <a:ext cx="1743" cy="2310"/>
            </a:xfrm>
            <a:prstGeom prst="bentConnector3">
              <a:avLst>
                <a:gd name="adj1" fmla="val 113653"/>
              </a:avLst>
            </a:prstGeom>
            <a:noFill/>
            <a:ln w="19050">
              <a:solidFill>
                <a:schemeClr val="bg1"/>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31" name="AutoShape 29"/>
            <p:cNvCxnSpPr>
              <a:cxnSpLocks noChangeShapeType="1"/>
              <a:stCxn id="204806" idx="3"/>
              <a:endCxn id="204809" idx="1"/>
            </p:cNvCxnSpPr>
            <p:nvPr/>
          </p:nvCxnSpPr>
          <p:spPr bwMode="auto">
            <a:xfrm flipV="1">
              <a:off x="1517" y="2326"/>
              <a:ext cx="2083" cy="707"/>
            </a:xfrm>
            <a:prstGeom prst="bentConnector3">
              <a:avLst>
                <a:gd name="adj1" fmla="val 94667"/>
              </a:avLst>
            </a:prstGeom>
            <a:noFill/>
            <a:ln w="19050">
              <a:solidFill>
                <a:schemeClr val="bg1"/>
              </a:solidFill>
              <a:prstDash val="lg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32" name="AutoShape 30"/>
            <p:cNvCxnSpPr>
              <a:cxnSpLocks noChangeShapeType="1"/>
              <a:stCxn id="204806" idx="3"/>
              <a:endCxn id="204811" idx="1"/>
            </p:cNvCxnSpPr>
            <p:nvPr/>
          </p:nvCxnSpPr>
          <p:spPr bwMode="auto">
            <a:xfrm flipV="1">
              <a:off x="1517" y="1635"/>
              <a:ext cx="1123" cy="1398"/>
            </a:xfrm>
            <a:prstGeom prst="bentConnector3">
              <a:avLst>
                <a:gd name="adj1" fmla="val 85394"/>
              </a:avLst>
            </a:prstGeom>
            <a:noFill/>
            <a:ln w="19050">
              <a:solidFill>
                <a:schemeClr val="bg1"/>
              </a:solidFill>
              <a:prstDash val="lg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33" name="AutoShape 31"/>
            <p:cNvCxnSpPr>
              <a:cxnSpLocks noChangeShapeType="1"/>
              <a:stCxn id="204806" idx="3"/>
              <a:endCxn id="204812" idx="1"/>
            </p:cNvCxnSpPr>
            <p:nvPr/>
          </p:nvCxnSpPr>
          <p:spPr bwMode="auto">
            <a:xfrm flipV="1">
              <a:off x="1517" y="1923"/>
              <a:ext cx="2035" cy="1110"/>
            </a:xfrm>
            <a:prstGeom prst="bentConnector3">
              <a:avLst>
                <a:gd name="adj1" fmla="val 92773"/>
              </a:avLst>
            </a:prstGeom>
            <a:noFill/>
            <a:ln w="19050">
              <a:solidFill>
                <a:schemeClr val="bg1"/>
              </a:solidFill>
              <a:prstDash val="lg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34" name="AutoShape 32"/>
            <p:cNvCxnSpPr>
              <a:cxnSpLocks noChangeShapeType="1"/>
              <a:stCxn id="204806" idx="3"/>
              <a:endCxn id="204808" idx="1"/>
            </p:cNvCxnSpPr>
            <p:nvPr/>
          </p:nvCxnSpPr>
          <p:spPr bwMode="auto">
            <a:xfrm flipV="1">
              <a:off x="1517" y="1510"/>
              <a:ext cx="2083" cy="1523"/>
            </a:xfrm>
            <a:prstGeom prst="bentConnector3">
              <a:avLst>
                <a:gd name="adj1" fmla="val 87852"/>
              </a:avLst>
            </a:prstGeom>
            <a:noFill/>
            <a:ln w="19050">
              <a:solidFill>
                <a:schemeClr val="bg1"/>
              </a:solidFill>
              <a:prstDash val="lg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835" name="Rectangle 33"/>
            <p:cNvSpPr>
              <a:spLocks noChangeArrowheads="1"/>
            </p:cNvSpPr>
            <p:nvPr/>
          </p:nvSpPr>
          <p:spPr bwMode="auto">
            <a:xfrm>
              <a:off x="2289" y="3928"/>
              <a:ext cx="3434" cy="17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200" i="1">
                  <a:solidFill>
                    <a:schemeClr val="bg1"/>
                  </a:solidFill>
                </a:rPr>
                <a:t>Based on Behavioral Effectiveness Model (BEM), Gary Christopherson, 1974 &amp; 2004</a:t>
              </a:r>
            </a:p>
          </p:txBody>
        </p:sp>
        <p:sp>
          <p:nvSpPr>
            <p:cNvPr id="204836" name="Text Box 34"/>
            <p:cNvSpPr txBox="1">
              <a:spLocks noChangeArrowheads="1"/>
            </p:cNvSpPr>
            <p:nvPr/>
          </p:nvSpPr>
          <p:spPr bwMode="auto">
            <a:xfrm>
              <a:off x="2688" y="1776"/>
              <a:ext cx="624" cy="33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b="1">
                  <a:solidFill>
                    <a:schemeClr val="bg1"/>
                  </a:solidFill>
                </a:rPr>
                <a:t>Desired Behavior </a:t>
              </a:r>
            </a:p>
          </p:txBody>
        </p:sp>
        <p:sp>
          <p:nvSpPr>
            <p:cNvPr id="204837" name="Text Box 35"/>
            <p:cNvSpPr txBox="1">
              <a:spLocks noChangeArrowheads="1"/>
            </p:cNvSpPr>
            <p:nvPr/>
          </p:nvSpPr>
          <p:spPr bwMode="auto">
            <a:xfrm>
              <a:off x="1776" y="1344"/>
              <a:ext cx="650" cy="33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sz="1400" b="1">
                  <a:solidFill>
                    <a:schemeClr val="bg1"/>
                  </a:solidFill>
                </a:rPr>
                <a:t>Motivation</a:t>
              </a:r>
            </a:p>
            <a:p>
              <a:pPr eaLnBrk="1" hangingPunct="1">
                <a:spcBef>
                  <a:spcPct val="0"/>
                </a:spcBef>
                <a:buFontTx/>
                <a:buNone/>
              </a:pPr>
              <a:r>
                <a:rPr lang="en-US" sz="1400" b="1">
                  <a:solidFill>
                    <a:schemeClr val="bg1"/>
                  </a:solidFill>
                </a:rPr>
                <a:t>(or Effort)</a:t>
              </a:r>
            </a:p>
          </p:txBody>
        </p:sp>
        <p:sp>
          <p:nvSpPr>
            <p:cNvPr id="204838" name="Text Box 36"/>
            <p:cNvSpPr txBox="1">
              <a:spLocks noChangeArrowheads="1"/>
            </p:cNvSpPr>
            <p:nvPr/>
          </p:nvSpPr>
          <p:spPr bwMode="auto">
            <a:xfrm>
              <a:off x="1968" y="2208"/>
              <a:ext cx="451" cy="33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1400" b="1">
                <a:solidFill>
                  <a:schemeClr val="bg1"/>
                </a:solidFill>
              </a:endParaRPr>
            </a:p>
            <a:p>
              <a:pPr eaLnBrk="1" hangingPunct="1">
                <a:spcBef>
                  <a:spcPct val="0"/>
                </a:spcBef>
                <a:buFontTx/>
                <a:buNone/>
              </a:pPr>
              <a:r>
                <a:rPr lang="en-US" sz="1400" b="1">
                  <a:solidFill>
                    <a:schemeClr val="bg1"/>
                  </a:solidFill>
                </a:rPr>
                <a:t>Ability</a:t>
              </a:r>
            </a:p>
          </p:txBody>
        </p:sp>
      </p:grpSp>
      <p:sp>
        <p:nvSpPr>
          <p:cNvPr id="204803" name="Rectangle 37"/>
          <p:cNvSpPr>
            <a:spLocks noChangeArrowheads="1"/>
          </p:cNvSpPr>
          <p:nvPr/>
        </p:nvSpPr>
        <p:spPr bwMode="auto">
          <a:xfrm>
            <a:off x="152400" y="152400"/>
            <a:ext cx="7315200" cy="685800"/>
          </a:xfrm>
          <a:prstGeom prst="rect">
            <a:avLst/>
          </a:prstGeom>
          <a:solidFill>
            <a:srgbClr val="003300"/>
          </a:solidFill>
          <a:ln w="9525">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0000"/>
              </a:lnSpc>
              <a:spcBef>
                <a:spcPct val="0"/>
              </a:spcBef>
              <a:buFontTx/>
              <a:buNone/>
            </a:pPr>
            <a:r>
              <a:rPr lang="en-US" b="1" i="1">
                <a:solidFill>
                  <a:schemeClr val="bg1"/>
                </a:solidFill>
              </a:rPr>
              <a:t>Thrive!</a:t>
            </a:r>
            <a:r>
              <a:rPr lang="en-US" sz="3000">
                <a:solidFill>
                  <a:schemeClr val="bg1"/>
                </a:solidFill>
              </a:rPr>
              <a:t> -  Using “BEM Model”</a:t>
            </a:r>
          </a:p>
        </p:txBody>
      </p:sp>
      <p:pic>
        <p:nvPicPr>
          <p:cNvPr id="204804" name="Picture 38"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152400"/>
            <a:ext cx="97631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3657600" y="1143000"/>
            <a:ext cx="5181600" cy="4967288"/>
          </a:xfrm>
          <a:prstGeom prst="rect">
            <a:avLst/>
          </a:prstGeom>
          <a:gradFill rotWithShape="0">
            <a:gsLst>
              <a:gs pos="0">
                <a:srgbClr val="00CC00"/>
              </a:gs>
              <a:gs pos="100000">
                <a:srgbClr val="CC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356355" name="Text Box 3"/>
          <p:cNvSpPr txBox="1">
            <a:spLocks noChangeArrowheads="1"/>
          </p:cNvSpPr>
          <p:nvPr/>
        </p:nvSpPr>
        <p:spPr bwMode="auto">
          <a:xfrm>
            <a:off x="1676400" y="6400800"/>
            <a:ext cx="7289800" cy="284163"/>
          </a:xfrm>
          <a:prstGeom prst="rect">
            <a:avLst/>
          </a:prstGeom>
          <a:noFill/>
          <a:ln>
            <a:noFill/>
          </a:ln>
          <a:effectLst/>
          <a:extLst>
            <a:ext uri="{909E8E84-426E-40DD-AFC4-6F175D3DCCD1}">
              <a14:hiddenFill xmlns:a14="http://schemas.microsoft.com/office/drawing/2010/main">
                <a:gradFill rotWithShape="0">
                  <a:gsLst>
                    <a:gs pos="0">
                      <a:srgbClr val="993300"/>
                    </a:gs>
                    <a:gs pos="100000">
                      <a:srgbClr val="009900"/>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1400"/>
              <a:t>Gary Christopherson, 2009; Adapted from </a:t>
            </a:r>
            <a:r>
              <a:rPr lang="en-US" sz="1400" u="sng"/>
              <a:t>Work Design:  A Systems Concept</a:t>
            </a:r>
            <a:r>
              <a:rPr lang="en-US" sz="1400"/>
              <a:t>, Gerald Nadler, 1970</a:t>
            </a:r>
          </a:p>
        </p:txBody>
      </p:sp>
      <p:graphicFrame>
        <p:nvGraphicFramePr>
          <p:cNvPr id="645152" name="Group 32"/>
          <p:cNvGraphicFramePr>
            <a:graphicFrameLocks noGrp="1"/>
          </p:cNvGraphicFramePr>
          <p:nvPr/>
        </p:nvGraphicFramePr>
        <p:xfrm>
          <a:off x="3657600" y="1143000"/>
          <a:ext cx="5181600" cy="4970463"/>
        </p:xfrm>
        <a:graphic>
          <a:graphicData uri="http://schemas.openxmlformats.org/drawingml/2006/table">
            <a:tbl>
              <a:tblPr/>
              <a:tblGrid>
                <a:gridCol w="2133600"/>
                <a:gridCol w="3048000"/>
              </a:tblGrid>
              <a:tr h="708025">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Create &amp; Sustain Thriving ______</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r h="1066800">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Create &amp; Sustain Thriving ______</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Save _____ Forever</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r h="2341563">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6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Create &amp; Sustain Thriving ______ For Generations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Save Endangered ______ For Generations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Fix Broken ______</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Reduce Vulnerability</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r h="854075">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A50021"/>
                          </a:solidFill>
                          <a:effectLst>
                            <a:outerShdw blurRad="38100" dist="38100" dir="2700000" algn="tl">
                              <a:srgbClr val="C0C0C0"/>
                            </a:outerShdw>
                          </a:effectLst>
                          <a:latin typeface="Times New Roman" panose="02020603050405020304" pitchFamily="18" charset="0"/>
                          <a:cs typeface="Arial" panose="020B0604020202020204" pitchFamily="34" charset="0"/>
                        </a:rPr>
                        <a:t>Broken ______ &amp; Its Endangered Future</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bl>
          </a:graphicData>
        </a:graphic>
      </p:graphicFrame>
      <p:sp>
        <p:nvSpPr>
          <p:cNvPr id="356373" name="Text Box 21"/>
          <p:cNvSpPr txBox="1">
            <a:spLocks noChangeArrowheads="1"/>
          </p:cNvSpPr>
          <p:nvPr/>
        </p:nvSpPr>
        <p:spPr bwMode="auto">
          <a:xfrm>
            <a:off x="279400" y="1119188"/>
            <a:ext cx="2844800" cy="585787"/>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2000">
                <a:solidFill>
                  <a:schemeClr val="bg1"/>
                </a:solidFill>
              </a:rPr>
              <a:t>Theoretical Ideal System</a:t>
            </a:r>
          </a:p>
          <a:p>
            <a:pPr eaLnBrk="1" hangingPunct="1">
              <a:lnSpc>
                <a:spcPct val="90000"/>
              </a:lnSpc>
              <a:spcBef>
                <a:spcPct val="0"/>
              </a:spcBef>
              <a:buFontTx/>
              <a:buNone/>
            </a:pPr>
            <a:r>
              <a:rPr lang="en-US" sz="1600">
                <a:solidFill>
                  <a:schemeClr val="bg1"/>
                </a:solidFill>
              </a:rPr>
              <a:t>No “cost”; no constraints</a:t>
            </a:r>
          </a:p>
        </p:txBody>
      </p:sp>
      <p:sp>
        <p:nvSpPr>
          <p:cNvPr id="356374" name="Text Box 22"/>
          <p:cNvSpPr txBox="1">
            <a:spLocks noChangeArrowheads="1"/>
          </p:cNvSpPr>
          <p:nvPr/>
        </p:nvSpPr>
        <p:spPr bwMode="auto">
          <a:xfrm>
            <a:off x="304800" y="1854200"/>
            <a:ext cx="2590800" cy="808038"/>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2000">
                <a:solidFill>
                  <a:schemeClr val="bg1"/>
                </a:solidFill>
              </a:rPr>
              <a:t>Ultimate Ideal System</a:t>
            </a:r>
          </a:p>
          <a:p>
            <a:pPr eaLnBrk="1" hangingPunct="1">
              <a:lnSpc>
                <a:spcPct val="90000"/>
              </a:lnSpc>
              <a:spcBef>
                <a:spcPct val="0"/>
              </a:spcBef>
              <a:buFontTx/>
              <a:buNone/>
            </a:pPr>
            <a:r>
              <a:rPr lang="en-US" sz="1600">
                <a:solidFill>
                  <a:schemeClr val="bg1"/>
                </a:solidFill>
              </a:rPr>
              <a:t>No constraints; </a:t>
            </a:r>
          </a:p>
          <a:p>
            <a:pPr eaLnBrk="1" hangingPunct="1">
              <a:lnSpc>
                <a:spcPct val="90000"/>
              </a:lnSpc>
              <a:spcBef>
                <a:spcPct val="0"/>
              </a:spcBef>
              <a:buFontTx/>
              <a:buNone/>
            </a:pPr>
            <a:r>
              <a:rPr lang="en-US" sz="1600">
                <a:solidFill>
                  <a:schemeClr val="bg1"/>
                </a:solidFill>
              </a:rPr>
              <a:t>“means” not available</a:t>
            </a:r>
          </a:p>
        </p:txBody>
      </p:sp>
      <p:sp>
        <p:nvSpPr>
          <p:cNvPr id="356375" name="Text Box 23"/>
          <p:cNvSpPr txBox="1">
            <a:spLocks noChangeArrowheads="1"/>
          </p:cNvSpPr>
          <p:nvPr/>
        </p:nvSpPr>
        <p:spPr bwMode="auto">
          <a:xfrm>
            <a:off x="271463" y="2736850"/>
            <a:ext cx="2501900" cy="808038"/>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2000">
                <a:solidFill>
                  <a:schemeClr val="bg1"/>
                </a:solidFill>
              </a:rPr>
              <a:t>Feasible Ideal System</a:t>
            </a:r>
          </a:p>
          <a:p>
            <a:pPr eaLnBrk="1" hangingPunct="1">
              <a:lnSpc>
                <a:spcPct val="90000"/>
              </a:lnSpc>
              <a:spcBef>
                <a:spcPct val="0"/>
              </a:spcBef>
              <a:buFontTx/>
              <a:buNone/>
            </a:pPr>
            <a:r>
              <a:rPr lang="en-US" sz="1600">
                <a:solidFill>
                  <a:schemeClr val="bg1"/>
                </a:solidFill>
              </a:rPr>
              <a:t>Constraints removed/ reduced; “means” available</a:t>
            </a:r>
          </a:p>
        </p:txBody>
      </p:sp>
      <p:sp>
        <p:nvSpPr>
          <p:cNvPr id="356376" name="Text Box 24"/>
          <p:cNvSpPr txBox="1">
            <a:spLocks noChangeArrowheads="1"/>
          </p:cNvSpPr>
          <p:nvPr/>
        </p:nvSpPr>
        <p:spPr bwMode="auto">
          <a:xfrm>
            <a:off x="533400" y="5486400"/>
            <a:ext cx="2286000" cy="420688"/>
          </a:xfrm>
          <a:prstGeom prst="rect">
            <a:avLst/>
          </a:prstGeom>
          <a:noFill/>
          <a:ln>
            <a:noFill/>
          </a:ln>
          <a:effectLst/>
          <a:extLst>
            <a:ext uri="{909E8E84-426E-40DD-AFC4-6F175D3DCCD1}">
              <a14:hiddenFill xmlns:a14="http://schemas.microsoft.com/office/drawing/2010/main">
                <a:gradFill rotWithShape="0">
                  <a:gsLst>
                    <a:gs pos="0">
                      <a:srgbClr val="993300"/>
                    </a:gs>
                    <a:gs pos="100000">
                      <a:srgbClr val="009900"/>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2400">
                <a:solidFill>
                  <a:srgbClr val="FF0000"/>
                </a:solidFill>
              </a:rPr>
              <a:t>Present System</a:t>
            </a:r>
          </a:p>
        </p:txBody>
      </p:sp>
      <p:sp>
        <p:nvSpPr>
          <p:cNvPr id="356377" name="Text Box 25"/>
          <p:cNvSpPr txBox="1">
            <a:spLocks noChangeArrowheads="1"/>
          </p:cNvSpPr>
          <p:nvPr/>
        </p:nvSpPr>
        <p:spPr bwMode="auto">
          <a:xfrm>
            <a:off x="3733800" y="3697288"/>
            <a:ext cx="1981200" cy="152400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spcBef>
                <a:spcPct val="0"/>
              </a:spcBef>
              <a:buFontTx/>
              <a:buNone/>
            </a:pPr>
            <a:r>
              <a:rPr lang="en-US" sz="2000">
                <a:solidFill>
                  <a:schemeClr val="bg1"/>
                </a:solidFill>
              </a:rPr>
              <a:t>Recommended System</a:t>
            </a:r>
          </a:p>
          <a:p>
            <a:pPr algn="ctr" eaLnBrk="1" hangingPunct="1">
              <a:lnSpc>
                <a:spcPct val="90000"/>
              </a:lnSpc>
              <a:spcBef>
                <a:spcPct val="0"/>
              </a:spcBef>
              <a:buFontTx/>
              <a:buNone/>
            </a:pPr>
            <a:r>
              <a:rPr lang="en-US" sz="1600">
                <a:solidFill>
                  <a:schemeClr val="bg1"/>
                </a:solidFill>
              </a:rPr>
              <a:t>Best given constraints </a:t>
            </a:r>
          </a:p>
          <a:p>
            <a:pPr algn="ctr" eaLnBrk="1" hangingPunct="1">
              <a:lnSpc>
                <a:spcPct val="90000"/>
              </a:lnSpc>
              <a:spcBef>
                <a:spcPct val="0"/>
              </a:spcBef>
              <a:buFontTx/>
              <a:buNone/>
            </a:pPr>
            <a:r>
              <a:rPr lang="en-US" sz="1600">
                <a:solidFill>
                  <a:schemeClr val="bg1"/>
                </a:solidFill>
              </a:rPr>
              <a:t>&amp; available “means”;</a:t>
            </a:r>
          </a:p>
          <a:p>
            <a:pPr algn="ctr" eaLnBrk="1" hangingPunct="1">
              <a:lnSpc>
                <a:spcPct val="90000"/>
              </a:lnSpc>
              <a:spcBef>
                <a:spcPct val="0"/>
              </a:spcBef>
              <a:buFontTx/>
              <a:buNone/>
            </a:pPr>
            <a:r>
              <a:rPr lang="en-US" sz="1600">
                <a:solidFill>
                  <a:schemeClr val="bg1"/>
                </a:solidFill>
              </a:rPr>
              <a:t>On glide path to “Ultimate Ideal”</a:t>
            </a:r>
          </a:p>
        </p:txBody>
      </p:sp>
      <p:sp>
        <p:nvSpPr>
          <p:cNvPr id="356378" name="AutoShape 26"/>
          <p:cNvSpPr>
            <a:spLocks noChangeArrowheads="1"/>
          </p:cNvSpPr>
          <p:nvPr/>
        </p:nvSpPr>
        <p:spPr bwMode="auto">
          <a:xfrm rot="-5400000">
            <a:off x="762000" y="3352800"/>
            <a:ext cx="4800600" cy="6858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2500 h 21600"/>
              <a:gd name="T14" fmla="*/ 18571 w 21600"/>
              <a:gd name="T15" fmla="*/ 19100 h 21600"/>
            </a:gdLst>
            <a:ahLst/>
            <a:cxnLst>
              <a:cxn ang="T8">
                <a:pos x="T0" y="T1"/>
              </a:cxn>
              <a:cxn ang="T9">
                <a:pos x="T2" y="T3"/>
              </a:cxn>
              <a:cxn ang="T10">
                <a:pos x="T4" y="T5"/>
              </a:cxn>
              <a:cxn ang="T11">
                <a:pos x="T6" y="T7"/>
              </a:cxn>
            </a:cxnLst>
            <a:rect l="T12" t="T13" r="T14" b="T15"/>
            <a:pathLst>
              <a:path w="21600" h="21600">
                <a:moveTo>
                  <a:pt x="17659" y="0"/>
                </a:moveTo>
                <a:lnTo>
                  <a:pt x="17659" y="2500"/>
                </a:lnTo>
                <a:lnTo>
                  <a:pt x="3375" y="2500"/>
                </a:lnTo>
                <a:lnTo>
                  <a:pt x="3375" y="19100"/>
                </a:lnTo>
                <a:lnTo>
                  <a:pt x="17659" y="19100"/>
                </a:lnTo>
                <a:lnTo>
                  <a:pt x="17659" y="21600"/>
                </a:lnTo>
                <a:lnTo>
                  <a:pt x="21600" y="10800"/>
                </a:lnTo>
                <a:lnTo>
                  <a:pt x="17659" y="0"/>
                </a:lnTo>
                <a:close/>
              </a:path>
              <a:path w="21600" h="21600">
                <a:moveTo>
                  <a:pt x="1350" y="2500"/>
                </a:moveTo>
                <a:lnTo>
                  <a:pt x="1350" y="19100"/>
                </a:lnTo>
                <a:lnTo>
                  <a:pt x="2700" y="19100"/>
                </a:lnTo>
                <a:lnTo>
                  <a:pt x="2700" y="2500"/>
                </a:lnTo>
                <a:lnTo>
                  <a:pt x="1350" y="2500"/>
                </a:lnTo>
                <a:close/>
              </a:path>
              <a:path w="21600" h="21600">
                <a:moveTo>
                  <a:pt x="0" y="2500"/>
                </a:moveTo>
                <a:lnTo>
                  <a:pt x="0" y="19100"/>
                </a:lnTo>
                <a:lnTo>
                  <a:pt x="675" y="19100"/>
                </a:lnTo>
                <a:lnTo>
                  <a:pt x="675" y="2500"/>
                </a:lnTo>
                <a:lnTo>
                  <a:pt x="0" y="2500"/>
                </a:lnTo>
                <a:close/>
              </a:path>
            </a:pathLst>
          </a:custGeom>
          <a:gradFill rotWithShape="1">
            <a:gsLst>
              <a:gs pos="0">
                <a:srgbClr val="009900"/>
              </a:gs>
              <a:gs pos="100000">
                <a:srgbClr val="00FF00"/>
              </a:gs>
            </a:gsLst>
            <a:lin ang="0" scaled="1"/>
          </a:gradFill>
          <a:ln w="19050" algn="ctr">
            <a:solidFill>
              <a:srgbClr val="66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spcBef>
                <a:spcPct val="0"/>
              </a:spcBef>
              <a:buFontTx/>
              <a:buNone/>
            </a:pPr>
            <a:r>
              <a:rPr lang="en-US" sz="2400"/>
              <a:t>via Model</a:t>
            </a:r>
          </a:p>
        </p:txBody>
      </p:sp>
      <p:sp>
        <p:nvSpPr>
          <p:cNvPr id="356379" name="Rectangle 27"/>
          <p:cNvSpPr>
            <a:spLocks noChangeArrowheads="1"/>
          </p:cNvSpPr>
          <p:nvPr/>
        </p:nvSpPr>
        <p:spPr bwMode="auto">
          <a:xfrm>
            <a:off x="228600" y="228600"/>
            <a:ext cx="7620000" cy="631825"/>
          </a:xfrm>
          <a:prstGeom prst="rect">
            <a:avLst/>
          </a:prstGeom>
          <a:noFill/>
          <a:ln w="9525">
            <a:solidFill>
              <a:schemeClr val="bg1"/>
            </a:solidFill>
            <a:miter lim="800000"/>
            <a:headEnd/>
            <a:tailEnd/>
          </a:ln>
          <a:effectLst/>
          <a:extLst>
            <a:ext uri="{909E8E84-426E-40DD-AFC4-6F175D3DCCD1}">
              <a14:hiddenFill xmlns:a14="http://schemas.microsoft.com/office/drawing/2010/main">
                <a:gradFill rotWithShape="0">
                  <a:gsLst>
                    <a:gs pos="0">
                      <a:srgbClr val="CC0000"/>
                    </a:gs>
                    <a:gs pos="100000">
                      <a:srgbClr val="009900"/>
                    </a:gs>
                  </a:gsLst>
                  <a:lin ang="189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0000"/>
              </a:lnSpc>
              <a:spcBef>
                <a:spcPct val="0"/>
              </a:spcBef>
              <a:buFontTx/>
              <a:buNone/>
            </a:pPr>
            <a:r>
              <a:rPr lang="en-US" sz="2600">
                <a:solidFill>
                  <a:schemeClr val="bg1"/>
                </a:solidFill>
              </a:rPr>
              <a:t>Ideal Systems Model – Create/Sustain Thriving ______</a:t>
            </a:r>
          </a:p>
        </p:txBody>
      </p:sp>
      <p:sp>
        <p:nvSpPr>
          <p:cNvPr id="356380" name="Oval 28"/>
          <p:cNvSpPr>
            <a:spLocks noChangeAspect="1" noChangeArrowheads="1"/>
          </p:cNvSpPr>
          <p:nvPr/>
        </p:nvSpPr>
        <p:spPr bwMode="auto">
          <a:xfrm>
            <a:off x="8259763" y="149225"/>
            <a:ext cx="731837" cy="731838"/>
          </a:xfrm>
          <a:prstGeom prst="ellipse">
            <a:avLst/>
          </a:prstGeom>
          <a:gradFill rotWithShape="0">
            <a:gsLst>
              <a:gs pos="0">
                <a:srgbClr val="00CC00"/>
              </a:gs>
              <a:gs pos="100000">
                <a:schemeClr val="bg1"/>
              </a:gs>
            </a:gsLst>
            <a:path path="shape">
              <a:fillToRect l="50000" t="50000" r="50000" b="50000"/>
            </a:path>
          </a:gra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r>
              <a:rPr lang="en-US" i="1">
                <a:solidFill>
                  <a:srgbClr val="006600"/>
                </a:solidFill>
              </a:rPr>
              <a:t>via</a:t>
            </a:r>
          </a:p>
        </p:txBody>
      </p:sp>
    </p:spTree>
  </p:cSld>
  <p:clrMapOvr>
    <a:masterClrMapping/>
  </p:clrMapOvr>
  <p:transition>
    <p:cut thruBlk="1"/>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ChangeArrowheads="1"/>
          </p:cNvSpPr>
          <p:nvPr/>
        </p:nvSpPr>
        <p:spPr bwMode="auto">
          <a:xfrm>
            <a:off x="228600" y="152400"/>
            <a:ext cx="7848600" cy="6096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0000"/>
              </a:lnSpc>
              <a:spcBef>
                <a:spcPct val="0"/>
              </a:spcBef>
              <a:buFontTx/>
              <a:buNone/>
            </a:pPr>
            <a:r>
              <a:rPr lang="en-US" sz="2400">
                <a:solidFill>
                  <a:schemeClr val="bg1"/>
                </a:solidFill>
              </a:rPr>
              <a:t>Policy Change, Analysis, Outcome &amp; Desired Status</a:t>
            </a:r>
          </a:p>
        </p:txBody>
      </p:sp>
      <p:sp>
        <p:nvSpPr>
          <p:cNvPr id="487427" name="Text Box 3"/>
          <p:cNvSpPr txBox="1">
            <a:spLocks noChangeArrowheads="1"/>
          </p:cNvSpPr>
          <p:nvPr/>
        </p:nvSpPr>
        <p:spPr bwMode="auto">
          <a:xfrm>
            <a:off x="457200" y="914400"/>
            <a:ext cx="8458200" cy="106997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marL="457200" indent="-457200">
              <a:defRPr sz="2800">
                <a:solidFill>
                  <a:schemeClr val="tx1"/>
                </a:solidFill>
                <a:latin typeface="Times New Roman" panose="02020603050405020304" pitchFamily="18" charset="0"/>
                <a:cs typeface="Arial" panose="020B0604020202020204" pitchFamily="34" charset="0"/>
              </a:defRPr>
            </a:lvl1pPr>
            <a:lvl2pPr marL="576263" indent="-457200">
              <a:defRPr sz="2800">
                <a:solidFill>
                  <a:schemeClr val="tx1"/>
                </a:solidFill>
                <a:latin typeface="Times New Roman" panose="02020603050405020304" pitchFamily="18" charset="0"/>
                <a:cs typeface="Arial" panose="020B0604020202020204" pitchFamily="34" charset="0"/>
              </a:defRPr>
            </a:lvl2pPr>
            <a:lvl3pPr marL="1536700" indent="-457200">
              <a:defRPr sz="2800">
                <a:solidFill>
                  <a:schemeClr val="tx1"/>
                </a:solidFill>
                <a:latin typeface="Times New Roman" panose="02020603050405020304" pitchFamily="18" charset="0"/>
                <a:cs typeface="Arial" panose="020B0604020202020204" pitchFamily="34" charset="0"/>
              </a:defRPr>
            </a:lvl3pPr>
            <a:lvl4pPr marL="2108200" indent="-457200">
              <a:defRPr sz="2800">
                <a:solidFill>
                  <a:schemeClr val="tx1"/>
                </a:solidFill>
                <a:latin typeface="Times New Roman" panose="02020603050405020304" pitchFamily="18" charset="0"/>
                <a:cs typeface="Arial" panose="020B0604020202020204" pitchFamily="34" charset="0"/>
              </a:defRPr>
            </a:lvl4pPr>
            <a:lvl5pPr marL="2679700" indent="-457200">
              <a:defRPr sz="2800">
                <a:solidFill>
                  <a:schemeClr val="tx1"/>
                </a:solidFill>
                <a:latin typeface="Times New Roman" panose="02020603050405020304" pitchFamily="18" charset="0"/>
                <a:cs typeface="Arial" panose="020B0604020202020204" pitchFamily="34" charset="0"/>
              </a:defRPr>
            </a:lvl5pPr>
            <a:lvl6pPr marL="3136900"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3594100"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4051300"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4508500"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20000"/>
              </a:spcBef>
            </a:pPr>
            <a:r>
              <a:rPr lang="en-US" sz="1400" b="1">
                <a:solidFill>
                  <a:schemeClr val="bg1"/>
                </a:solidFill>
                <a:cs typeface="Times New Roman" panose="02020603050405020304" pitchFamily="18" charset="0"/>
              </a:rPr>
              <a:t>1) Assess current and projected state for X and non-X. </a:t>
            </a:r>
          </a:p>
          <a:p>
            <a:pPr algn="ctr" eaLnBrk="1" hangingPunct="1">
              <a:lnSpc>
                <a:spcPct val="85000"/>
              </a:lnSpc>
              <a:spcBef>
                <a:spcPct val="10000"/>
              </a:spcBef>
            </a:pPr>
            <a:r>
              <a:rPr lang="en-US" sz="1400">
                <a:solidFill>
                  <a:schemeClr val="bg1"/>
                </a:solidFill>
                <a:cs typeface="Times New Roman" panose="02020603050405020304" pitchFamily="18" charset="0"/>
              </a:rPr>
              <a:t>and</a:t>
            </a:r>
          </a:p>
          <a:p>
            <a:pPr eaLnBrk="1" hangingPunct="1">
              <a:lnSpc>
                <a:spcPct val="85000"/>
              </a:lnSpc>
              <a:spcBef>
                <a:spcPct val="10000"/>
              </a:spcBef>
            </a:pPr>
            <a:r>
              <a:rPr lang="en-US" sz="1400" b="1">
                <a:solidFill>
                  <a:schemeClr val="bg1"/>
                </a:solidFill>
                <a:cs typeface="Times New Roman" panose="02020603050405020304" pitchFamily="18" charset="0"/>
              </a:rPr>
              <a:t>Determine “vision” and desired status for X and likely status for non-X.</a:t>
            </a:r>
          </a:p>
          <a:p>
            <a:pPr eaLnBrk="1" hangingPunct="1">
              <a:lnSpc>
                <a:spcPct val="85000"/>
              </a:lnSpc>
              <a:spcBef>
                <a:spcPct val="10000"/>
              </a:spcBef>
            </a:pPr>
            <a:r>
              <a:rPr lang="en-US" sz="1400" i="1">
                <a:solidFill>
                  <a:schemeClr val="bg1"/>
                </a:solidFill>
                <a:cs typeface="Times New Roman" panose="02020603050405020304" pitchFamily="18" charset="0"/>
              </a:rPr>
              <a:t>Strategies/Tools:  Systems Model, Status Model, “via” Model, Person Model,  Population Model, Behavioral Effectiveness Model (BEM)</a:t>
            </a:r>
          </a:p>
        </p:txBody>
      </p:sp>
      <p:sp>
        <p:nvSpPr>
          <p:cNvPr id="487428" name="Text Box 4"/>
          <p:cNvSpPr txBox="1">
            <a:spLocks noChangeArrowheads="1"/>
          </p:cNvSpPr>
          <p:nvPr/>
        </p:nvSpPr>
        <p:spPr bwMode="auto">
          <a:xfrm>
            <a:off x="457200" y="2063750"/>
            <a:ext cx="8458200" cy="685800"/>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a:defRPr sz="2800">
                <a:solidFill>
                  <a:schemeClr val="tx1"/>
                </a:solidFill>
                <a:latin typeface="Times New Roman" panose="02020603050405020304" pitchFamily="18" charset="0"/>
                <a:cs typeface="Arial" panose="020B0604020202020204" pitchFamily="34" charset="0"/>
              </a:defRPr>
            </a:lvl1pPr>
            <a:lvl2pPr marL="290513" indent="-171450">
              <a:defRPr sz="2800">
                <a:solidFill>
                  <a:schemeClr val="tx1"/>
                </a:solidFill>
                <a:latin typeface="Times New Roman" panose="02020603050405020304" pitchFamily="18" charset="0"/>
                <a:cs typeface="Arial" panose="020B0604020202020204" pitchFamily="34" charset="0"/>
              </a:defRPr>
            </a:lvl2pPr>
            <a:lvl3pPr marL="1541463" indent="-457200">
              <a:defRPr sz="2800">
                <a:solidFill>
                  <a:schemeClr val="tx1"/>
                </a:solidFill>
                <a:latin typeface="Times New Roman" panose="02020603050405020304" pitchFamily="18" charset="0"/>
                <a:cs typeface="Arial" panose="020B0604020202020204" pitchFamily="34" charset="0"/>
              </a:defRPr>
            </a:lvl3pPr>
            <a:lvl4pPr marL="2112963" indent="-457200">
              <a:defRPr sz="2800">
                <a:solidFill>
                  <a:schemeClr val="tx1"/>
                </a:solidFill>
                <a:latin typeface="Times New Roman" panose="02020603050405020304" pitchFamily="18" charset="0"/>
                <a:cs typeface="Arial" panose="020B0604020202020204" pitchFamily="34" charset="0"/>
              </a:defRPr>
            </a:lvl4pPr>
            <a:lvl5pPr marL="2684463" indent="-457200">
              <a:defRPr sz="2800">
                <a:solidFill>
                  <a:schemeClr val="tx1"/>
                </a:solidFill>
                <a:latin typeface="Times New Roman" panose="02020603050405020304" pitchFamily="18" charset="0"/>
                <a:cs typeface="Arial" panose="020B0604020202020204" pitchFamily="34" charset="0"/>
              </a:defRPr>
            </a:lvl5pPr>
            <a:lvl6pPr marL="31416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35988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40560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45132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20000"/>
              </a:spcBef>
            </a:pPr>
            <a:r>
              <a:rPr lang="en-US" sz="1400" b="1">
                <a:solidFill>
                  <a:schemeClr val="bg1"/>
                </a:solidFill>
                <a:cs typeface="Times New Roman" panose="02020603050405020304" pitchFamily="18" charset="0"/>
              </a:rPr>
              <a:t>2) Assess current people’s behavior and current inputs/environment</a:t>
            </a:r>
          </a:p>
          <a:p>
            <a:pPr eaLnBrk="1" hangingPunct="1">
              <a:lnSpc>
                <a:spcPct val="85000"/>
              </a:lnSpc>
              <a:spcBef>
                <a:spcPct val="20000"/>
              </a:spcBef>
            </a:pPr>
            <a:r>
              <a:rPr lang="en-US" sz="1400" i="1">
                <a:solidFill>
                  <a:schemeClr val="bg1"/>
                </a:solidFill>
                <a:cs typeface="Times New Roman" panose="02020603050405020304" pitchFamily="18" charset="0"/>
              </a:rPr>
              <a:t>Strategies/Tools:  Systems Model, Status Model, “via” Model, Person Model,  Population Model, Behavioral Effectiveness Model (BEM)</a:t>
            </a:r>
            <a:endParaRPr lang="en-US" sz="1400" b="1" i="1">
              <a:solidFill>
                <a:schemeClr val="bg1"/>
              </a:solidFill>
              <a:cs typeface="Times New Roman" panose="02020603050405020304" pitchFamily="18" charset="0"/>
            </a:endParaRPr>
          </a:p>
        </p:txBody>
      </p:sp>
      <p:sp>
        <p:nvSpPr>
          <p:cNvPr id="487429" name="Text Box 5"/>
          <p:cNvSpPr txBox="1">
            <a:spLocks noChangeArrowheads="1"/>
          </p:cNvSpPr>
          <p:nvPr/>
        </p:nvSpPr>
        <p:spPr bwMode="auto">
          <a:xfrm>
            <a:off x="457200" y="5264150"/>
            <a:ext cx="8458200" cy="463550"/>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a:defRPr sz="2800">
                <a:solidFill>
                  <a:schemeClr val="tx1"/>
                </a:solidFill>
                <a:latin typeface="Times New Roman" panose="02020603050405020304" pitchFamily="18" charset="0"/>
                <a:cs typeface="Arial" panose="020B0604020202020204" pitchFamily="34" charset="0"/>
              </a:defRPr>
            </a:lvl1pPr>
            <a:lvl2pPr marL="969963" indent="-457200">
              <a:defRPr sz="2800">
                <a:solidFill>
                  <a:schemeClr val="tx1"/>
                </a:solidFill>
                <a:latin typeface="Times New Roman" panose="02020603050405020304" pitchFamily="18" charset="0"/>
                <a:cs typeface="Arial" panose="020B0604020202020204" pitchFamily="34" charset="0"/>
              </a:defRPr>
            </a:lvl2pPr>
            <a:lvl3pPr marL="1541463" indent="-457200">
              <a:defRPr sz="2800">
                <a:solidFill>
                  <a:schemeClr val="tx1"/>
                </a:solidFill>
                <a:latin typeface="Times New Roman" panose="02020603050405020304" pitchFamily="18" charset="0"/>
                <a:cs typeface="Arial" panose="020B0604020202020204" pitchFamily="34" charset="0"/>
              </a:defRPr>
            </a:lvl3pPr>
            <a:lvl4pPr marL="2112963" indent="-457200">
              <a:defRPr sz="2800">
                <a:solidFill>
                  <a:schemeClr val="tx1"/>
                </a:solidFill>
                <a:latin typeface="Times New Roman" panose="02020603050405020304" pitchFamily="18" charset="0"/>
                <a:cs typeface="Arial" panose="020B0604020202020204" pitchFamily="34" charset="0"/>
              </a:defRPr>
            </a:lvl4pPr>
            <a:lvl5pPr marL="2684463" indent="-457200">
              <a:defRPr sz="2800">
                <a:solidFill>
                  <a:schemeClr val="tx1"/>
                </a:solidFill>
                <a:latin typeface="Times New Roman" panose="02020603050405020304" pitchFamily="18" charset="0"/>
                <a:cs typeface="Arial" panose="020B0604020202020204" pitchFamily="34" charset="0"/>
              </a:defRPr>
            </a:lvl5pPr>
            <a:lvl6pPr marL="31416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35988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40560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45132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20000"/>
              </a:spcBef>
            </a:pPr>
            <a:r>
              <a:rPr lang="en-US" sz="1400" b="1">
                <a:solidFill>
                  <a:schemeClr val="bg1"/>
                </a:solidFill>
                <a:cs typeface="Times New Roman" panose="02020603050405020304" pitchFamily="18" charset="0"/>
              </a:rPr>
              <a:t>Apply evaluation methodology</a:t>
            </a:r>
            <a:r>
              <a:rPr lang="en-US" sz="1400">
                <a:solidFill>
                  <a:schemeClr val="bg1"/>
                </a:solidFill>
                <a:cs typeface="Times New Roman" panose="02020603050405020304" pitchFamily="18" charset="0"/>
              </a:rPr>
              <a:t> for assessing interventions’ and strategies’ impact on near and long term status and for implications for future interventions and strategies.</a:t>
            </a:r>
          </a:p>
        </p:txBody>
      </p:sp>
      <p:sp>
        <p:nvSpPr>
          <p:cNvPr id="487430" name="Text Box 6"/>
          <p:cNvSpPr txBox="1">
            <a:spLocks noChangeArrowheads="1"/>
          </p:cNvSpPr>
          <p:nvPr/>
        </p:nvSpPr>
        <p:spPr bwMode="auto">
          <a:xfrm>
            <a:off x="457200" y="5797550"/>
            <a:ext cx="8458200" cy="28257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a:defRPr sz="2800">
                <a:solidFill>
                  <a:schemeClr val="tx1"/>
                </a:solidFill>
                <a:latin typeface="Times New Roman" panose="02020603050405020304" pitchFamily="18" charset="0"/>
                <a:cs typeface="Arial" panose="020B0604020202020204" pitchFamily="34" charset="0"/>
              </a:defRPr>
            </a:lvl1pPr>
            <a:lvl2pPr marL="969963" indent="-457200">
              <a:defRPr sz="2800">
                <a:solidFill>
                  <a:schemeClr val="tx1"/>
                </a:solidFill>
                <a:latin typeface="Times New Roman" panose="02020603050405020304" pitchFamily="18" charset="0"/>
                <a:cs typeface="Arial" panose="020B0604020202020204" pitchFamily="34" charset="0"/>
              </a:defRPr>
            </a:lvl2pPr>
            <a:lvl3pPr marL="1541463" indent="-457200">
              <a:defRPr sz="2800">
                <a:solidFill>
                  <a:schemeClr val="tx1"/>
                </a:solidFill>
                <a:latin typeface="Times New Roman" panose="02020603050405020304" pitchFamily="18" charset="0"/>
                <a:cs typeface="Arial" panose="020B0604020202020204" pitchFamily="34" charset="0"/>
              </a:defRPr>
            </a:lvl3pPr>
            <a:lvl4pPr marL="2112963" indent="-457200">
              <a:defRPr sz="2800">
                <a:solidFill>
                  <a:schemeClr val="tx1"/>
                </a:solidFill>
                <a:latin typeface="Times New Roman" panose="02020603050405020304" pitchFamily="18" charset="0"/>
                <a:cs typeface="Arial" panose="020B0604020202020204" pitchFamily="34" charset="0"/>
              </a:defRPr>
            </a:lvl4pPr>
            <a:lvl5pPr marL="2684463" indent="-457200">
              <a:defRPr sz="2800">
                <a:solidFill>
                  <a:schemeClr val="tx1"/>
                </a:solidFill>
                <a:latin typeface="Times New Roman" panose="02020603050405020304" pitchFamily="18" charset="0"/>
                <a:cs typeface="Arial" panose="020B0604020202020204" pitchFamily="34" charset="0"/>
              </a:defRPr>
            </a:lvl5pPr>
            <a:lvl6pPr marL="31416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35988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40560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45132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20000"/>
              </a:spcBef>
            </a:pPr>
            <a:r>
              <a:rPr lang="en-US" sz="1400" b="1">
                <a:solidFill>
                  <a:schemeClr val="bg1"/>
                </a:solidFill>
                <a:cs typeface="Times New Roman" panose="02020603050405020304" pitchFamily="18" charset="0"/>
              </a:rPr>
              <a:t>Execute overall strategy and supportive strategies</a:t>
            </a:r>
            <a:r>
              <a:rPr lang="en-US" sz="1400">
                <a:solidFill>
                  <a:schemeClr val="bg1"/>
                </a:solidFill>
                <a:cs typeface="Times New Roman" panose="02020603050405020304" pitchFamily="18" charset="0"/>
              </a:rPr>
              <a:t> successfully using Strategic/Operational Plan/Management.</a:t>
            </a:r>
          </a:p>
        </p:txBody>
      </p:sp>
      <p:sp>
        <p:nvSpPr>
          <p:cNvPr id="487431" name="Text Box 7"/>
          <p:cNvSpPr txBox="1">
            <a:spLocks noChangeArrowheads="1"/>
          </p:cNvSpPr>
          <p:nvPr/>
        </p:nvSpPr>
        <p:spPr bwMode="auto">
          <a:xfrm>
            <a:off x="457200" y="6178550"/>
            <a:ext cx="8458200" cy="463550"/>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a:defRPr sz="2800">
                <a:solidFill>
                  <a:schemeClr val="tx1"/>
                </a:solidFill>
                <a:latin typeface="Times New Roman" panose="02020603050405020304" pitchFamily="18" charset="0"/>
                <a:cs typeface="Arial" panose="020B0604020202020204" pitchFamily="34" charset="0"/>
              </a:defRPr>
            </a:lvl1pPr>
            <a:lvl2pPr marL="969963" indent="-457200">
              <a:defRPr sz="2800">
                <a:solidFill>
                  <a:schemeClr val="tx1"/>
                </a:solidFill>
                <a:latin typeface="Times New Roman" panose="02020603050405020304" pitchFamily="18" charset="0"/>
                <a:cs typeface="Arial" panose="020B0604020202020204" pitchFamily="34" charset="0"/>
              </a:defRPr>
            </a:lvl2pPr>
            <a:lvl3pPr marL="1541463" indent="-457200">
              <a:defRPr sz="2800">
                <a:solidFill>
                  <a:schemeClr val="tx1"/>
                </a:solidFill>
                <a:latin typeface="Times New Roman" panose="02020603050405020304" pitchFamily="18" charset="0"/>
                <a:cs typeface="Arial" panose="020B0604020202020204" pitchFamily="34" charset="0"/>
              </a:defRPr>
            </a:lvl3pPr>
            <a:lvl4pPr marL="2112963" indent="-457200">
              <a:defRPr sz="2800">
                <a:solidFill>
                  <a:schemeClr val="tx1"/>
                </a:solidFill>
                <a:latin typeface="Times New Roman" panose="02020603050405020304" pitchFamily="18" charset="0"/>
                <a:cs typeface="Arial" panose="020B0604020202020204" pitchFamily="34" charset="0"/>
              </a:defRPr>
            </a:lvl4pPr>
            <a:lvl5pPr marL="2684463" indent="-457200">
              <a:defRPr sz="2800">
                <a:solidFill>
                  <a:schemeClr val="tx1"/>
                </a:solidFill>
                <a:latin typeface="Times New Roman" panose="02020603050405020304" pitchFamily="18" charset="0"/>
                <a:cs typeface="Arial" panose="020B0604020202020204" pitchFamily="34" charset="0"/>
              </a:defRPr>
            </a:lvl5pPr>
            <a:lvl6pPr marL="31416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35988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40560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45132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20000"/>
              </a:spcBef>
            </a:pPr>
            <a:r>
              <a:rPr lang="en-US" sz="1400" b="1">
                <a:solidFill>
                  <a:schemeClr val="bg1"/>
                </a:solidFill>
                <a:cs typeface="Times New Roman" panose="02020603050405020304" pitchFamily="18" charset="0"/>
              </a:rPr>
              <a:t>Adjust (</a:t>
            </a:r>
            <a:r>
              <a:rPr lang="en-US" sz="1400">
                <a:solidFill>
                  <a:schemeClr val="bg1"/>
                </a:solidFill>
                <a:cs typeface="Times New Roman" panose="02020603050405020304" pitchFamily="18" charset="0"/>
              </a:rPr>
              <a:t>based on outcomes/status, new behavior, and changing inputs and environment)</a:t>
            </a:r>
            <a:r>
              <a:rPr lang="en-US" sz="1400" b="1">
                <a:solidFill>
                  <a:schemeClr val="bg1"/>
                </a:solidFill>
                <a:cs typeface="Times New Roman" panose="02020603050405020304" pitchFamily="18" charset="0"/>
              </a:rPr>
              <a:t> overall strategy and supportive strategies as needed and execute successfully.  </a:t>
            </a:r>
          </a:p>
        </p:txBody>
      </p:sp>
      <p:sp>
        <p:nvSpPr>
          <p:cNvPr id="487432" name="Oval 8"/>
          <p:cNvSpPr>
            <a:spLocks noChangeArrowheads="1"/>
          </p:cNvSpPr>
          <p:nvPr/>
        </p:nvSpPr>
        <p:spPr bwMode="auto">
          <a:xfrm>
            <a:off x="8351838" y="107950"/>
            <a:ext cx="639762" cy="639763"/>
          </a:xfrm>
          <a:prstGeom prst="ellipse">
            <a:avLst/>
          </a:prstGeom>
          <a:gradFill rotWithShape="0">
            <a:gsLst>
              <a:gs pos="0">
                <a:srgbClr val="00CC00"/>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2400" i="1">
                <a:solidFill>
                  <a:srgbClr val="006600"/>
                </a:solidFill>
              </a:rPr>
              <a:t>via</a:t>
            </a:r>
          </a:p>
        </p:txBody>
      </p:sp>
      <p:sp>
        <p:nvSpPr>
          <p:cNvPr id="487433" name="Text Box 9"/>
          <p:cNvSpPr txBox="1">
            <a:spLocks noChangeArrowheads="1"/>
          </p:cNvSpPr>
          <p:nvPr/>
        </p:nvSpPr>
        <p:spPr bwMode="auto">
          <a:xfrm>
            <a:off x="457200" y="2825750"/>
            <a:ext cx="8458200" cy="2357438"/>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a:defRPr sz="2800">
                <a:solidFill>
                  <a:schemeClr val="tx1"/>
                </a:solidFill>
                <a:latin typeface="Times New Roman" panose="02020603050405020304" pitchFamily="18" charset="0"/>
                <a:cs typeface="Arial" panose="020B0604020202020204" pitchFamily="34" charset="0"/>
              </a:defRPr>
            </a:lvl1pPr>
            <a:lvl2pPr marL="290513" indent="-171450">
              <a:defRPr sz="2800">
                <a:solidFill>
                  <a:schemeClr val="tx1"/>
                </a:solidFill>
                <a:latin typeface="Times New Roman" panose="02020603050405020304" pitchFamily="18" charset="0"/>
                <a:cs typeface="Arial" panose="020B0604020202020204" pitchFamily="34" charset="0"/>
              </a:defRPr>
            </a:lvl2pPr>
            <a:lvl3pPr marL="1541463" indent="-457200">
              <a:defRPr sz="2800">
                <a:solidFill>
                  <a:schemeClr val="tx1"/>
                </a:solidFill>
                <a:latin typeface="Times New Roman" panose="02020603050405020304" pitchFamily="18" charset="0"/>
                <a:cs typeface="Arial" panose="020B0604020202020204" pitchFamily="34" charset="0"/>
              </a:defRPr>
            </a:lvl3pPr>
            <a:lvl4pPr marL="2112963" indent="-457200">
              <a:defRPr sz="2800">
                <a:solidFill>
                  <a:schemeClr val="tx1"/>
                </a:solidFill>
                <a:latin typeface="Times New Roman" panose="02020603050405020304" pitchFamily="18" charset="0"/>
                <a:cs typeface="Arial" panose="020B0604020202020204" pitchFamily="34" charset="0"/>
              </a:defRPr>
            </a:lvl4pPr>
            <a:lvl5pPr marL="2684463" indent="-457200">
              <a:defRPr sz="2800">
                <a:solidFill>
                  <a:schemeClr val="tx1"/>
                </a:solidFill>
                <a:latin typeface="Times New Roman" panose="02020603050405020304" pitchFamily="18" charset="0"/>
                <a:cs typeface="Arial" panose="020B0604020202020204" pitchFamily="34" charset="0"/>
              </a:defRPr>
            </a:lvl5pPr>
            <a:lvl6pPr marL="31416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35988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40560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45132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20000"/>
              </a:spcBef>
            </a:pPr>
            <a:r>
              <a:rPr lang="en-US" sz="1400" b="1">
                <a:solidFill>
                  <a:schemeClr val="bg1"/>
                </a:solidFill>
                <a:cs typeface="Times New Roman" panose="02020603050405020304" pitchFamily="18" charset="0"/>
              </a:rPr>
              <a:t>3) Design “Policy Change” to achieve desired outcomes and status for X while also projecting outcomes and status for non-X.  Determine what policy change will a) appropriately change ability and motivation to b) produce the appropriate behavior change to c) produce the target behavior for X near and long-term while taking into account changes in inputs and environment.  Determine a) how changes in behavior and inputs/environment will affect outcomes for X and non-X and b) how outcomes will affect status of X and non-X.  Determine how changes in status of X and non-X will affect future people’s behavior and inputs/environment.</a:t>
            </a:r>
          </a:p>
          <a:p>
            <a:pPr algn="ctr" eaLnBrk="1" hangingPunct="1">
              <a:lnSpc>
                <a:spcPct val="85000"/>
              </a:lnSpc>
              <a:spcBef>
                <a:spcPct val="10000"/>
              </a:spcBef>
            </a:pPr>
            <a:r>
              <a:rPr lang="en-US" sz="1400">
                <a:solidFill>
                  <a:schemeClr val="bg1"/>
                </a:solidFill>
                <a:cs typeface="Times New Roman" panose="02020603050405020304" pitchFamily="18" charset="0"/>
              </a:rPr>
              <a:t>and</a:t>
            </a:r>
          </a:p>
          <a:p>
            <a:pPr eaLnBrk="1" hangingPunct="1">
              <a:lnSpc>
                <a:spcPct val="85000"/>
              </a:lnSpc>
              <a:spcBef>
                <a:spcPct val="10000"/>
              </a:spcBef>
            </a:pPr>
            <a:r>
              <a:rPr lang="en-US" sz="1400" b="1">
                <a:solidFill>
                  <a:schemeClr val="bg1"/>
                </a:solidFill>
                <a:cs typeface="Times New Roman" panose="02020603050405020304" pitchFamily="18" charset="0"/>
              </a:rPr>
              <a:t>Develop overall, self-perpetuating strategy for creating and sustaining desired positive, large scale change across the target system.</a:t>
            </a:r>
          </a:p>
          <a:p>
            <a:pPr eaLnBrk="1" hangingPunct="1">
              <a:lnSpc>
                <a:spcPct val="85000"/>
              </a:lnSpc>
              <a:spcBef>
                <a:spcPct val="20000"/>
              </a:spcBef>
            </a:pPr>
            <a:r>
              <a:rPr lang="en-US" sz="1400" i="1">
                <a:solidFill>
                  <a:schemeClr val="bg1"/>
                </a:solidFill>
                <a:cs typeface="Times New Roman" panose="02020603050405020304" pitchFamily="18" charset="0"/>
              </a:rPr>
              <a:t>Strategies/Tools:  Systems Model, Status Model, Performance Improvement Model, “via” Model, Person Model Population Model, BEM, Strategy and Supportive Strategies Model. </a:t>
            </a:r>
          </a:p>
        </p:txBody>
      </p:sp>
      <p:cxnSp>
        <p:nvCxnSpPr>
          <p:cNvPr id="487434" name="AutoShape 10"/>
          <p:cNvCxnSpPr>
            <a:cxnSpLocks noChangeShapeType="1"/>
            <a:stCxn id="487431" idx="1"/>
            <a:endCxn id="487427" idx="1"/>
          </p:cNvCxnSpPr>
          <p:nvPr/>
        </p:nvCxnSpPr>
        <p:spPr bwMode="auto">
          <a:xfrm rot="10800000" flipH="1">
            <a:off x="457200" y="1449388"/>
            <a:ext cx="1588" cy="4960937"/>
          </a:xfrm>
          <a:prstGeom prst="bentConnector3">
            <a:avLst>
              <a:gd name="adj1" fmla="val -14400000"/>
            </a:avLst>
          </a:prstGeom>
          <a:noFill/>
          <a:ln w="19050">
            <a:solidFill>
              <a:schemeClr val="tx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8450" name="Rectangle 2"/>
          <p:cNvSpPr>
            <a:spLocks noChangeArrowheads="1"/>
          </p:cNvSpPr>
          <p:nvPr/>
        </p:nvSpPr>
        <p:spPr bwMode="auto">
          <a:xfrm>
            <a:off x="228600" y="152400"/>
            <a:ext cx="7848600"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0000"/>
              </a:lnSpc>
              <a:spcBef>
                <a:spcPct val="0"/>
              </a:spcBef>
              <a:buFontTx/>
              <a:buNone/>
            </a:pPr>
            <a:r>
              <a:rPr lang="en-US" sz="2400"/>
              <a:t>Policy Change, Analysis, Outcome &amp; Desired Status</a:t>
            </a:r>
          </a:p>
        </p:txBody>
      </p:sp>
      <p:sp>
        <p:nvSpPr>
          <p:cNvPr id="488451" name="Text Box 3"/>
          <p:cNvSpPr txBox="1">
            <a:spLocks noChangeArrowheads="1"/>
          </p:cNvSpPr>
          <p:nvPr/>
        </p:nvSpPr>
        <p:spPr bwMode="auto">
          <a:xfrm>
            <a:off x="457200" y="914400"/>
            <a:ext cx="8458200" cy="106997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marL="457200" indent="-457200">
              <a:defRPr sz="2800">
                <a:solidFill>
                  <a:schemeClr val="tx1"/>
                </a:solidFill>
                <a:latin typeface="Times New Roman" panose="02020603050405020304" pitchFamily="18" charset="0"/>
                <a:cs typeface="Arial" panose="020B0604020202020204" pitchFamily="34" charset="0"/>
              </a:defRPr>
            </a:lvl1pPr>
            <a:lvl2pPr marL="576263" indent="-457200">
              <a:defRPr sz="2800">
                <a:solidFill>
                  <a:schemeClr val="tx1"/>
                </a:solidFill>
                <a:latin typeface="Times New Roman" panose="02020603050405020304" pitchFamily="18" charset="0"/>
                <a:cs typeface="Arial" panose="020B0604020202020204" pitchFamily="34" charset="0"/>
              </a:defRPr>
            </a:lvl2pPr>
            <a:lvl3pPr marL="1536700" indent="-457200">
              <a:defRPr sz="2800">
                <a:solidFill>
                  <a:schemeClr val="tx1"/>
                </a:solidFill>
                <a:latin typeface="Times New Roman" panose="02020603050405020304" pitchFamily="18" charset="0"/>
                <a:cs typeface="Arial" panose="020B0604020202020204" pitchFamily="34" charset="0"/>
              </a:defRPr>
            </a:lvl3pPr>
            <a:lvl4pPr marL="2108200" indent="-457200">
              <a:defRPr sz="2800">
                <a:solidFill>
                  <a:schemeClr val="tx1"/>
                </a:solidFill>
                <a:latin typeface="Times New Roman" panose="02020603050405020304" pitchFamily="18" charset="0"/>
                <a:cs typeface="Arial" panose="020B0604020202020204" pitchFamily="34" charset="0"/>
              </a:defRPr>
            </a:lvl4pPr>
            <a:lvl5pPr marL="2679700" indent="-457200">
              <a:defRPr sz="2800">
                <a:solidFill>
                  <a:schemeClr val="tx1"/>
                </a:solidFill>
                <a:latin typeface="Times New Roman" panose="02020603050405020304" pitchFamily="18" charset="0"/>
                <a:cs typeface="Arial" panose="020B0604020202020204" pitchFamily="34" charset="0"/>
              </a:defRPr>
            </a:lvl5pPr>
            <a:lvl6pPr marL="3136900"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3594100"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4051300"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4508500"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20000"/>
              </a:spcBef>
            </a:pPr>
            <a:r>
              <a:rPr lang="en-US" sz="1400" b="1">
                <a:cs typeface="Times New Roman" panose="02020603050405020304" pitchFamily="18" charset="0"/>
              </a:rPr>
              <a:t>1) Assess current and projected state for X and non-X. </a:t>
            </a:r>
          </a:p>
          <a:p>
            <a:pPr algn="ctr" eaLnBrk="1" hangingPunct="1">
              <a:lnSpc>
                <a:spcPct val="85000"/>
              </a:lnSpc>
              <a:spcBef>
                <a:spcPct val="10000"/>
              </a:spcBef>
            </a:pPr>
            <a:r>
              <a:rPr lang="en-US" sz="1400">
                <a:cs typeface="Times New Roman" panose="02020603050405020304" pitchFamily="18" charset="0"/>
              </a:rPr>
              <a:t>and</a:t>
            </a:r>
          </a:p>
          <a:p>
            <a:pPr eaLnBrk="1" hangingPunct="1">
              <a:lnSpc>
                <a:spcPct val="85000"/>
              </a:lnSpc>
              <a:spcBef>
                <a:spcPct val="10000"/>
              </a:spcBef>
            </a:pPr>
            <a:r>
              <a:rPr lang="en-US" sz="1400" b="1">
                <a:cs typeface="Times New Roman" panose="02020603050405020304" pitchFamily="18" charset="0"/>
              </a:rPr>
              <a:t>Determine “vision” and desired status for X and likely status for non-X.</a:t>
            </a:r>
          </a:p>
          <a:p>
            <a:pPr eaLnBrk="1" hangingPunct="1">
              <a:lnSpc>
                <a:spcPct val="85000"/>
              </a:lnSpc>
              <a:spcBef>
                <a:spcPct val="10000"/>
              </a:spcBef>
            </a:pPr>
            <a:r>
              <a:rPr lang="en-US" sz="1400" i="1">
                <a:cs typeface="Times New Roman" panose="02020603050405020304" pitchFamily="18" charset="0"/>
              </a:rPr>
              <a:t>Strategies/Tools:  Systems Model, Status Model, “via” Model, Person Model,  Population Model, Behavioral Effectiveness Model (BEM)</a:t>
            </a:r>
          </a:p>
        </p:txBody>
      </p:sp>
      <p:sp>
        <p:nvSpPr>
          <p:cNvPr id="488452" name="Text Box 4"/>
          <p:cNvSpPr txBox="1">
            <a:spLocks noChangeArrowheads="1"/>
          </p:cNvSpPr>
          <p:nvPr/>
        </p:nvSpPr>
        <p:spPr bwMode="auto">
          <a:xfrm>
            <a:off x="457200" y="2063750"/>
            <a:ext cx="8458200" cy="6858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a:defRPr sz="2800">
                <a:solidFill>
                  <a:schemeClr val="tx1"/>
                </a:solidFill>
                <a:latin typeface="Times New Roman" panose="02020603050405020304" pitchFamily="18" charset="0"/>
                <a:cs typeface="Arial" panose="020B0604020202020204" pitchFamily="34" charset="0"/>
              </a:defRPr>
            </a:lvl1pPr>
            <a:lvl2pPr marL="290513" indent="-171450">
              <a:defRPr sz="2800">
                <a:solidFill>
                  <a:schemeClr val="tx1"/>
                </a:solidFill>
                <a:latin typeface="Times New Roman" panose="02020603050405020304" pitchFamily="18" charset="0"/>
                <a:cs typeface="Arial" panose="020B0604020202020204" pitchFamily="34" charset="0"/>
              </a:defRPr>
            </a:lvl2pPr>
            <a:lvl3pPr marL="1541463" indent="-457200">
              <a:defRPr sz="2800">
                <a:solidFill>
                  <a:schemeClr val="tx1"/>
                </a:solidFill>
                <a:latin typeface="Times New Roman" panose="02020603050405020304" pitchFamily="18" charset="0"/>
                <a:cs typeface="Arial" panose="020B0604020202020204" pitchFamily="34" charset="0"/>
              </a:defRPr>
            </a:lvl3pPr>
            <a:lvl4pPr marL="2112963" indent="-457200">
              <a:defRPr sz="2800">
                <a:solidFill>
                  <a:schemeClr val="tx1"/>
                </a:solidFill>
                <a:latin typeface="Times New Roman" panose="02020603050405020304" pitchFamily="18" charset="0"/>
                <a:cs typeface="Arial" panose="020B0604020202020204" pitchFamily="34" charset="0"/>
              </a:defRPr>
            </a:lvl4pPr>
            <a:lvl5pPr marL="2684463" indent="-457200">
              <a:defRPr sz="2800">
                <a:solidFill>
                  <a:schemeClr val="tx1"/>
                </a:solidFill>
                <a:latin typeface="Times New Roman" panose="02020603050405020304" pitchFamily="18" charset="0"/>
                <a:cs typeface="Arial" panose="020B0604020202020204" pitchFamily="34" charset="0"/>
              </a:defRPr>
            </a:lvl5pPr>
            <a:lvl6pPr marL="31416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35988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40560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45132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20000"/>
              </a:spcBef>
            </a:pPr>
            <a:r>
              <a:rPr lang="en-US" sz="1400" b="1">
                <a:cs typeface="Times New Roman" panose="02020603050405020304" pitchFamily="18" charset="0"/>
              </a:rPr>
              <a:t>2) Assess current people’s behavior and current inputs/environment</a:t>
            </a:r>
          </a:p>
          <a:p>
            <a:pPr eaLnBrk="1" hangingPunct="1">
              <a:lnSpc>
                <a:spcPct val="85000"/>
              </a:lnSpc>
              <a:spcBef>
                <a:spcPct val="20000"/>
              </a:spcBef>
            </a:pPr>
            <a:r>
              <a:rPr lang="en-US" sz="1400" i="1">
                <a:cs typeface="Times New Roman" panose="02020603050405020304" pitchFamily="18" charset="0"/>
              </a:rPr>
              <a:t>Strategies/Tools:  Systems Model, Status Model, “via” Model, Person Model,  Population Model, Behavioral Effectiveness Model (BEM)</a:t>
            </a:r>
            <a:endParaRPr lang="en-US" sz="1400" b="1" i="1">
              <a:cs typeface="Times New Roman" panose="02020603050405020304" pitchFamily="18" charset="0"/>
            </a:endParaRPr>
          </a:p>
        </p:txBody>
      </p:sp>
      <p:sp>
        <p:nvSpPr>
          <p:cNvPr id="488453" name="Text Box 5"/>
          <p:cNvSpPr txBox="1">
            <a:spLocks noChangeArrowheads="1"/>
          </p:cNvSpPr>
          <p:nvPr/>
        </p:nvSpPr>
        <p:spPr bwMode="auto">
          <a:xfrm>
            <a:off x="457200" y="5264150"/>
            <a:ext cx="8458200" cy="4635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a:defRPr sz="2800">
                <a:solidFill>
                  <a:schemeClr val="tx1"/>
                </a:solidFill>
                <a:latin typeface="Times New Roman" panose="02020603050405020304" pitchFamily="18" charset="0"/>
                <a:cs typeface="Arial" panose="020B0604020202020204" pitchFamily="34" charset="0"/>
              </a:defRPr>
            </a:lvl1pPr>
            <a:lvl2pPr marL="969963" indent="-457200">
              <a:defRPr sz="2800">
                <a:solidFill>
                  <a:schemeClr val="tx1"/>
                </a:solidFill>
                <a:latin typeface="Times New Roman" panose="02020603050405020304" pitchFamily="18" charset="0"/>
                <a:cs typeface="Arial" panose="020B0604020202020204" pitchFamily="34" charset="0"/>
              </a:defRPr>
            </a:lvl2pPr>
            <a:lvl3pPr marL="1541463" indent="-457200">
              <a:defRPr sz="2800">
                <a:solidFill>
                  <a:schemeClr val="tx1"/>
                </a:solidFill>
                <a:latin typeface="Times New Roman" panose="02020603050405020304" pitchFamily="18" charset="0"/>
                <a:cs typeface="Arial" panose="020B0604020202020204" pitchFamily="34" charset="0"/>
              </a:defRPr>
            </a:lvl3pPr>
            <a:lvl4pPr marL="2112963" indent="-457200">
              <a:defRPr sz="2800">
                <a:solidFill>
                  <a:schemeClr val="tx1"/>
                </a:solidFill>
                <a:latin typeface="Times New Roman" panose="02020603050405020304" pitchFamily="18" charset="0"/>
                <a:cs typeface="Arial" panose="020B0604020202020204" pitchFamily="34" charset="0"/>
              </a:defRPr>
            </a:lvl4pPr>
            <a:lvl5pPr marL="2684463" indent="-457200">
              <a:defRPr sz="2800">
                <a:solidFill>
                  <a:schemeClr val="tx1"/>
                </a:solidFill>
                <a:latin typeface="Times New Roman" panose="02020603050405020304" pitchFamily="18" charset="0"/>
                <a:cs typeface="Arial" panose="020B0604020202020204" pitchFamily="34" charset="0"/>
              </a:defRPr>
            </a:lvl5pPr>
            <a:lvl6pPr marL="31416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35988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40560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45132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20000"/>
              </a:spcBef>
            </a:pPr>
            <a:r>
              <a:rPr lang="en-US" sz="1400" b="1">
                <a:cs typeface="Times New Roman" panose="02020603050405020304" pitchFamily="18" charset="0"/>
              </a:rPr>
              <a:t>Apply evaluation methodology</a:t>
            </a:r>
            <a:r>
              <a:rPr lang="en-US" sz="1400">
                <a:cs typeface="Times New Roman" panose="02020603050405020304" pitchFamily="18" charset="0"/>
              </a:rPr>
              <a:t> for assessing interventions’ and strategies’ impact on near and long term status and for implications for future interventions and strategies.</a:t>
            </a:r>
          </a:p>
        </p:txBody>
      </p:sp>
      <p:sp>
        <p:nvSpPr>
          <p:cNvPr id="488454" name="Text Box 6"/>
          <p:cNvSpPr txBox="1">
            <a:spLocks noChangeArrowheads="1"/>
          </p:cNvSpPr>
          <p:nvPr/>
        </p:nvSpPr>
        <p:spPr bwMode="auto">
          <a:xfrm>
            <a:off x="457200" y="5797550"/>
            <a:ext cx="8458200" cy="28257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a:defRPr sz="2800">
                <a:solidFill>
                  <a:schemeClr val="tx1"/>
                </a:solidFill>
                <a:latin typeface="Times New Roman" panose="02020603050405020304" pitchFamily="18" charset="0"/>
                <a:cs typeface="Arial" panose="020B0604020202020204" pitchFamily="34" charset="0"/>
              </a:defRPr>
            </a:lvl1pPr>
            <a:lvl2pPr marL="969963" indent="-457200">
              <a:defRPr sz="2800">
                <a:solidFill>
                  <a:schemeClr val="tx1"/>
                </a:solidFill>
                <a:latin typeface="Times New Roman" panose="02020603050405020304" pitchFamily="18" charset="0"/>
                <a:cs typeface="Arial" panose="020B0604020202020204" pitchFamily="34" charset="0"/>
              </a:defRPr>
            </a:lvl2pPr>
            <a:lvl3pPr marL="1541463" indent="-457200">
              <a:defRPr sz="2800">
                <a:solidFill>
                  <a:schemeClr val="tx1"/>
                </a:solidFill>
                <a:latin typeface="Times New Roman" panose="02020603050405020304" pitchFamily="18" charset="0"/>
                <a:cs typeface="Arial" panose="020B0604020202020204" pitchFamily="34" charset="0"/>
              </a:defRPr>
            </a:lvl3pPr>
            <a:lvl4pPr marL="2112963" indent="-457200">
              <a:defRPr sz="2800">
                <a:solidFill>
                  <a:schemeClr val="tx1"/>
                </a:solidFill>
                <a:latin typeface="Times New Roman" panose="02020603050405020304" pitchFamily="18" charset="0"/>
                <a:cs typeface="Arial" panose="020B0604020202020204" pitchFamily="34" charset="0"/>
              </a:defRPr>
            </a:lvl4pPr>
            <a:lvl5pPr marL="2684463" indent="-457200">
              <a:defRPr sz="2800">
                <a:solidFill>
                  <a:schemeClr val="tx1"/>
                </a:solidFill>
                <a:latin typeface="Times New Roman" panose="02020603050405020304" pitchFamily="18" charset="0"/>
                <a:cs typeface="Arial" panose="020B0604020202020204" pitchFamily="34" charset="0"/>
              </a:defRPr>
            </a:lvl5pPr>
            <a:lvl6pPr marL="31416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35988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40560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45132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20000"/>
              </a:spcBef>
            </a:pPr>
            <a:r>
              <a:rPr lang="en-US" sz="1400" b="1">
                <a:cs typeface="Times New Roman" panose="02020603050405020304" pitchFamily="18" charset="0"/>
              </a:rPr>
              <a:t>Execute overall strategy and supportive strategies</a:t>
            </a:r>
            <a:r>
              <a:rPr lang="en-US" sz="1400">
                <a:cs typeface="Times New Roman" panose="02020603050405020304" pitchFamily="18" charset="0"/>
              </a:rPr>
              <a:t> successfully using Strategic/Operational Plan/Management.</a:t>
            </a:r>
          </a:p>
        </p:txBody>
      </p:sp>
      <p:sp>
        <p:nvSpPr>
          <p:cNvPr id="488455" name="Text Box 7"/>
          <p:cNvSpPr txBox="1">
            <a:spLocks noChangeArrowheads="1"/>
          </p:cNvSpPr>
          <p:nvPr/>
        </p:nvSpPr>
        <p:spPr bwMode="auto">
          <a:xfrm>
            <a:off x="457200" y="6178550"/>
            <a:ext cx="8458200" cy="4635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a:defRPr sz="2800">
                <a:solidFill>
                  <a:schemeClr val="tx1"/>
                </a:solidFill>
                <a:latin typeface="Times New Roman" panose="02020603050405020304" pitchFamily="18" charset="0"/>
                <a:cs typeface="Arial" panose="020B0604020202020204" pitchFamily="34" charset="0"/>
              </a:defRPr>
            </a:lvl1pPr>
            <a:lvl2pPr marL="969963" indent="-457200">
              <a:defRPr sz="2800">
                <a:solidFill>
                  <a:schemeClr val="tx1"/>
                </a:solidFill>
                <a:latin typeface="Times New Roman" panose="02020603050405020304" pitchFamily="18" charset="0"/>
                <a:cs typeface="Arial" panose="020B0604020202020204" pitchFamily="34" charset="0"/>
              </a:defRPr>
            </a:lvl2pPr>
            <a:lvl3pPr marL="1541463" indent="-457200">
              <a:defRPr sz="2800">
                <a:solidFill>
                  <a:schemeClr val="tx1"/>
                </a:solidFill>
                <a:latin typeface="Times New Roman" panose="02020603050405020304" pitchFamily="18" charset="0"/>
                <a:cs typeface="Arial" panose="020B0604020202020204" pitchFamily="34" charset="0"/>
              </a:defRPr>
            </a:lvl3pPr>
            <a:lvl4pPr marL="2112963" indent="-457200">
              <a:defRPr sz="2800">
                <a:solidFill>
                  <a:schemeClr val="tx1"/>
                </a:solidFill>
                <a:latin typeface="Times New Roman" panose="02020603050405020304" pitchFamily="18" charset="0"/>
                <a:cs typeface="Arial" panose="020B0604020202020204" pitchFamily="34" charset="0"/>
              </a:defRPr>
            </a:lvl4pPr>
            <a:lvl5pPr marL="2684463" indent="-457200">
              <a:defRPr sz="2800">
                <a:solidFill>
                  <a:schemeClr val="tx1"/>
                </a:solidFill>
                <a:latin typeface="Times New Roman" panose="02020603050405020304" pitchFamily="18" charset="0"/>
                <a:cs typeface="Arial" panose="020B0604020202020204" pitchFamily="34" charset="0"/>
              </a:defRPr>
            </a:lvl5pPr>
            <a:lvl6pPr marL="31416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35988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40560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45132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20000"/>
              </a:spcBef>
            </a:pPr>
            <a:r>
              <a:rPr lang="en-US" sz="1400" b="1">
                <a:cs typeface="Times New Roman" panose="02020603050405020304" pitchFamily="18" charset="0"/>
              </a:rPr>
              <a:t>Adjust (</a:t>
            </a:r>
            <a:r>
              <a:rPr lang="en-US" sz="1400">
                <a:cs typeface="Times New Roman" panose="02020603050405020304" pitchFamily="18" charset="0"/>
              </a:rPr>
              <a:t>based on outcomes/status, new behavior, and changing inputs and environment)</a:t>
            </a:r>
            <a:r>
              <a:rPr lang="en-US" sz="1400" b="1">
                <a:cs typeface="Times New Roman" panose="02020603050405020304" pitchFamily="18" charset="0"/>
              </a:rPr>
              <a:t> overall strategy and supportive strategies as needed and execute successfully.  </a:t>
            </a:r>
          </a:p>
        </p:txBody>
      </p:sp>
      <p:sp>
        <p:nvSpPr>
          <p:cNvPr id="488456" name="Text Box 8"/>
          <p:cNvSpPr txBox="1">
            <a:spLocks noChangeArrowheads="1"/>
          </p:cNvSpPr>
          <p:nvPr/>
        </p:nvSpPr>
        <p:spPr bwMode="auto">
          <a:xfrm>
            <a:off x="457200" y="2825750"/>
            <a:ext cx="8458200" cy="235743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a:defRPr sz="2800">
                <a:solidFill>
                  <a:schemeClr val="tx1"/>
                </a:solidFill>
                <a:latin typeface="Times New Roman" panose="02020603050405020304" pitchFamily="18" charset="0"/>
                <a:cs typeface="Arial" panose="020B0604020202020204" pitchFamily="34" charset="0"/>
              </a:defRPr>
            </a:lvl1pPr>
            <a:lvl2pPr marL="290513" indent="-171450">
              <a:defRPr sz="2800">
                <a:solidFill>
                  <a:schemeClr val="tx1"/>
                </a:solidFill>
                <a:latin typeface="Times New Roman" panose="02020603050405020304" pitchFamily="18" charset="0"/>
                <a:cs typeface="Arial" panose="020B0604020202020204" pitchFamily="34" charset="0"/>
              </a:defRPr>
            </a:lvl2pPr>
            <a:lvl3pPr marL="1541463" indent="-457200">
              <a:defRPr sz="2800">
                <a:solidFill>
                  <a:schemeClr val="tx1"/>
                </a:solidFill>
                <a:latin typeface="Times New Roman" panose="02020603050405020304" pitchFamily="18" charset="0"/>
                <a:cs typeface="Arial" panose="020B0604020202020204" pitchFamily="34" charset="0"/>
              </a:defRPr>
            </a:lvl3pPr>
            <a:lvl4pPr marL="2112963" indent="-457200">
              <a:defRPr sz="2800">
                <a:solidFill>
                  <a:schemeClr val="tx1"/>
                </a:solidFill>
                <a:latin typeface="Times New Roman" panose="02020603050405020304" pitchFamily="18" charset="0"/>
                <a:cs typeface="Arial" panose="020B0604020202020204" pitchFamily="34" charset="0"/>
              </a:defRPr>
            </a:lvl4pPr>
            <a:lvl5pPr marL="2684463" indent="-457200">
              <a:defRPr sz="2800">
                <a:solidFill>
                  <a:schemeClr val="tx1"/>
                </a:solidFill>
                <a:latin typeface="Times New Roman" panose="02020603050405020304" pitchFamily="18" charset="0"/>
                <a:cs typeface="Arial" panose="020B0604020202020204" pitchFamily="34" charset="0"/>
              </a:defRPr>
            </a:lvl5pPr>
            <a:lvl6pPr marL="31416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35988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40560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45132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20000"/>
              </a:spcBef>
            </a:pPr>
            <a:r>
              <a:rPr lang="en-US" sz="1400" b="1">
                <a:cs typeface="Times New Roman" panose="02020603050405020304" pitchFamily="18" charset="0"/>
              </a:rPr>
              <a:t>3) Design “Policy Change” to achieve desired outcomes and status for X while also projecting outcomes and status for non-X.  Determine what policy change will a) appropriately change ability and motivation to b) produce the appropriate behavior change to c) produce the target behavior for X near and long-term while taking into account changes in inputs and environment.  Determine a) how changes in behavior and inputs/environment will affect outcomes for X and non-X and b) how outcomes will affect status of X and non-X.  Determine how changes in status of X and non-X will affect future people’s behavior and inputs/environment.</a:t>
            </a:r>
          </a:p>
          <a:p>
            <a:pPr algn="ctr" eaLnBrk="1" hangingPunct="1">
              <a:lnSpc>
                <a:spcPct val="85000"/>
              </a:lnSpc>
              <a:spcBef>
                <a:spcPct val="10000"/>
              </a:spcBef>
            </a:pPr>
            <a:r>
              <a:rPr lang="en-US" sz="1400">
                <a:cs typeface="Times New Roman" panose="02020603050405020304" pitchFamily="18" charset="0"/>
              </a:rPr>
              <a:t>and</a:t>
            </a:r>
          </a:p>
          <a:p>
            <a:pPr eaLnBrk="1" hangingPunct="1">
              <a:lnSpc>
                <a:spcPct val="85000"/>
              </a:lnSpc>
              <a:spcBef>
                <a:spcPct val="10000"/>
              </a:spcBef>
            </a:pPr>
            <a:r>
              <a:rPr lang="en-US" sz="1400" b="1">
                <a:cs typeface="Times New Roman" panose="02020603050405020304" pitchFamily="18" charset="0"/>
              </a:rPr>
              <a:t>Develop overall, self-perpetuating strategy for creating and sustaining desired positive, large scale change across the target system.</a:t>
            </a:r>
          </a:p>
          <a:p>
            <a:pPr eaLnBrk="1" hangingPunct="1">
              <a:lnSpc>
                <a:spcPct val="85000"/>
              </a:lnSpc>
              <a:spcBef>
                <a:spcPct val="20000"/>
              </a:spcBef>
            </a:pPr>
            <a:r>
              <a:rPr lang="en-US" sz="1400" i="1">
                <a:cs typeface="Times New Roman" panose="02020603050405020304" pitchFamily="18" charset="0"/>
              </a:rPr>
              <a:t>Strategies/Tools:  Systems Model, Status Model, Performance Improvement Model, “via” Model, Person Model Population Model, BEM, Strategy and Supportive Strategies Model. </a:t>
            </a:r>
          </a:p>
        </p:txBody>
      </p:sp>
      <p:cxnSp>
        <p:nvCxnSpPr>
          <p:cNvPr id="488457" name="AutoShape 9"/>
          <p:cNvCxnSpPr>
            <a:cxnSpLocks noChangeShapeType="1"/>
            <a:stCxn id="488455" idx="1"/>
            <a:endCxn id="488451" idx="1"/>
          </p:cNvCxnSpPr>
          <p:nvPr/>
        </p:nvCxnSpPr>
        <p:spPr bwMode="auto">
          <a:xfrm rot="10800000" flipH="1">
            <a:off x="457200" y="1449388"/>
            <a:ext cx="1588" cy="4960937"/>
          </a:xfrm>
          <a:prstGeom prst="bentConnector3">
            <a:avLst>
              <a:gd name="adj1" fmla="val -14400000"/>
            </a:avLst>
          </a:prstGeom>
          <a:noFill/>
          <a:ln w="19050">
            <a:solidFill>
              <a:schemeClr val="tx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8458" name="Oval 10"/>
          <p:cNvSpPr>
            <a:spLocks noChangeArrowheads="1"/>
          </p:cNvSpPr>
          <p:nvPr/>
        </p:nvSpPr>
        <p:spPr bwMode="auto">
          <a:xfrm>
            <a:off x="8351838" y="122238"/>
            <a:ext cx="639762" cy="639762"/>
          </a:xfrm>
          <a:prstGeom prst="ellipse">
            <a:avLst/>
          </a:prstGeom>
          <a:gradFill rotWithShape="0">
            <a:gsLst>
              <a:gs pos="0">
                <a:schemeClr val="bg1"/>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2400" i="1"/>
              <a:t>via</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ChangeArrowheads="1"/>
          </p:cNvSpPr>
          <p:nvPr/>
        </p:nvSpPr>
        <p:spPr bwMode="auto">
          <a:xfrm>
            <a:off x="228600" y="152400"/>
            <a:ext cx="7848600" cy="6096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0000"/>
              </a:lnSpc>
              <a:spcBef>
                <a:spcPct val="0"/>
              </a:spcBef>
              <a:buFontTx/>
              <a:buNone/>
            </a:pPr>
            <a:r>
              <a:rPr lang="en-US" sz="2400">
                <a:solidFill>
                  <a:schemeClr val="bg1"/>
                </a:solidFill>
              </a:rPr>
              <a:t>Policy Change, Analysis, Outcome &amp; Desired Status</a:t>
            </a:r>
          </a:p>
        </p:txBody>
      </p:sp>
      <p:sp>
        <p:nvSpPr>
          <p:cNvPr id="489475" name="Text Box 3"/>
          <p:cNvSpPr txBox="1">
            <a:spLocks noChangeArrowheads="1"/>
          </p:cNvSpPr>
          <p:nvPr/>
        </p:nvSpPr>
        <p:spPr bwMode="auto">
          <a:xfrm>
            <a:off x="228600" y="903288"/>
            <a:ext cx="2209800" cy="541337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a:defRPr sz="2800">
                <a:solidFill>
                  <a:schemeClr val="tx1"/>
                </a:solidFill>
                <a:latin typeface="Times New Roman" panose="02020603050405020304" pitchFamily="18" charset="0"/>
                <a:cs typeface="Arial" panose="020B0604020202020204" pitchFamily="34" charset="0"/>
              </a:defRPr>
            </a:lvl1pPr>
            <a:lvl2pPr marL="290513" indent="-171450">
              <a:defRPr sz="2800">
                <a:solidFill>
                  <a:schemeClr val="tx1"/>
                </a:solidFill>
                <a:latin typeface="Times New Roman" panose="02020603050405020304" pitchFamily="18" charset="0"/>
                <a:cs typeface="Arial" panose="020B0604020202020204" pitchFamily="34" charset="0"/>
              </a:defRPr>
            </a:lvl2pPr>
            <a:lvl3pPr marL="1536700" indent="-457200">
              <a:defRPr sz="2800">
                <a:solidFill>
                  <a:schemeClr val="tx1"/>
                </a:solidFill>
                <a:latin typeface="Times New Roman" panose="02020603050405020304" pitchFamily="18" charset="0"/>
                <a:cs typeface="Arial" panose="020B0604020202020204" pitchFamily="34" charset="0"/>
              </a:defRPr>
            </a:lvl3pPr>
            <a:lvl4pPr marL="2108200" indent="-457200">
              <a:defRPr sz="2800">
                <a:solidFill>
                  <a:schemeClr val="tx1"/>
                </a:solidFill>
                <a:latin typeface="Times New Roman" panose="02020603050405020304" pitchFamily="18" charset="0"/>
                <a:cs typeface="Arial" panose="020B0604020202020204" pitchFamily="34" charset="0"/>
              </a:defRPr>
            </a:lvl4pPr>
            <a:lvl5pPr marL="2679700" indent="-457200">
              <a:defRPr sz="2800">
                <a:solidFill>
                  <a:schemeClr val="tx1"/>
                </a:solidFill>
                <a:latin typeface="Times New Roman" panose="02020603050405020304" pitchFamily="18" charset="0"/>
                <a:cs typeface="Arial" panose="020B0604020202020204" pitchFamily="34" charset="0"/>
              </a:defRPr>
            </a:lvl5pPr>
            <a:lvl6pPr marL="3136900"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3594100"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4051300"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4508500"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30000"/>
              </a:spcBef>
            </a:pPr>
            <a:r>
              <a:rPr lang="en-US" sz="1400" b="1">
                <a:solidFill>
                  <a:schemeClr val="bg1"/>
                </a:solidFill>
                <a:cs typeface="Times New Roman" panose="02020603050405020304" pitchFamily="18" charset="0"/>
              </a:rPr>
              <a:t>Assess current and projected state of target issue area, cross-cutting issue, or “whole”.</a:t>
            </a:r>
          </a:p>
          <a:p>
            <a:pPr lvl="1" eaLnBrk="1" hangingPunct="1">
              <a:lnSpc>
                <a:spcPct val="85000"/>
              </a:lnSpc>
              <a:spcBef>
                <a:spcPct val="30000"/>
              </a:spcBef>
              <a:buFontTx/>
              <a:buAutoNum type="alphaLcParenR"/>
            </a:pPr>
            <a:r>
              <a:rPr lang="en-US" sz="1400">
                <a:solidFill>
                  <a:schemeClr val="bg1"/>
                </a:solidFill>
                <a:cs typeface="Times New Roman" panose="02020603050405020304" pitchFamily="18" charset="0"/>
              </a:rPr>
              <a:t>Use </a:t>
            </a:r>
            <a:r>
              <a:rPr lang="en-US" sz="1400" b="1">
                <a:solidFill>
                  <a:schemeClr val="bg1"/>
                </a:solidFill>
                <a:cs typeface="Times New Roman" panose="02020603050405020304" pitchFamily="18" charset="0"/>
              </a:rPr>
              <a:t>Systems Model</a:t>
            </a:r>
            <a:r>
              <a:rPr lang="en-US" sz="1400">
                <a:solidFill>
                  <a:schemeClr val="bg1"/>
                </a:solidFill>
                <a:cs typeface="Times New Roman" panose="02020603050405020304" pitchFamily="18" charset="0"/>
              </a:rPr>
              <a:t> (incl. “Ideal Systems”) to understand targeted system.</a:t>
            </a:r>
          </a:p>
          <a:p>
            <a:pPr lvl="1" eaLnBrk="1" hangingPunct="1">
              <a:lnSpc>
                <a:spcPct val="85000"/>
              </a:lnSpc>
              <a:spcBef>
                <a:spcPct val="30000"/>
              </a:spcBef>
              <a:buFontTx/>
              <a:buAutoNum type="alphaLcParenR"/>
            </a:pPr>
            <a:r>
              <a:rPr lang="en-US" sz="1400">
                <a:solidFill>
                  <a:schemeClr val="bg1"/>
                </a:solidFill>
                <a:cs typeface="Times New Roman" panose="02020603050405020304" pitchFamily="18" charset="0"/>
              </a:rPr>
              <a:t>Use </a:t>
            </a:r>
            <a:r>
              <a:rPr lang="en-US" sz="1400" b="1">
                <a:solidFill>
                  <a:schemeClr val="bg1"/>
                </a:solidFill>
                <a:cs typeface="Times New Roman" panose="02020603050405020304" pitchFamily="18" charset="0"/>
              </a:rPr>
              <a:t>Status Model</a:t>
            </a:r>
            <a:r>
              <a:rPr lang="en-US" sz="1400">
                <a:solidFill>
                  <a:schemeClr val="bg1"/>
                </a:solidFill>
                <a:cs typeface="Times New Roman" panose="02020603050405020304" pitchFamily="18" charset="0"/>
              </a:rPr>
              <a:t> to identify current status.</a:t>
            </a:r>
          </a:p>
          <a:p>
            <a:pPr lvl="1" eaLnBrk="1" hangingPunct="1">
              <a:lnSpc>
                <a:spcPct val="85000"/>
              </a:lnSpc>
              <a:spcBef>
                <a:spcPct val="30000"/>
              </a:spcBef>
              <a:buFontTx/>
              <a:buAutoNum type="alphaLcParenR"/>
            </a:pPr>
            <a:r>
              <a:rPr lang="en-US" sz="1400">
                <a:solidFill>
                  <a:schemeClr val="bg1"/>
                </a:solidFill>
                <a:cs typeface="Times New Roman" panose="02020603050405020304" pitchFamily="18" charset="0"/>
              </a:rPr>
              <a:t>Use </a:t>
            </a:r>
            <a:r>
              <a:rPr lang="en-US" sz="1400" b="1">
                <a:solidFill>
                  <a:schemeClr val="bg1"/>
                </a:solidFill>
                <a:cs typeface="Times New Roman" panose="02020603050405020304" pitchFamily="18" charset="0"/>
              </a:rPr>
              <a:t>“</a:t>
            </a:r>
            <a:r>
              <a:rPr lang="en-US" sz="1400" b="1" i="1">
                <a:solidFill>
                  <a:schemeClr val="bg1"/>
                </a:solidFill>
                <a:cs typeface="Times New Roman" panose="02020603050405020304" pitchFamily="18" charset="0"/>
              </a:rPr>
              <a:t>via</a:t>
            </a:r>
            <a:r>
              <a:rPr lang="en-US" sz="1400" b="1">
                <a:solidFill>
                  <a:schemeClr val="bg1"/>
                </a:solidFill>
                <a:cs typeface="Times New Roman" panose="02020603050405020304" pitchFamily="18" charset="0"/>
              </a:rPr>
              <a:t>” Model</a:t>
            </a:r>
            <a:r>
              <a:rPr lang="en-US" sz="1400">
                <a:solidFill>
                  <a:schemeClr val="bg1"/>
                </a:solidFill>
                <a:cs typeface="Times New Roman" panose="02020603050405020304" pitchFamily="18" charset="0"/>
              </a:rPr>
              <a:t> to analyze the positive/negative actions currently impacting or projected to impact.</a:t>
            </a:r>
          </a:p>
          <a:p>
            <a:pPr lvl="1" eaLnBrk="1" hangingPunct="1">
              <a:lnSpc>
                <a:spcPct val="85000"/>
              </a:lnSpc>
              <a:spcBef>
                <a:spcPct val="30000"/>
              </a:spcBef>
              <a:buFontTx/>
              <a:buAutoNum type="alphaLcParenR"/>
            </a:pPr>
            <a:r>
              <a:rPr lang="en-US" sz="1400">
                <a:solidFill>
                  <a:schemeClr val="bg1"/>
                </a:solidFill>
                <a:cs typeface="Times New Roman" panose="02020603050405020304" pitchFamily="18" charset="0"/>
              </a:rPr>
              <a:t>Use </a:t>
            </a:r>
            <a:r>
              <a:rPr lang="en-US" sz="1400" b="1">
                <a:solidFill>
                  <a:schemeClr val="bg1"/>
                </a:solidFill>
                <a:cs typeface="Times New Roman" panose="02020603050405020304" pitchFamily="18" charset="0"/>
              </a:rPr>
              <a:t>Person Model</a:t>
            </a:r>
            <a:r>
              <a:rPr lang="en-US" sz="1400">
                <a:solidFill>
                  <a:schemeClr val="bg1"/>
                </a:solidFill>
                <a:cs typeface="Times New Roman" panose="02020603050405020304" pitchFamily="18" charset="0"/>
              </a:rPr>
              <a:t> to identify what individual people are likely to do.</a:t>
            </a:r>
          </a:p>
          <a:p>
            <a:pPr lvl="1" eaLnBrk="1" hangingPunct="1">
              <a:lnSpc>
                <a:spcPct val="85000"/>
              </a:lnSpc>
              <a:spcBef>
                <a:spcPct val="30000"/>
              </a:spcBef>
              <a:buFontTx/>
              <a:buAutoNum type="alphaLcParenR"/>
            </a:pPr>
            <a:r>
              <a:rPr lang="en-US" sz="1400">
                <a:solidFill>
                  <a:schemeClr val="bg1"/>
                </a:solidFill>
                <a:cs typeface="Times New Roman" panose="02020603050405020304" pitchFamily="18" charset="0"/>
              </a:rPr>
              <a:t>Use </a:t>
            </a:r>
            <a:r>
              <a:rPr lang="en-US" sz="1400" b="1">
                <a:solidFill>
                  <a:schemeClr val="bg1"/>
                </a:solidFill>
                <a:cs typeface="Times New Roman" panose="02020603050405020304" pitchFamily="18" charset="0"/>
              </a:rPr>
              <a:t>Population Model</a:t>
            </a:r>
            <a:r>
              <a:rPr lang="en-US" sz="1400">
                <a:solidFill>
                  <a:schemeClr val="bg1"/>
                </a:solidFill>
                <a:cs typeface="Times New Roman" panose="02020603050405020304" pitchFamily="18" charset="0"/>
              </a:rPr>
              <a:t> to identify what populations are likely to do.</a:t>
            </a:r>
          </a:p>
          <a:p>
            <a:pPr lvl="1" eaLnBrk="1" hangingPunct="1">
              <a:lnSpc>
                <a:spcPct val="85000"/>
              </a:lnSpc>
              <a:spcBef>
                <a:spcPct val="30000"/>
              </a:spcBef>
              <a:buFontTx/>
              <a:buAutoNum type="alphaLcParenR"/>
            </a:pPr>
            <a:r>
              <a:rPr lang="en-US" sz="1400">
                <a:solidFill>
                  <a:schemeClr val="bg1"/>
                </a:solidFill>
                <a:cs typeface="Times New Roman" panose="02020603050405020304" pitchFamily="18" charset="0"/>
              </a:rPr>
              <a:t>Use </a:t>
            </a:r>
            <a:r>
              <a:rPr lang="en-US" sz="1400" b="1">
                <a:solidFill>
                  <a:schemeClr val="bg1"/>
                </a:solidFill>
                <a:cs typeface="Times New Roman" panose="02020603050405020304" pitchFamily="18" charset="0"/>
              </a:rPr>
              <a:t>Behavioral Effectiveness Model (BEM)</a:t>
            </a:r>
            <a:r>
              <a:rPr lang="en-US" sz="1400">
                <a:solidFill>
                  <a:schemeClr val="bg1"/>
                </a:solidFill>
                <a:cs typeface="Times New Roman" panose="02020603050405020304" pitchFamily="18" charset="0"/>
              </a:rPr>
              <a:t> to assess projected people behaviors.</a:t>
            </a:r>
          </a:p>
        </p:txBody>
      </p:sp>
      <p:sp>
        <p:nvSpPr>
          <p:cNvPr id="489476" name="Text Box 4"/>
          <p:cNvSpPr txBox="1">
            <a:spLocks noChangeArrowheads="1"/>
          </p:cNvSpPr>
          <p:nvPr/>
        </p:nvSpPr>
        <p:spPr bwMode="auto">
          <a:xfrm>
            <a:off x="2743200" y="903288"/>
            <a:ext cx="2971800" cy="5573712"/>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bIns="228600"/>
          <a:lstStyle>
            <a:lvl1pPr>
              <a:defRPr sz="2800">
                <a:solidFill>
                  <a:schemeClr val="tx1"/>
                </a:solidFill>
                <a:latin typeface="Times New Roman" panose="02020603050405020304" pitchFamily="18" charset="0"/>
                <a:cs typeface="Arial" panose="020B0604020202020204" pitchFamily="34" charset="0"/>
              </a:defRPr>
            </a:lvl1pPr>
            <a:lvl2pPr marL="290513" indent="-171450">
              <a:defRPr sz="2800">
                <a:solidFill>
                  <a:schemeClr val="tx1"/>
                </a:solidFill>
                <a:latin typeface="Times New Roman" panose="02020603050405020304" pitchFamily="18" charset="0"/>
                <a:cs typeface="Arial" panose="020B0604020202020204" pitchFamily="34" charset="0"/>
              </a:defRPr>
            </a:lvl2pPr>
            <a:lvl3pPr marL="1541463" indent="-457200">
              <a:defRPr sz="2800">
                <a:solidFill>
                  <a:schemeClr val="tx1"/>
                </a:solidFill>
                <a:latin typeface="Times New Roman" panose="02020603050405020304" pitchFamily="18" charset="0"/>
                <a:cs typeface="Arial" panose="020B0604020202020204" pitchFamily="34" charset="0"/>
              </a:defRPr>
            </a:lvl3pPr>
            <a:lvl4pPr marL="2112963" indent="-457200">
              <a:defRPr sz="2800">
                <a:solidFill>
                  <a:schemeClr val="tx1"/>
                </a:solidFill>
                <a:latin typeface="Times New Roman" panose="02020603050405020304" pitchFamily="18" charset="0"/>
                <a:cs typeface="Arial" panose="020B0604020202020204" pitchFamily="34" charset="0"/>
              </a:defRPr>
            </a:lvl4pPr>
            <a:lvl5pPr marL="2684463" indent="-457200">
              <a:defRPr sz="2800">
                <a:solidFill>
                  <a:schemeClr val="tx1"/>
                </a:solidFill>
                <a:latin typeface="Times New Roman" panose="02020603050405020304" pitchFamily="18" charset="0"/>
                <a:cs typeface="Arial" panose="020B0604020202020204" pitchFamily="34" charset="0"/>
              </a:defRPr>
            </a:lvl5pPr>
            <a:lvl6pPr marL="31416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35988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40560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45132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30000"/>
              </a:spcBef>
            </a:pPr>
            <a:r>
              <a:rPr lang="en-US" sz="1400" b="1">
                <a:solidFill>
                  <a:schemeClr val="bg1"/>
                </a:solidFill>
                <a:cs typeface="Times New Roman" panose="02020603050405020304" pitchFamily="18" charset="0"/>
              </a:rPr>
              <a:t>Design strategy to achieve desired status of target issue area, cross-cutting issue, or “whole”.</a:t>
            </a:r>
          </a:p>
          <a:p>
            <a:pPr lvl="1" eaLnBrk="1" hangingPunct="1">
              <a:lnSpc>
                <a:spcPct val="85000"/>
              </a:lnSpc>
              <a:spcBef>
                <a:spcPct val="30000"/>
              </a:spcBef>
              <a:buFontTx/>
              <a:buAutoNum type="alphaLcParenR"/>
            </a:pPr>
            <a:r>
              <a:rPr lang="en-US" sz="1400">
                <a:solidFill>
                  <a:schemeClr val="bg1"/>
                </a:solidFill>
                <a:cs typeface="Times New Roman" panose="02020603050405020304" pitchFamily="18" charset="0"/>
              </a:rPr>
              <a:t>Use </a:t>
            </a:r>
            <a:r>
              <a:rPr lang="en-US" sz="1400" b="1">
                <a:solidFill>
                  <a:schemeClr val="bg1"/>
                </a:solidFill>
                <a:cs typeface="Times New Roman" panose="02020603050405020304" pitchFamily="18" charset="0"/>
              </a:rPr>
              <a:t>Systems Model</a:t>
            </a:r>
            <a:r>
              <a:rPr lang="en-US" sz="1400">
                <a:solidFill>
                  <a:schemeClr val="bg1"/>
                </a:solidFill>
                <a:cs typeface="Times New Roman" panose="02020603050405020304" pitchFamily="18" charset="0"/>
              </a:rPr>
              <a:t> (incl. “Ideal Systems”) to identify desired future system. </a:t>
            </a:r>
          </a:p>
          <a:p>
            <a:pPr lvl="1" eaLnBrk="1" hangingPunct="1">
              <a:lnSpc>
                <a:spcPct val="85000"/>
              </a:lnSpc>
              <a:spcBef>
                <a:spcPct val="30000"/>
              </a:spcBef>
              <a:buFontTx/>
              <a:buAutoNum type="alphaLcParenR"/>
            </a:pPr>
            <a:r>
              <a:rPr lang="en-US" sz="1400">
                <a:solidFill>
                  <a:schemeClr val="bg1"/>
                </a:solidFill>
                <a:cs typeface="Times New Roman" panose="02020603050405020304" pitchFamily="18" charset="0"/>
              </a:rPr>
              <a:t>Use </a:t>
            </a:r>
            <a:r>
              <a:rPr lang="en-US" sz="1400" b="1">
                <a:solidFill>
                  <a:schemeClr val="bg1"/>
                </a:solidFill>
                <a:cs typeface="Times New Roman" panose="02020603050405020304" pitchFamily="18" charset="0"/>
              </a:rPr>
              <a:t>Status Model</a:t>
            </a:r>
            <a:r>
              <a:rPr lang="en-US" sz="1400">
                <a:solidFill>
                  <a:schemeClr val="bg1"/>
                </a:solidFill>
                <a:cs typeface="Times New Roman" panose="02020603050405020304" pitchFamily="18" charset="0"/>
              </a:rPr>
              <a:t> to identify desired status.</a:t>
            </a:r>
          </a:p>
          <a:p>
            <a:pPr lvl="1" eaLnBrk="1" hangingPunct="1">
              <a:lnSpc>
                <a:spcPct val="85000"/>
              </a:lnSpc>
              <a:spcBef>
                <a:spcPct val="30000"/>
              </a:spcBef>
              <a:buFontTx/>
              <a:buAutoNum type="alphaLcParenR"/>
            </a:pPr>
            <a:r>
              <a:rPr lang="en-US" sz="1400">
                <a:solidFill>
                  <a:schemeClr val="bg1"/>
                </a:solidFill>
                <a:cs typeface="Times New Roman" panose="02020603050405020304" pitchFamily="18" charset="0"/>
              </a:rPr>
              <a:t>Use </a:t>
            </a:r>
            <a:r>
              <a:rPr lang="en-US" sz="1400" b="1">
                <a:solidFill>
                  <a:schemeClr val="bg1"/>
                </a:solidFill>
                <a:cs typeface="Times New Roman" panose="02020603050405020304" pitchFamily="18" charset="0"/>
              </a:rPr>
              <a:t>Performance Improvement Model</a:t>
            </a:r>
            <a:r>
              <a:rPr lang="en-US" sz="1400">
                <a:solidFill>
                  <a:schemeClr val="bg1"/>
                </a:solidFill>
                <a:cs typeface="Times New Roman" panose="02020603050405020304" pitchFamily="18" charset="0"/>
              </a:rPr>
              <a:t> to identify changes needed to progress from current status to desired status for targeted system</a:t>
            </a:r>
          </a:p>
          <a:p>
            <a:pPr lvl="1" eaLnBrk="1" hangingPunct="1">
              <a:lnSpc>
                <a:spcPct val="85000"/>
              </a:lnSpc>
              <a:spcBef>
                <a:spcPct val="30000"/>
              </a:spcBef>
              <a:buFontTx/>
              <a:buAutoNum type="alphaLcParenR"/>
            </a:pPr>
            <a:r>
              <a:rPr lang="en-US" sz="1400">
                <a:solidFill>
                  <a:schemeClr val="bg1"/>
                </a:solidFill>
                <a:cs typeface="Times New Roman" panose="02020603050405020304" pitchFamily="18" charset="0"/>
              </a:rPr>
              <a:t>Use </a:t>
            </a:r>
            <a:r>
              <a:rPr lang="en-US" sz="1400" b="1">
                <a:solidFill>
                  <a:schemeClr val="bg1"/>
                </a:solidFill>
                <a:cs typeface="Times New Roman" panose="02020603050405020304" pitchFamily="18" charset="0"/>
              </a:rPr>
              <a:t>“</a:t>
            </a:r>
            <a:r>
              <a:rPr lang="en-US" sz="1400" b="1" i="1">
                <a:solidFill>
                  <a:schemeClr val="bg1"/>
                </a:solidFill>
                <a:cs typeface="Times New Roman" panose="02020603050405020304" pitchFamily="18" charset="0"/>
              </a:rPr>
              <a:t>via</a:t>
            </a:r>
            <a:r>
              <a:rPr lang="en-US" sz="1400" b="1">
                <a:solidFill>
                  <a:schemeClr val="bg1"/>
                </a:solidFill>
                <a:cs typeface="Times New Roman" panose="02020603050405020304" pitchFamily="18" charset="0"/>
              </a:rPr>
              <a:t>” Model</a:t>
            </a:r>
            <a:r>
              <a:rPr lang="en-US" sz="1400">
                <a:solidFill>
                  <a:schemeClr val="bg1"/>
                </a:solidFill>
                <a:cs typeface="Times New Roman" panose="02020603050405020304" pitchFamily="18" charset="0"/>
              </a:rPr>
              <a:t> to identify potential interventions.</a:t>
            </a:r>
          </a:p>
          <a:p>
            <a:pPr lvl="1" eaLnBrk="1" hangingPunct="1">
              <a:lnSpc>
                <a:spcPct val="85000"/>
              </a:lnSpc>
              <a:spcBef>
                <a:spcPct val="30000"/>
              </a:spcBef>
              <a:buFontTx/>
              <a:buAutoNum type="alphaLcParenR"/>
            </a:pPr>
            <a:r>
              <a:rPr lang="en-US" sz="1400">
                <a:solidFill>
                  <a:schemeClr val="bg1"/>
                </a:solidFill>
                <a:cs typeface="Times New Roman" panose="02020603050405020304" pitchFamily="18" charset="0"/>
              </a:rPr>
              <a:t>Use </a:t>
            </a:r>
            <a:r>
              <a:rPr lang="en-US" sz="1400" b="1">
                <a:solidFill>
                  <a:schemeClr val="bg1"/>
                </a:solidFill>
                <a:cs typeface="Times New Roman" panose="02020603050405020304" pitchFamily="18" charset="0"/>
              </a:rPr>
              <a:t>Person Model</a:t>
            </a:r>
            <a:r>
              <a:rPr lang="en-US" sz="1400">
                <a:solidFill>
                  <a:schemeClr val="bg1"/>
                </a:solidFill>
                <a:cs typeface="Times New Roman" panose="02020603050405020304" pitchFamily="18" charset="0"/>
              </a:rPr>
              <a:t> to identify what individual people should do to help.</a:t>
            </a:r>
          </a:p>
          <a:p>
            <a:pPr lvl="1" eaLnBrk="1" hangingPunct="1">
              <a:lnSpc>
                <a:spcPct val="85000"/>
              </a:lnSpc>
              <a:spcBef>
                <a:spcPct val="30000"/>
              </a:spcBef>
              <a:buFontTx/>
              <a:buAutoNum type="alphaLcParenR"/>
            </a:pPr>
            <a:r>
              <a:rPr lang="en-US" sz="1400">
                <a:solidFill>
                  <a:schemeClr val="bg1"/>
                </a:solidFill>
                <a:cs typeface="Times New Roman" panose="02020603050405020304" pitchFamily="18" charset="0"/>
              </a:rPr>
              <a:t>Use </a:t>
            </a:r>
            <a:r>
              <a:rPr lang="en-US" sz="1400" b="1">
                <a:solidFill>
                  <a:schemeClr val="bg1"/>
                </a:solidFill>
                <a:cs typeface="Times New Roman" panose="02020603050405020304" pitchFamily="18" charset="0"/>
              </a:rPr>
              <a:t>Population Model</a:t>
            </a:r>
            <a:r>
              <a:rPr lang="en-US" sz="1400">
                <a:solidFill>
                  <a:schemeClr val="bg1"/>
                </a:solidFill>
                <a:cs typeface="Times New Roman" panose="02020603050405020304" pitchFamily="18" charset="0"/>
              </a:rPr>
              <a:t> to identify what populations of people should do to help.</a:t>
            </a:r>
          </a:p>
          <a:p>
            <a:pPr lvl="1" eaLnBrk="1" hangingPunct="1">
              <a:lnSpc>
                <a:spcPct val="85000"/>
              </a:lnSpc>
              <a:spcBef>
                <a:spcPct val="30000"/>
              </a:spcBef>
              <a:buFontTx/>
              <a:buAutoNum type="alphaLcParenR"/>
            </a:pPr>
            <a:r>
              <a:rPr lang="en-US" sz="1400">
                <a:solidFill>
                  <a:schemeClr val="bg1"/>
                </a:solidFill>
                <a:cs typeface="Times New Roman" panose="02020603050405020304" pitchFamily="18" charset="0"/>
              </a:rPr>
              <a:t>Use </a:t>
            </a:r>
            <a:r>
              <a:rPr lang="en-US" sz="1400" b="1">
                <a:solidFill>
                  <a:schemeClr val="bg1"/>
                </a:solidFill>
                <a:cs typeface="Times New Roman" panose="02020603050405020304" pitchFamily="18" charset="0"/>
              </a:rPr>
              <a:t>BEM</a:t>
            </a:r>
            <a:r>
              <a:rPr lang="en-US" sz="1400">
                <a:solidFill>
                  <a:schemeClr val="bg1"/>
                </a:solidFill>
                <a:cs typeface="Times New Roman" panose="02020603050405020304" pitchFamily="18" charset="0"/>
              </a:rPr>
              <a:t> to identify desired people behaviors and to develop supportive strategies to achieve those behaviors.</a:t>
            </a:r>
          </a:p>
          <a:p>
            <a:pPr lvl="1" eaLnBrk="1" hangingPunct="1">
              <a:lnSpc>
                <a:spcPct val="85000"/>
              </a:lnSpc>
              <a:spcBef>
                <a:spcPct val="30000"/>
              </a:spcBef>
              <a:spcAft>
                <a:spcPct val="5000"/>
              </a:spcAft>
              <a:buFontTx/>
              <a:buAutoNum type="alphaLcParenR"/>
            </a:pPr>
            <a:r>
              <a:rPr lang="en-US" sz="1400">
                <a:solidFill>
                  <a:schemeClr val="bg1"/>
                </a:solidFill>
                <a:cs typeface="Times New Roman" panose="02020603050405020304" pitchFamily="18" charset="0"/>
              </a:rPr>
              <a:t>Use </a:t>
            </a:r>
            <a:r>
              <a:rPr lang="en-US" sz="1400" b="1">
                <a:solidFill>
                  <a:schemeClr val="bg1"/>
                </a:solidFill>
                <a:cs typeface="Times New Roman" panose="02020603050405020304" pitchFamily="18" charset="0"/>
              </a:rPr>
              <a:t>Strategy and Supportive Strategies Model</a:t>
            </a:r>
            <a:r>
              <a:rPr lang="en-US" sz="1400">
                <a:solidFill>
                  <a:schemeClr val="bg1"/>
                </a:solidFill>
                <a:cs typeface="Times New Roman" panose="02020603050405020304" pitchFamily="18" charset="0"/>
              </a:rPr>
              <a:t> to identify and assess supportive strategies (sets of interventions.</a:t>
            </a:r>
            <a:endParaRPr lang="en-US" sz="400">
              <a:solidFill>
                <a:schemeClr val="bg1"/>
              </a:solidFill>
              <a:cs typeface="Times New Roman" panose="02020603050405020304" pitchFamily="18" charset="0"/>
            </a:endParaRPr>
          </a:p>
        </p:txBody>
      </p:sp>
      <p:sp>
        <p:nvSpPr>
          <p:cNvPr id="489477" name="Text Box 5"/>
          <p:cNvSpPr txBox="1">
            <a:spLocks noChangeArrowheads="1"/>
          </p:cNvSpPr>
          <p:nvPr/>
        </p:nvSpPr>
        <p:spPr bwMode="auto">
          <a:xfrm>
            <a:off x="6019800" y="903288"/>
            <a:ext cx="2438400" cy="1062037"/>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a:defRPr sz="2800">
                <a:solidFill>
                  <a:schemeClr val="tx1"/>
                </a:solidFill>
                <a:latin typeface="Times New Roman" panose="02020603050405020304" pitchFamily="18" charset="0"/>
                <a:cs typeface="Arial" panose="020B0604020202020204" pitchFamily="34" charset="0"/>
              </a:defRPr>
            </a:lvl1pPr>
            <a:lvl2pPr marL="969963" indent="-457200">
              <a:defRPr sz="2800">
                <a:solidFill>
                  <a:schemeClr val="tx1"/>
                </a:solidFill>
                <a:latin typeface="Times New Roman" panose="02020603050405020304" pitchFamily="18" charset="0"/>
                <a:cs typeface="Arial" panose="020B0604020202020204" pitchFamily="34" charset="0"/>
              </a:defRPr>
            </a:lvl2pPr>
            <a:lvl3pPr marL="1541463" indent="-457200">
              <a:defRPr sz="2800">
                <a:solidFill>
                  <a:schemeClr val="tx1"/>
                </a:solidFill>
                <a:latin typeface="Times New Roman" panose="02020603050405020304" pitchFamily="18" charset="0"/>
                <a:cs typeface="Arial" panose="020B0604020202020204" pitchFamily="34" charset="0"/>
              </a:defRPr>
            </a:lvl3pPr>
            <a:lvl4pPr marL="2112963" indent="-457200">
              <a:defRPr sz="2800">
                <a:solidFill>
                  <a:schemeClr val="tx1"/>
                </a:solidFill>
                <a:latin typeface="Times New Roman" panose="02020603050405020304" pitchFamily="18" charset="0"/>
                <a:cs typeface="Arial" panose="020B0604020202020204" pitchFamily="34" charset="0"/>
              </a:defRPr>
            </a:lvl4pPr>
            <a:lvl5pPr marL="2684463" indent="-457200">
              <a:defRPr sz="2800">
                <a:solidFill>
                  <a:schemeClr val="tx1"/>
                </a:solidFill>
                <a:latin typeface="Times New Roman" panose="02020603050405020304" pitchFamily="18" charset="0"/>
                <a:cs typeface="Arial" panose="020B0604020202020204" pitchFamily="34" charset="0"/>
              </a:defRPr>
            </a:lvl5pPr>
            <a:lvl6pPr marL="31416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35988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40560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45132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50000"/>
              </a:spcBef>
            </a:pPr>
            <a:r>
              <a:rPr lang="en-US" sz="1400" b="1">
                <a:solidFill>
                  <a:schemeClr val="bg1"/>
                </a:solidFill>
                <a:cs typeface="Times New Roman" panose="02020603050405020304" pitchFamily="18" charset="0"/>
              </a:rPr>
              <a:t>Develop overall, self-perpetuating strategy</a:t>
            </a:r>
            <a:r>
              <a:rPr lang="en-US" sz="1400">
                <a:solidFill>
                  <a:schemeClr val="bg1"/>
                </a:solidFill>
                <a:cs typeface="Times New Roman" panose="02020603050405020304" pitchFamily="18" charset="0"/>
              </a:rPr>
              <a:t> for creating and sustaining desired positive, large scale change across the target system.</a:t>
            </a:r>
          </a:p>
        </p:txBody>
      </p:sp>
      <p:sp>
        <p:nvSpPr>
          <p:cNvPr id="489478" name="Text Box 6"/>
          <p:cNvSpPr txBox="1">
            <a:spLocks noChangeArrowheads="1"/>
          </p:cNvSpPr>
          <p:nvPr/>
        </p:nvSpPr>
        <p:spPr bwMode="auto">
          <a:xfrm>
            <a:off x="6172200" y="2351088"/>
            <a:ext cx="2438400" cy="12541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a:defRPr sz="2800">
                <a:solidFill>
                  <a:schemeClr val="tx1"/>
                </a:solidFill>
                <a:latin typeface="Times New Roman" panose="02020603050405020304" pitchFamily="18" charset="0"/>
                <a:cs typeface="Arial" panose="020B0604020202020204" pitchFamily="34" charset="0"/>
              </a:defRPr>
            </a:lvl1pPr>
            <a:lvl2pPr marL="969963" indent="-457200">
              <a:defRPr sz="2800">
                <a:solidFill>
                  <a:schemeClr val="tx1"/>
                </a:solidFill>
                <a:latin typeface="Times New Roman" panose="02020603050405020304" pitchFamily="18" charset="0"/>
                <a:cs typeface="Arial" panose="020B0604020202020204" pitchFamily="34" charset="0"/>
              </a:defRPr>
            </a:lvl2pPr>
            <a:lvl3pPr marL="1541463" indent="-457200">
              <a:defRPr sz="2800">
                <a:solidFill>
                  <a:schemeClr val="tx1"/>
                </a:solidFill>
                <a:latin typeface="Times New Roman" panose="02020603050405020304" pitchFamily="18" charset="0"/>
                <a:cs typeface="Arial" panose="020B0604020202020204" pitchFamily="34" charset="0"/>
              </a:defRPr>
            </a:lvl3pPr>
            <a:lvl4pPr marL="2112963" indent="-457200">
              <a:defRPr sz="2800">
                <a:solidFill>
                  <a:schemeClr val="tx1"/>
                </a:solidFill>
                <a:latin typeface="Times New Roman" panose="02020603050405020304" pitchFamily="18" charset="0"/>
                <a:cs typeface="Arial" panose="020B0604020202020204" pitchFamily="34" charset="0"/>
              </a:defRPr>
            </a:lvl4pPr>
            <a:lvl5pPr marL="2684463" indent="-457200">
              <a:defRPr sz="2800">
                <a:solidFill>
                  <a:schemeClr val="tx1"/>
                </a:solidFill>
                <a:latin typeface="Times New Roman" panose="02020603050405020304" pitchFamily="18" charset="0"/>
                <a:cs typeface="Arial" panose="020B0604020202020204" pitchFamily="34" charset="0"/>
              </a:defRPr>
            </a:lvl5pPr>
            <a:lvl6pPr marL="31416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35988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40560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45132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50000"/>
              </a:spcBef>
            </a:pPr>
            <a:r>
              <a:rPr lang="en-US" sz="1400" b="1">
                <a:solidFill>
                  <a:schemeClr val="bg1"/>
                </a:solidFill>
                <a:cs typeface="Times New Roman" panose="02020603050405020304" pitchFamily="18" charset="0"/>
              </a:rPr>
              <a:t>Apply evaluation methodology</a:t>
            </a:r>
            <a:r>
              <a:rPr lang="en-US" sz="1400">
                <a:solidFill>
                  <a:schemeClr val="bg1"/>
                </a:solidFill>
                <a:cs typeface="Times New Roman" panose="02020603050405020304" pitchFamily="18" charset="0"/>
              </a:rPr>
              <a:t> for assessing interventions’ and strategies’ impact on near and long term status and for implications for future interventions and strategies.</a:t>
            </a:r>
          </a:p>
        </p:txBody>
      </p:sp>
      <p:sp>
        <p:nvSpPr>
          <p:cNvPr id="489479" name="Text Box 7"/>
          <p:cNvSpPr txBox="1">
            <a:spLocks noChangeArrowheads="1"/>
          </p:cNvSpPr>
          <p:nvPr/>
        </p:nvSpPr>
        <p:spPr bwMode="auto">
          <a:xfrm>
            <a:off x="6324600" y="3989388"/>
            <a:ext cx="2438400" cy="677862"/>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a:defRPr sz="2800">
                <a:solidFill>
                  <a:schemeClr val="tx1"/>
                </a:solidFill>
                <a:latin typeface="Times New Roman" panose="02020603050405020304" pitchFamily="18" charset="0"/>
                <a:cs typeface="Arial" panose="020B0604020202020204" pitchFamily="34" charset="0"/>
              </a:defRPr>
            </a:lvl1pPr>
            <a:lvl2pPr marL="969963" indent="-457200">
              <a:defRPr sz="2800">
                <a:solidFill>
                  <a:schemeClr val="tx1"/>
                </a:solidFill>
                <a:latin typeface="Times New Roman" panose="02020603050405020304" pitchFamily="18" charset="0"/>
                <a:cs typeface="Arial" panose="020B0604020202020204" pitchFamily="34" charset="0"/>
              </a:defRPr>
            </a:lvl2pPr>
            <a:lvl3pPr marL="1541463" indent="-457200">
              <a:defRPr sz="2800">
                <a:solidFill>
                  <a:schemeClr val="tx1"/>
                </a:solidFill>
                <a:latin typeface="Times New Roman" panose="02020603050405020304" pitchFamily="18" charset="0"/>
                <a:cs typeface="Arial" panose="020B0604020202020204" pitchFamily="34" charset="0"/>
              </a:defRPr>
            </a:lvl3pPr>
            <a:lvl4pPr marL="2112963" indent="-457200">
              <a:defRPr sz="2800">
                <a:solidFill>
                  <a:schemeClr val="tx1"/>
                </a:solidFill>
                <a:latin typeface="Times New Roman" panose="02020603050405020304" pitchFamily="18" charset="0"/>
                <a:cs typeface="Arial" panose="020B0604020202020204" pitchFamily="34" charset="0"/>
              </a:defRPr>
            </a:lvl4pPr>
            <a:lvl5pPr marL="2684463" indent="-457200">
              <a:defRPr sz="2800">
                <a:solidFill>
                  <a:schemeClr val="tx1"/>
                </a:solidFill>
                <a:latin typeface="Times New Roman" panose="02020603050405020304" pitchFamily="18" charset="0"/>
                <a:cs typeface="Arial" panose="020B0604020202020204" pitchFamily="34" charset="0"/>
              </a:defRPr>
            </a:lvl5pPr>
            <a:lvl6pPr marL="31416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35988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40560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45132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50000"/>
              </a:spcBef>
            </a:pPr>
            <a:r>
              <a:rPr lang="en-US" sz="1400" b="1">
                <a:solidFill>
                  <a:schemeClr val="bg1"/>
                </a:solidFill>
                <a:cs typeface="Times New Roman" panose="02020603050405020304" pitchFamily="18" charset="0"/>
              </a:rPr>
              <a:t>Execute overall strategy and supportive strategies</a:t>
            </a:r>
            <a:r>
              <a:rPr lang="en-US" sz="1400">
                <a:solidFill>
                  <a:schemeClr val="bg1"/>
                </a:solidFill>
                <a:cs typeface="Times New Roman" panose="02020603050405020304" pitchFamily="18" charset="0"/>
              </a:rPr>
              <a:t> successfully.</a:t>
            </a:r>
          </a:p>
        </p:txBody>
      </p:sp>
      <p:sp>
        <p:nvSpPr>
          <p:cNvPr id="489480" name="Text Box 8"/>
          <p:cNvSpPr txBox="1">
            <a:spLocks noChangeArrowheads="1"/>
          </p:cNvSpPr>
          <p:nvPr/>
        </p:nvSpPr>
        <p:spPr bwMode="auto">
          <a:xfrm>
            <a:off x="6477000" y="5062538"/>
            <a:ext cx="2438400" cy="12541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a:defRPr sz="2800">
                <a:solidFill>
                  <a:schemeClr val="tx1"/>
                </a:solidFill>
                <a:latin typeface="Times New Roman" panose="02020603050405020304" pitchFamily="18" charset="0"/>
                <a:cs typeface="Arial" panose="020B0604020202020204" pitchFamily="34" charset="0"/>
              </a:defRPr>
            </a:lvl1pPr>
            <a:lvl2pPr marL="969963" indent="-457200">
              <a:defRPr sz="2800">
                <a:solidFill>
                  <a:schemeClr val="tx1"/>
                </a:solidFill>
                <a:latin typeface="Times New Roman" panose="02020603050405020304" pitchFamily="18" charset="0"/>
                <a:cs typeface="Arial" panose="020B0604020202020204" pitchFamily="34" charset="0"/>
              </a:defRPr>
            </a:lvl2pPr>
            <a:lvl3pPr marL="1541463" indent="-457200">
              <a:defRPr sz="2800">
                <a:solidFill>
                  <a:schemeClr val="tx1"/>
                </a:solidFill>
                <a:latin typeface="Times New Roman" panose="02020603050405020304" pitchFamily="18" charset="0"/>
                <a:cs typeface="Arial" panose="020B0604020202020204" pitchFamily="34" charset="0"/>
              </a:defRPr>
            </a:lvl3pPr>
            <a:lvl4pPr marL="2112963" indent="-457200">
              <a:defRPr sz="2800">
                <a:solidFill>
                  <a:schemeClr val="tx1"/>
                </a:solidFill>
                <a:latin typeface="Times New Roman" panose="02020603050405020304" pitchFamily="18" charset="0"/>
                <a:cs typeface="Arial" panose="020B0604020202020204" pitchFamily="34" charset="0"/>
              </a:defRPr>
            </a:lvl4pPr>
            <a:lvl5pPr marL="2684463" indent="-457200">
              <a:defRPr sz="2800">
                <a:solidFill>
                  <a:schemeClr val="tx1"/>
                </a:solidFill>
                <a:latin typeface="Times New Roman" panose="02020603050405020304" pitchFamily="18" charset="0"/>
                <a:cs typeface="Arial" panose="020B0604020202020204" pitchFamily="34" charset="0"/>
              </a:defRPr>
            </a:lvl5pPr>
            <a:lvl6pPr marL="31416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35988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40560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45132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50000"/>
              </a:spcBef>
            </a:pPr>
            <a:r>
              <a:rPr lang="en-US" sz="1400" b="1">
                <a:solidFill>
                  <a:schemeClr val="bg1"/>
                </a:solidFill>
                <a:cs typeface="Times New Roman" panose="02020603050405020304" pitchFamily="18" charset="0"/>
              </a:rPr>
              <a:t>Adjust overall strategy and supportive strategies and execute successfully.  </a:t>
            </a:r>
            <a:r>
              <a:rPr lang="en-US" sz="1400">
                <a:solidFill>
                  <a:schemeClr val="bg1"/>
                </a:solidFill>
                <a:cs typeface="Times New Roman" panose="02020603050405020304" pitchFamily="18" charset="0"/>
              </a:rPr>
              <a:t>Based on outcomes/status, new behavior, and changing inputs and environment.</a:t>
            </a:r>
          </a:p>
        </p:txBody>
      </p:sp>
      <p:cxnSp>
        <p:nvCxnSpPr>
          <p:cNvPr id="489481" name="AutoShape 9"/>
          <p:cNvCxnSpPr>
            <a:cxnSpLocks noChangeShapeType="1"/>
            <a:stCxn id="489475" idx="3"/>
            <a:endCxn id="489476" idx="1"/>
          </p:cNvCxnSpPr>
          <p:nvPr/>
        </p:nvCxnSpPr>
        <p:spPr bwMode="auto">
          <a:xfrm>
            <a:off x="2438400" y="3609975"/>
            <a:ext cx="304800" cy="80963"/>
          </a:xfrm>
          <a:prstGeom prst="bentConnector3">
            <a:avLst>
              <a:gd name="adj1" fmla="val 50000"/>
            </a:avLst>
          </a:prstGeom>
          <a:noFill/>
          <a:ln w="19050">
            <a:solidFill>
              <a:schemeClr val="bg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9482" name="AutoShape 10"/>
          <p:cNvCxnSpPr>
            <a:cxnSpLocks noChangeShapeType="1"/>
            <a:stCxn id="489476" idx="3"/>
            <a:endCxn id="489477" idx="1"/>
          </p:cNvCxnSpPr>
          <p:nvPr/>
        </p:nvCxnSpPr>
        <p:spPr bwMode="auto">
          <a:xfrm flipV="1">
            <a:off x="5715000" y="1435100"/>
            <a:ext cx="304800" cy="2255838"/>
          </a:xfrm>
          <a:prstGeom prst="bentConnector3">
            <a:avLst>
              <a:gd name="adj1" fmla="val 50000"/>
            </a:avLst>
          </a:prstGeom>
          <a:noFill/>
          <a:ln w="19050">
            <a:solidFill>
              <a:schemeClr val="bg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9483" name="AutoShape 11"/>
          <p:cNvCxnSpPr>
            <a:cxnSpLocks noChangeShapeType="1"/>
            <a:stCxn id="489477" idx="2"/>
            <a:endCxn id="489478" idx="0"/>
          </p:cNvCxnSpPr>
          <p:nvPr/>
        </p:nvCxnSpPr>
        <p:spPr bwMode="auto">
          <a:xfrm rot="16200000" flipH="1">
            <a:off x="7122318" y="2082007"/>
            <a:ext cx="385763" cy="152400"/>
          </a:xfrm>
          <a:prstGeom prst="bentConnector3">
            <a:avLst>
              <a:gd name="adj1" fmla="val 49796"/>
            </a:avLst>
          </a:prstGeom>
          <a:noFill/>
          <a:ln w="19050">
            <a:solidFill>
              <a:schemeClr val="bg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9484" name="AutoShape 12"/>
          <p:cNvCxnSpPr>
            <a:cxnSpLocks noChangeShapeType="1"/>
            <a:stCxn id="489478" idx="2"/>
            <a:endCxn id="489479" idx="0"/>
          </p:cNvCxnSpPr>
          <p:nvPr/>
        </p:nvCxnSpPr>
        <p:spPr bwMode="auto">
          <a:xfrm rot="16200000" flipH="1">
            <a:off x="7275512" y="3721101"/>
            <a:ext cx="384175" cy="152400"/>
          </a:xfrm>
          <a:prstGeom prst="bentConnector3">
            <a:avLst>
              <a:gd name="adj1" fmla="val 50000"/>
            </a:avLst>
          </a:prstGeom>
          <a:noFill/>
          <a:ln w="19050">
            <a:solidFill>
              <a:schemeClr val="bg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9485" name="AutoShape 13"/>
          <p:cNvCxnSpPr>
            <a:cxnSpLocks noChangeShapeType="1"/>
            <a:stCxn id="489479" idx="2"/>
            <a:endCxn id="489480" idx="0"/>
          </p:cNvCxnSpPr>
          <p:nvPr/>
        </p:nvCxnSpPr>
        <p:spPr bwMode="auto">
          <a:xfrm rot="16200000" flipH="1">
            <a:off x="7422356" y="4788694"/>
            <a:ext cx="395288" cy="152400"/>
          </a:xfrm>
          <a:prstGeom prst="bentConnector3">
            <a:avLst>
              <a:gd name="adj1" fmla="val 49801"/>
            </a:avLst>
          </a:prstGeom>
          <a:noFill/>
          <a:ln w="19050">
            <a:solidFill>
              <a:schemeClr val="bg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9486" name="AutoShape 14"/>
          <p:cNvCxnSpPr>
            <a:cxnSpLocks noChangeShapeType="1"/>
            <a:stCxn id="489480" idx="2"/>
            <a:endCxn id="489475" idx="2"/>
          </p:cNvCxnSpPr>
          <p:nvPr/>
        </p:nvCxnSpPr>
        <p:spPr bwMode="auto">
          <a:xfrm rot="5400000">
            <a:off x="4514056" y="3136107"/>
            <a:ext cx="1587" cy="6362700"/>
          </a:xfrm>
          <a:prstGeom prst="bentConnector3">
            <a:avLst>
              <a:gd name="adj1" fmla="val 14400000"/>
            </a:avLst>
          </a:prstGeom>
          <a:noFill/>
          <a:ln w="19050">
            <a:solidFill>
              <a:schemeClr val="bg1"/>
            </a:solidFill>
            <a:prstDash val="lgDashDot"/>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9487" name="Oval 15"/>
          <p:cNvSpPr>
            <a:spLocks noChangeArrowheads="1"/>
          </p:cNvSpPr>
          <p:nvPr/>
        </p:nvSpPr>
        <p:spPr bwMode="auto">
          <a:xfrm>
            <a:off x="8351838" y="107950"/>
            <a:ext cx="639762" cy="639763"/>
          </a:xfrm>
          <a:prstGeom prst="ellipse">
            <a:avLst/>
          </a:prstGeom>
          <a:gradFill rotWithShape="0">
            <a:gsLst>
              <a:gs pos="0">
                <a:srgbClr val="00CC00"/>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2400" i="1">
                <a:solidFill>
                  <a:srgbClr val="006600"/>
                </a:solidFill>
              </a:rPr>
              <a:t>via</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0498" name="Rectangle 2"/>
          <p:cNvSpPr>
            <a:spLocks noChangeArrowheads="1"/>
          </p:cNvSpPr>
          <p:nvPr/>
        </p:nvSpPr>
        <p:spPr bwMode="auto">
          <a:xfrm>
            <a:off x="228600" y="152400"/>
            <a:ext cx="7848600"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0000"/>
              </a:lnSpc>
              <a:spcBef>
                <a:spcPct val="0"/>
              </a:spcBef>
              <a:buFontTx/>
              <a:buNone/>
            </a:pPr>
            <a:r>
              <a:rPr lang="en-US" sz="2400"/>
              <a:t>Policy Change, Analysis, Outcome &amp; Desired Status</a:t>
            </a:r>
          </a:p>
        </p:txBody>
      </p:sp>
      <p:sp>
        <p:nvSpPr>
          <p:cNvPr id="490499" name="Text Box 3"/>
          <p:cNvSpPr txBox="1">
            <a:spLocks noChangeArrowheads="1"/>
          </p:cNvSpPr>
          <p:nvPr/>
        </p:nvSpPr>
        <p:spPr bwMode="auto">
          <a:xfrm>
            <a:off x="228600" y="903288"/>
            <a:ext cx="2209800" cy="541337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a:defRPr sz="2800">
                <a:solidFill>
                  <a:schemeClr val="tx1"/>
                </a:solidFill>
                <a:latin typeface="Times New Roman" panose="02020603050405020304" pitchFamily="18" charset="0"/>
                <a:cs typeface="Arial" panose="020B0604020202020204" pitchFamily="34" charset="0"/>
              </a:defRPr>
            </a:lvl1pPr>
            <a:lvl2pPr marL="290513" indent="-171450">
              <a:defRPr sz="2800">
                <a:solidFill>
                  <a:schemeClr val="tx1"/>
                </a:solidFill>
                <a:latin typeface="Times New Roman" panose="02020603050405020304" pitchFamily="18" charset="0"/>
                <a:cs typeface="Arial" panose="020B0604020202020204" pitchFamily="34" charset="0"/>
              </a:defRPr>
            </a:lvl2pPr>
            <a:lvl3pPr marL="1536700" indent="-457200">
              <a:defRPr sz="2800">
                <a:solidFill>
                  <a:schemeClr val="tx1"/>
                </a:solidFill>
                <a:latin typeface="Times New Roman" panose="02020603050405020304" pitchFamily="18" charset="0"/>
                <a:cs typeface="Arial" panose="020B0604020202020204" pitchFamily="34" charset="0"/>
              </a:defRPr>
            </a:lvl3pPr>
            <a:lvl4pPr marL="2108200" indent="-457200">
              <a:defRPr sz="2800">
                <a:solidFill>
                  <a:schemeClr val="tx1"/>
                </a:solidFill>
                <a:latin typeface="Times New Roman" panose="02020603050405020304" pitchFamily="18" charset="0"/>
                <a:cs typeface="Arial" panose="020B0604020202020204" pitchFamily="34" charset="0"/>
              </a:defRPr>
            </a:lvl4pPr>
            <a:lvl5pPr marL="2679700" indent="-457200">
              <a:defRPr sz="2800">
                <a:solidFill>
                  <a:schemeClr val="tx1"/>
                </a:solidFill>
                <a:latin typeface="Times New Roman" panose="02020603050405020304" pitchFamily="18" charset="0"/>
                <a:cs typeface="Arial" panose="020B0604020202020204" pitchFamily="34" charset="0"/>
              </a:defRPr>
            </a:lvl5pPr>
            <a:lvl6pPr marL="3136900"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3594100"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4051300"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4508500"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30000"/>
              </a:spcBef>
            </a:pPr>
            <a:r>
              <a:rPr lang="en-US" sz="1400" b="1">
                <a:cs typeface="Times New Roman" panose="02020603050405020304" pitchFamily="18" charset="0"/>
              </a:rPr>
              <a:t>Assess current and projected state of target issue area, cross-cutting issue, or “whole”.</a:t>
            </a:r>
          </a:p>
          <a:p>
            <a:pPr lvl="1" eaLnBrk="1" hangingPunct="1">
              <a:lnSpc>
                <a:spcPct val="85000"/>
              </a:lnSpc>
              <a:spcBef>
                <a:spcPct val="30000"/>
              </a:spcBef>
              <a:buFontTx/>
              <a:buAutoNum type="alphaLcParenR"/>
            </a:pPr>
            <a:r>
              <a:rPr lang="en-US" sz="1400">
                <a:cs typeface="Times New Roman" panose="02020603050405020304" pitchFamily="18" charset="0"/>
              </a:rPr>
              <a:t>Use </a:t>
            </a:r>
            <a:r>
              <a:rPr lang="en-US" sz="1400" b="1">
                <a:cs typeface="Times New Roman" panose="02020603050405020304" pitchFamily="18" charset="0"/>
              </a:rPr>
              <a:t>Systems Model</a:t>
            </a:r>
            <a:r>
              <a:rPr lang="en-US" sz="1400">
                <a:cs typeface="Times New Roman" panose="02020603050405020304" pitchFamily="18" charset="0"/>
              </a:rPr>
              <a:t> (incl. “Ideal Systems”) to understand targeted system.</a:t>
            </a:r>
          </a:p>
          <a:p>
            <a:pPr lvl="1" eaLnBrk="1" hangingPunct="1">
              <a:lnSpc>
                <a:spcPct val="85000"/>
              </a:lnSpc>
              <a:spcBef>
                <a:spcPct val="30000"/>
              </a:spcBef>
              <a:buFontTx/>
              <a:buAutoNum type="alphaLcParenR"/>
            </a:pPr>
            <a:r>
              <a:rPr lang="en-US" sz="1400">
                <a:cs typeface="Times New Roman" panose="02020603050405020304" pitchFamily="18" charset="0"/>
              </a:rPr>
              <a:t>Use </a:t>
            </a:r>
            <a:r>
              <a:rPr lang="en-US" sz="1400" b="1">
                <a:cs typeface="Times New Roman" panose="02020603050405020304" pitchFamily="18" charset="0"/>
              </a:rPr>
              <a:t>Status Model</a:t>
            </a:r>
            <a:r>
              <a:rPr lang="en-US" sz="1400">
                <a:cs typeface="Times New Roman" panose="02020603050405020304" pitchFamily="18" charset="0"/>
              </a:rPr>
              <a:t> to identify current status.</a:t>
            </a:r>
          </a:p>
          <a:p>
            <a:pPr lvl="1" eaLnBrk="1" hangingPunct="1">
              <a:lnSpc>
                <a:spcPct val="85000"/>
              </a:lnSpc>
              <a:spcBef>
                <a:spcPct val="30000"/>
              </a:spcBef>
              <a:buFontTx/>
              <a:buAutoNum type="alphaLcParenR"/>
            </a:pPr>
            <a:r>
              <a:rPr lang="en-US" sz="1400">
                <a:cs typeface="Times New Roman" panose="02020603050405020304" pitchFamily="18" charset="0"/>
              </a:rPr>
              <a:t>Use </a:t>
            </a:r>
            <a:r>
              <a:rPr lang="en-US" sz="1400" b="1">
                <a:cs typeface="Times New Roman" panose="02020603050405020304" pitchFamily="18" charset="0"/>
              </a:rPr>
              <a:t>“</a:t>
            </a:r>
            <a:r>
              <a:rPr lang="en-US" sz="1400" b="1" i="1">
                <a:cs typeface="Times New Roman" panose="02020603050405020304" pitchFamily="18" charset="0"/>
              </a:rPr>
              <a:t>via</a:t>
            </a:r>
            <a:r>
              <a:rPr lang="en-US" sz="1400" b="1">
                <a:cs typeface="Times New Roman" panose="02020603050405020304" pitchFamily="18" charset="0"/>
              </a:rPr>
              <a:t>” Model</a:t>
            </a:r>
            <a:r>
              <a:rPr lang="en-US" sz="1400">
                <a:cs typeface="Times New Roman" panose="02020603050405020304" pitchFamily="18" charset="0"/>
              </a:rPr>
              <a:t> to analyze the positive/negative actions currently impacting or projected to impact.</a:t>
            </a:r>
          </a:p>
          <a:p>
            <a:pPr lvl="1" eaLnBrk="1" hangingPunct="1">
              <a:lnSpc>
                <a:spcPct val="85000"/>
              </a:lnSpc>
              <a:spcBef>
                <a:spcPct val="30000"/>
              </a:spcBef>
              <a:buFontTx/>
              <a:buAutoNum type="alphaLcParenR"/>
            </a:pPr>
            <a:r>
              <a:rPr lang="en-US" sz="1400">
                <a:cs typeface="Times New Roman" panose="02020603050405020304" pitchFamily="18" charset="0"/>
              </a:rPr>
              <a:t>Use </a:t>
            </a:r>
            <a:r>
              <a:rPr lang="en-US" sz="1400" b="1">
                <a:cs typeface="Times New Roman" panose="02020603050405020304" pitchFamily="18" charset="0"/>
              </a:rPr>
              <a:t>Person Model</a:t>
            </a:r>
            <a:r>
              <a:rPr lang="en-US" sz="1400">
                <a:cs typeface="Times New Roman" panose="02020603050405020304" pitchFamily="18" charset="0"/>
              </a:rPr>
              <a:t> to identify what individual people are likely to do.</a:t>
            </a:r>
          </a:p>
          <a:p>
            <a:pPr lvl="1" eaLnBrk="1" hangingPunct="1">
              <a:lnSpc>
                <a:spcPct val="85000"/>
              </a:lnSpc>
              <a:spcBef>
                <a:spcPct val="30000"/>
              </a:spcBef>
              <a:buFontTx/>
              <a:buAutoNum type="alphaLcParenR"/>
            </a:pPr>
            <a:r>
              <a:rPr lang="en-US" sz="1400">
                <a:cs typeface="Times New Roman" panose="02020603050405020304" pitchFamily="18" charset="0"/>
              </a:rPr>
              <a:t>Use </a:t>
            </a:r>
            <a:r>
              <a:rPr lang="en-US" sz="1400" b="1">
                <a:cs typeface="Times New Roman" panose="02020603050405020304" pitchFamily="18" charset="0"/>
              </a:rPr>
              <a:t>Population Model</a:t>
            </a:r>
            <a:r>
              <a:rPr lang="en-US" sz="1400">
                <a:cs typeface="Times New Roman" panose="02020603050405020304" pitchFamily="18" charset="0"/>
              </a:rPr>
              <a:t> to identify what populations are likely to do.</a:t>
            </a:r>
          </a:p>
          <a:p>
            <a:pPr lvl="1" eaLnBrk="1" hangingPunct="1">
              <a:lnSpc>
                <a:spcPct val="85000"/>
              </a:lnSpc>
              <a:spcBef>
                <a:spcPct val="30000"/>
              </a:spcBef>
              <a:buFontTx/>
              <a:buAutoNum type="alphaLcParenR"/>
            </a:pPr>
            <a:r>
              <a:rPr lang="en-US" sz="1400">
                <a:cs typeface="Times New Roman" panose="02020603050405020304" pitchFamily="18" charset="0"/>
              </a:rPr>
              <a:t>Use </a:t>
            </a:r>
            <a:r>
              <a:rPr lang="en-US" sz="1400" b="1">
                <a:cs typeface="Times New Roman" panose="02020603050405020304" pitchFamily="18" charset="0"/>
              </a:rPr>
              <a:t>Behavioral Effectiveness Model (BEM)</a:t>
            </a:r>
            <a:r>
              <a:rPr lang="en-US" sz="1400">
                <a:cs typeface="Times New Roman" panose="02020603050405020304" pitchFamily="18" charset="0"/>
              </a:rPr>
              <a:t> to assess projected people behaviors.</a:t>
            </a:r>
          </a:p>
        </p:txBody>
      </p:sp>
      <p:sp>
        <p:nvSpPr>
          <p:cNvPr id="490500" name="Text Box 4"/>
          <p:cNvSpPr txBox="1">
            <a:spLocks noChangeArrowheads="1"/>
          </p:cNvSpPr>
          <p:nvPr/>
        </p:nvSpPr>
        <p:spPr bwMode="auto">
          <a:xfrm>
            <a:off x="2743200" y="903288"/>
            <a:ext cx="2971800" cy="557371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bIns="228600"/>
          <a:lstStyle>
            <a:lvl1pPr>
              <a:defRPr sz="2800">
                <a:solidFill>
                  <a:schemeClr val="tx1"/>
                </a:solidFill>
                <a:latin typeface="Times New Roman" panose="02020603050405020304" pitchFamily="18" charset="0"/>
                <a:cs typeface="Arial" panose="020B0604020202020204" pitchFamily="34" charset="0"/>
              </a:defRPr>
            </a:lvl1pPr>
            <a:lvl2pPr marL="290513" indent="-171450">
              <a:defRPr sz="2800">
                <a:solidFill>
                  <a:schemeClr val="tx1"/>
                </a:solidFill>
                <a:latin typeface="Times New Roman" panose="02020603050405020304" pitchFamily="18" charset="0"/>
                <a:cs typeface="Arial" panose="020B0604020202020204" pitchFamily="34" charset="0"/>
              </a:defRPr>
            </a:lvl2pPr>
            <a:lvl3pPr marL="1541463" indent="-457200">
              <a:defRPr sz="2800">
                <a:solidFill>
                  <a:schemeClr val="tx1"/>
                </a:solidFill>
                <a:latin typeface="Times New Roman" panose="02020603050405020304" pitchFamily="18" charset="0"/>
                <a:cs typeface="Arial" panose="020B0604020202020204" pitchFamily="34" charset="0"/>
              </a:defRPr>
            </a:lvl3pPr>
            <a:lvl4pPr marL="2112963" indent="-457200">
              <a:defRPr sz="2800">
                <a:solidFill>
                  <a:schemeClr val="tx1"/>
                </a:solidFill>
                <a:latin typeface="Times New Roman" panose="02020603050405020304" pitchFamily="18" charset="0"/>
                <a:cs typeface="Arial" panose="020B0604020202020204" pitchFamily="34" charset="0"/>
              </a:defRPr>
            </a:lvl4pPr>
            <a:lvl5pPr marL="2684463" indent="-457200">
              <a:defRPr sz="2800">
                <a:solidFill>
                  <a:schemeClr val="tx1"/>
                </a:solidFill>
                <a:latin typeface="Times New Roman" panose="02020603050405020304" pitchFamily="18" charset="0"/>
                <a:cs typeface="Arial" panose="020B0604020202020204" pitchFamily="34" charset="0"/>
              </a:defRPr>
            </a:lvl5pPr>
            <a:lvl6pPr marL="31416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35988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40560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45132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lnSpc>
                <a:spcPct val="85000"/>
              </a:lnSpc>
              <a:spcBef>
                <a:spcPct val="30000"/>
              </a:spcBef>
            </a:pPr>
            <a:r>
              <a:rPr lang="en-US" sz="1400" b="1">
                <a:cs typeface="Times New Roman" panose="02020603050405020304" pitchFamily="18" charset="0"/>
              </a:rPr>
              <a:t>Design strategy to achieve desired status of target issue area, cross-cutting issue, or “whole”.</a:t>
            </a:r>
          </a:p>
          <a:p>
            <a:pPr lvl="1" eaLnBrk="1" hangingPunct="1">
              <a:lnSpc>
                <a:spcPct val="85000"/>
              </a:lnSpc>
              <a:spcBef>
                <a:spcPct val="30000"/>
              </a:spcBef>
              <a:buFontTx/>
              <a:buAutoNum type="alphaLcParenR"/>
            </a:pPr>
            <a:r>
              <a:rPr lang="en-US" sz="1400">
                <a:cs typeface="Times New Roman" panose="02020603050405020304" pitchFamily="18" charset="0"/>
              </a:rPr>
              <a:t>Use </a:t>
            </a:r>
            <a:r>
              <a:rPr lang="en-US" sz="1400" b="1">
                <a:cs typeface="Times New Roman" panose="02020603050405020304" pitchFamily="18" charset="0"/>
              </a:rPr>
              <a:t>Systems Model</a:t>
            </a:r>
            <a:r>
              <a:rPr lang="en-US" sz="1400">
                <a:cs typeface="Times New Roman" panose="02020603050405020304" pitchFamily="18" charset="0"/>
              </a:rPr>
              <a:t> (incl. “Ideal Systems”) to identify desired future system. </a:t>
            </a:r>
          </a:p>
          <a:p>
            <a:pPr lvl="1" eaLnBrk="1" hangingPunct="1">
              <a:lnSpc>
                <a:spcPct val="85000"/>
              </a:lnSpc>
              <a:spcBef>
                <a:spcPct val="30000"/>
              </a:spcBef>
              <a:buFontTx/>
              <a:buAutoNum type="alphaLcParenR"/>
            </a:pPr>
            <a:r>
              <a:rPr lang="en-US" sz="1400">
                <a:cs typeface="Times New Roman" panose="02020603050405020304" pitchFamily="18" charset="0"/>
              </a:rPr>
              <a:t>Use </a:t>
            </a:r>
            <a:r>
              <a:rPr lang="en-US" sz="1400" b="1">
                <a:cs typeface="Times New Roman" panose="02020603050405020304" pitchFamily="18" charset="0"/>
              </a:rPr>
              <a:t>Status Model</a:t>
            </a:r>
            <a:r>
              <a:rPr lang="en-US" sz="1400">
                <a:cs typeface="Times New Roman" panose="02020603050405020304" pitchFamily="18" charset="0"/>
              </a:rPr>
              <a:t> to identify desired status.</a:t>
            </a:r>
          </a:p>
          <a:p>
            <a:pPr lvl="1" eaLnBrk="1" hangingPunct="1">
              <a:lnSpc>
                <a:spcPct val="85000"/>
              </a:lnSpc>
              <a:spcBef>
                <a:spcPct val="30000"/>
              </a:spcBef>
              <a:buFontTx/>
              <a:buAutoNum type="alphaLcParenR"/>
            </a:pPr>
            <a:r>
              <a:rPr lang="en-US" sz="1400">
                <a:cs typeface="Times New Roman" panose="02020603050405020304" pitchFamily="18" charset="0"/>
              </a:rPr>
              <a:t>Use </a:t>
            </a:r>
            <a:r>
              <a:rPr lang="en-US" sz="1400" b="1">
                <a:cs typeface="Times New Roman" panose="02020603050405020304" pitchFamily="18" charset="0"/>
              </a:rPr>
              <a:t>Performance Improvement Model</a:t>
            </a:r>
            <a:r>
              <a:rPr lang="en-US" sz="1400">
                <a:cs typeface="Times New Roman" panose="02020603050405020304" pitchFamily="18" charset="0"/>
              </a:rPr>
              <a:t> to identify changes needed to progress from current status to desired status for targeted system</a:t>
            </a:r>
          </a:p>
          <a:p>
            <a:pPr lvl="1" eaLnBrk="1" hangingPunct="1">
              <a:lnSpc>
                <a:spcPct val="85000"/>
              </a:lnSpc>
              <a:spcBef>
                <a:spcPct val="30000"/>
              </a:spcBef>
              <a:buFontTx/>
              <a:buAutoNum type="alphaLcParenR"/>
            </a:pPr>
            <a:r>
              <a:rPr lang="en-US" sz="1400">
                <a:cs typeface="Times New Roman" panose="02020603050405020304" pitchFamily="18" charset="0"/>
              </a:rPr>
              <a:t>Use </a:t>
            </a:r>
            <a:r>
              <a:rPr lang="en-US" sz="1400" b="1">
                <a:cs typeface="Times New Roman" panose="02020603050405020304" pitchFamily="18" charset="0"/>
              </a:rPr>
              <a:t>“</a:t>
            </a:r>
            <a:r>
              <a:rPr lang="en-US" sz="1400" b="1" i="1">
                <a:cs typeface="Times New Roman" panose="02020603050405020304" pitchFamily="18" charset="0"/>
              </a:rPr>
              <a:t>via</a:t>
            </a:r>
            <a:r>
              <a:rPr lang="en-US" sz="1400" b="1">
                <a:cs typeface="Times New Roman" panose="02020603050405020304" pitchFamily="18" charset="0"/>
              </a:rPr>
              <a:t>” Model</a:t>
            </a:r>
            <a:r>
              <a:rPr lang="en-US" sz="1400">
                <a:cs typeface="Times New Roman" panose="02020603050405020304" pitchFamily="18" charset="0"/>
              </a:rPr>
              <a:t> to identify potential interventions.</a:t>
            </a:r>
          </a:p>
          <a:p>
            <a:pPr lvl="1" eaLnBrk="1" hangingPunct="1">
              <a:lnSpc>
                <a:spcPct val="85000"/>
              </a:lnSpc>
              <a:spcBef>
                <a:spcPct val="30000"/>
              </a:spcBef>
              <a:buFontTx/>
              <a:buAutoNum type="alphaLcParenR"/>
            </a:pPr>
            <a:r>
              <a:rPr lang="en-US" sz="1400">
                <a:cs typeface="Times New Roman" panose="02020603050405020304" pitchFamily="18" charset="0"/>
              </a:rPr>
              <a:t>Use </a:t>
            </a:r>
            <a:r>
              <a:rPr lang="en-US" sz="1400" b="1">
                <a:cs typeface="Times New Roman" panose="02020603050405020304" pitchFamily="18" charset="0"/>
              </a:rPr>
              <a:t>Person Model</a:t>
            </a:r>
            <a:r>
              <a:rPr lang="en-US" sz="1400">
                <a:cs typeface="Times New Roman" panose="02020603050405020304" pitchFamily="18" charset="0"/>
              </a:rPr>
              <a:t> to identify what individual people should do to help.</a:t>
            </a:r>
          </a:p>
          <a:p>
            <a:pPr lvl="1" eaLnBrk="1" hangingPunct="1">
              <a:lnSpc>
                <a:spcPct val="85000"/>
              </a:lnSpc>
              <a:spcBef>
                <a:spcPct val="30000"/>
              </a:spcBef>
              <a:buFontTx/>
              <a:buAutoNum type="alphaLcParenR"/>
            </a:pPr>
            <a:r>
              <a:rPr lang="en-US" sz="1400">
                <a:cs typeface="Times New Roman" panose="02020603050405020304" pitchFamily="18" charset="0"/>
              </a:rPr>
              <a:t>Use </a:t>
            </a:r>
            <a:r>
              <a:rPr lang="en-US" sz="1400" b="1">
                <a:cs typeface="Times New Roman" panose="02020603050405020304" pitchFamily="18" charset="0"/>
              </a:rPr>
              <a:t>Population Model</a:t>
            </a:r>
            <a:r>
              <a:rPr lang="en-US" sz="1400">
                <a:cs typeface="Times New Roman" panose="02020603050405020304" pitchFamily="18" charset="0"/>
              </a:rPr>
              <a:t> to identify what populations of people should do to help.</a:t>
            </a:r>
          </a:p>
          <a:p>
            <a:pPr lvl="1" eaLnBrk="1" hangingPunct="1">
              <a:lnSpc>
                <a:spcPct val="85000"/>
              </a:lnSpc>
              <a:spcBef>
                <a:spcPct val="30000"/>
              </a:spcBef>
              <a:buFontTx/>
              <a:buAutoNum type="alphaLcParenR"/>
            </a:pPr>
            <a:r>
              <a:rPr lang="en-US" sz="1400">
                <a:cs typeface="Times New Roman" panose="02020603050405020304" pitchFamily="18" charset="0"/>
              </a:rPr>
              <a:t>Use </a:t>
            </a:r>
            <a:r>
              <a:rPr lang="en-US" sz="1400" b="1">
                <a:cs typeface="Times New Roman" panose="02020603050405020304" pitchFamily="18" charset="0"/>
              </a:rPr>
              <a:t>BEM</a:t>
            </a:r>
            <a:r>
              <a:rPr lang="en-US" sz="1400">
                <a:cs typeface="Times New Roman" panose="02020603050405020304" pitchFamily="18" charset="0"/>
              </a:rPr>
              <a:t> to identify desired people behaviors and to develop supportive strategies to achieve those behaviors.</a:t>
            </a:r>
          </a:p>
          <a:p>
            <a:pPr lvl="1" eaLnBrk="1" hangingPunct="1">
              <a:lnSpc>
                <a:spcPct val="85000"/>
              </a:lnSpc>
              <a:spcBef>
                <a:spcPct val="30000"/>
              </a:spcBef>
              <a:spcAft>
                <a:spcPct val="5000"/>
              </a:spcAft>
              <a:buFontTx/>
              <a:buAutoNum type="alphaLcParenR"/>
            </a:pPr>
            <a:r>
              <a:rPr lang="en-US" sz="1400">
                <a:cs typeface="Times New Roman" panose="02020603050405020304" pitchFamily="18" charset="0"/>
              </a:rPr>
              <a:t>Use </a:t>
            </a:r>
            <a:r>
              <a:rPr lang="en-US" sz="1400" b="1">
                <a:cs typeface="Times New Roman" panose="02020603050405020304" pitchFamily="18" charset="0"/>
              </a:rPr>
              <a:t>Strategy and Supportive Strategies Model</a:t>
            </a:r>
            <a:r>
              <a:rPr lang="en-US" sz="1400">
                <a:cs typeface="Times New Roman" panose="02020603050405020304" pitchFamily="18" charset="0"/>
              </a:rPr>
              <a:t> to identify and assess supportive strategies (sets of interventions.</a:t>
            </a:r>
            <a:endParaRPr lang="en-US" sz="400">
              <a:cs typeface="Times New Roman" panose="02020603050405020304" pitchFamily="18" charset="0"/>
            </a:endParaRPr>
          </a:p>
        </p:txBody>
      </p:sp>
      <p:sp>
        <p:nvSpPr>
          <p:cNvPr id="490501" name="Text Box 5"/>
          <p:cNvSpPr txBox="1">
            <a:spLocks noChangeArrowheads="1"/>
          </p:cNvSpPr>
          <p:nvPr/>
        </p:nvSpPr>
        <p:spPr bwMode="auto">
          <a:xfrm>
            <a:off x="6019800" y="903288"/>
            <a:ext cx="2438400" cy="1062037"/>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a:defRPr sz="2800">
                <a:solidFill>
                  <a:schemeClr val="tx1"/>
                </a:solidFill>
                <a:latin typeface="Times New Roman" panose="02020603050405020304" pitchFamily="18" charset="0"/>
                <a:cs typeface="Arial" panose="020B0604020202020204" pitchFamily="34" charset="0"/>
              </a:defRPr>
            </a:lvl1pPr>
            <a:lvl2pPr marL="969963" indent="-457200">
              <a:defRPr sz="2800">
                <a:solidFill>
                  <a:schemeClr val="tx1"/>
                </a:solidFill>
                <a:latin typeface="Times New Roman" panose="02020603050405020304" pitchFamily="18" charset="0"/>
                <a:cs typeface="Arial" panose="020B0604020202020204" pitchFamily="34" charset="0"/>
              </a:defRPr>
            </a:lvl2pPr>
            <a:lvl3pPr marL="1541463" indent="-457200">
              <a:defRPr sz="2800">
                <a:solidFill>
                  <a:schemeClr val="tx1"/>
                </a:solidFill>
                <a:latin typeface="Times New Roman" panose="02020603050405020304" pitchFamily="18" charset="0"/>
                <a:cs typeface="Arial" panose="020B0604020202020204" pitchFamily="34" charset="0"/>
              </a:defRPr>
            </a:lvl3pPr>
            <a:lvl4pPr marL="2112963" indent="-457200">
              <a:defRPr sz="2800">
                <a:solidFill>
                  <a:schemeClr val="tx1"/>
                </a:solidFill>
                <a:latin typeface="Times New Roman" panose="02020603050405020304" pitchFamily="18" charset="0"/>
                <a:cs typeface="Arial" panose="020B0604020202020204" pitchFamily="34" charset="0"/>
              </a:defRPr>
            </a:lvl4pPr>
            <a:lvl5pPr marL="2684463" indent="-457200">
              <a:defRPr sz="2800">
                <a:solidFill>
                  <a:schemeClr val="tx1"/>
                </a:solidFill>
                <a:latin typeface="Times New Roman" panose="02020603050405020304" pitchFamily="18" charset="0"/>
                <a:cs typeface="Arial" panose="020B0604020202020204" pitchFamily="34" charset="0"/>
              </a:defRPr>
            </a:lvl5pPr>
            <a:lvl6pPr marL="31416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35988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40560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45132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50000"/>
              </a:spcBef>
            </a:pPr>
            <a:r>
              <a:rPr lang="en-US" sz="1400" b="1">
                <a:cs typeface="Times New Roman" panose="02020603050405020304" pitchFamily="18" charset="0"/>
              </a:rPr>
              <a:t>Develop overall, self-perpetuating strategy</a:t>
            </a:r>
            <a:r>
              <a:rPr lang="en-US" sz="1400">
                <a:cs typeface="Times New Roman" panose="02020603050405020304" pitchFamily="18" charset="0"/>
              </a:rPr>
              <a:t> for creating and sustaining desired positive, large scale change across the target system.</a:t>
            </a:r>
          </a:p>
        </p:txBody>
      </p:sp>
      <p:sp>
        <p:nvSpPr>
          <p:cNvPr id="490502" name="Text Box 6"/>
          <p:cNvSpPr txBox="1">
            <a:spLocks noChangeArrowheads="1"/>
          </p:cNvSpPr>
          <p:nvPr/>
        </p:nvSpPr>
        <p:spPr bwMode="auto">
          <a:xfrm>
            <a:off x="6172200" y="2351088"/>
            <a:ext cx="2438400" cy="12541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a:defRPr sz="2800">
                <a:solidFill>
                  <a:schemeClr val="tx1"/>
                </a:solidFill>
                <a:latin typeface="Times New Roman" panose="02020603050405020304" pitchFamily="18" charset="0"/>
                <a:cs typeface="Arial" panose="020B0604020202020204" pitchFamily="34" charset="0"/>
              </a:defRPr>
            </a:lvl1pPr>
            <a:lvl2pPr marL="969963" indent="-457200">
              <a:defRPr sz="2800">
                <a:solidFill>
                  <a:schemeClr val="tx1"/>
                </a:solidFill>
                <a:latin typeface="Times New Roman" panose="02020603050405020304" pitchFamily="18" charset="0"/>
                <a:cs typeface="Arial" panose="020B0604020202020204" pitchFamily="34" charset="0"/>
              </a:defRPr>
            </a:lvl2pPr>
            <a:lvl3pPr marL="1541463" indent="-457200">
              <a:defRPr sz="2800">
                <a:solidFill>
                  <a:schemeClr val="tx1"/>
                </a:solidFill>
                <a:latin typeface="Times New Roman" panose="02020603050405020304" pitchFamily="18" charset="0"/>
                <a:cs typeface="Arial" panose="020B0604020202020204" pitchFamily="34" charset="0"/>
              </a:defRPr>
            </a:lvl3pPr>
            <a:lvl4pPr marL="2112963" indent="-457200">
              <a:defRPr sz="2800">
                <a:solidFill>
                  <a:schemeClr val="tx1"/>
                </a:solidFill>
                <a:latin typeface="Times New Roman" panose="02020603050405020304" pitchFamily="18" charset="0"/>
                <a:cs typeface="Arial" panose="020B0604020202020204" pitchFamily="34" charset="0"/>
              </a:defRPr>
            </a:lvl4pPr>
            <a:lvl5pPr marL="2684463" indent="-457200">
              <a:defRPr sz="2800">
                <a:solidFill>
                  <a:schemeClr val="tx1"/>
                </a:solidFill>
                <a:latin typeface="Times New Roman" panose="02020603050405020304" pitchFamily="18" charset="0"/>
                <a:cs typeface="Arial" panose="020B0604020202020204" pitchFamily="34" charset="0"/>
              </a:defRPr>
            </a:lvl5pPr>
            <a:lvl6pPr marL="31416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35988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40560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45132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50000"/>
              </a:spcBef>
            </a:pPr>
            <a:r>
              <a:rPr lang="en-US" sz="1400" b="1">
                <a:cs typeface="Times New Roman" panose="02020603050405020304" pitchFamily="18" charset="0"/>
              </a:rPr>
              <a:t>Apply evaluation methodology</a:t>
            </a:r>
            <a:r>
              <a:rPr lang="en-US" sz="1400">
                <a:cs typeface="Times New Roman" panose="02020603050405020304" pitchFamily="18" charset="0"/>
              </a:rPr>
              <a:t> for assessing interventions’ and strategies’ impact on near and long term status and for implications for future interventions and strategies.</a:t>
            </a:r>
          </a:p>
        </p:txBody>
      </p:sp>
      <p:sp>
        <p:nvSpPr>
          <p:cNvPr id="490503" name="Text Box 7"/>
          <p:cNvSpPr txBox="1">
            <a:spLocks noChangeArrowheads="1"/>
          </p:cNvSpPr>
          <p:nvPr/>
        </p:nvSpPr>
        <p:spPr bwMode="auto">
          <a:xfrm>
            <a:off x="6324600" y="3989388"/>
            <a:ext cx="2438400" cy="67786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a:defRPr sz="2800">
                <a:solidFill>
                  <a:schemeClr val="tx1"/>
                </a:solidFill>
                <a:latin typeface="Times New Roman" panose="02020603050405020304" pitchFamily="18" charset="0"/>
                <a:cs typeface="Arial" panose="020B0604020202020204" pitchFamily="34" charset="0"/>
              </a:defRPr>
            </a:lvl1pPr>
            <a:lvl2pPr marL="969963" indent="-457200">
              <a:defRPr sz="2800">
                <a:solidFill>
                  <a:schemeClr val="tx1"/>
                </a:solidFill>
                <a:latin typeface="Times New Roman" panose="02020603050405020304" pitchFamily="18" charset="0"/>
                <a:cs typeface="Arial" panose="020B0604020202020204" pitchFamily="34" charset="0"/>
              </a:defRPr>
            </a:lvl2pPr>
            <a:lvl3pPr marL="1541463" indent="-457200">
              <a:defRPr sz="2800">
                <a:solidFill>
                  <a:schemeClr val="tx1"/>
                </a:solidFill>
                <a:latin typeface="Times New Roman" panose="02020603050405020304" pitchFamily="18" charset="0"/>
                <a:cs typeface="Arial" panose="020B0604020202020204" pitchFamily="34" charset="0"/>
              </a:defRPr>
            </a:lvl3pPr>
            <a:lvl4pPr marL="2112963" indent="-457200">
              <a:defRPr sz="2800">
                <a:solidFill>
                  <a:schemeClr val="tx1"/>
                </a:solidFill>
                <a:latin typeface="Times New Roman" panose="02020603050405020304" pitchFamily="18" charset="0"/>
                <a:cs typeface="Arial" panose="020B0604020202020204" pitchFamily="34" charset="0"/>
              </a:defRPr>
            </a:lvl4pPr>
            <a:lvl5pPr marL="2684463" indent="-457200">
              <a:defRPr sz="2800">
                <a:solidFill>
                  <a:schemeClr val="tx1"/>
                </a:solidFill>
                <a:latin typeface="Times New Roman" panose="02020603050405020304" pitchFamily="18" charset="0"/>
                <a:cs typeface="Arial" panose="020B0604020202020204" pitchFamily="34" charset="0"/>
              </a:defRPr>
            </a:lvl5pPr>
            <a:lvl6pPr marL="31416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35988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40560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45132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50000"/>
              </a:spcBef>
            </a:pPr>
            <a:r>
              <a:rPr lang="en-US" sz="1400" b="1">
                <a:cs typeface="Times New Roman" panose="02020603050405020304" pitchFamily="18" charset="0"/>
              </a:rPr>
              <a:t>Execute overall strategy and supportive strategies</a:t>
            </a:r>
            <a:r>
              <a:rPr lang="en-US" sz="1400">
                <a:cs typeface="Times New Roman" panose="02020603050405020304" pitchFamily="18" charset="0"/>
              </a:rPr>
              <a:t> successfully.</a:t>
            </a:r>
          </a:p>
        </p:txBody>
      </p:sp>
      <p:sp>
        <p:nvSpPr>
          <p:cNvPr id="490504" name="Text Box 8"/>
          <p:cNvSpPr txBox="1">
            <a:spLocks noChangeArrowheads="1"/>
          </p:cNvSpPr>
          <p:nvPr/>
        </p:nvSpPr>
        <p:spPr bwMode="auto">
          <a:xfrm>
            <a:off x="6477000" y="5062538"/>
            <a:ext cx="2438400" cy="12541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a:defRPr sz="2800">
                <a:solidFill>
                  <a:schemeClr val="tx1"/>
                </a:solidFill>
                <a:latin typeface="Times New Roman" panose="02020603050405020304" pitchFamily="18" charset="0"/>
                <a:cs typeface="Arial" panose="020B0604020202020204" pitchFamily="34" charset="0"/>
              </a:defRPr>
            </a:lvl1pPr>
            <a:lvl2pPr marL="969963" indent="-457200">
              <a:defRPr sz="2800">
                <a:solidFill>
                  <a:schemeClr val="tx1"/>
                </a:solidFill>
                <a:latin typeface="Times New Roman" panose="02020603050405020304" pitchFamily="18" charset="0"/>
                <a:cs typeface="Arial" panose="020B0604020202020204" pitchFamily="34" charset="0"/>
              </a:defRPr>
            </a:lvl2pPr>
            <a:lvl3pPr marL="1541463" indent="-457200">
              <a:defRPr sz="2800">
                <a:solidFill>
                  <a:schemeClr val="tx1"/>
                </a:solidFill>
                <a:latin typeface="Times New Roman" panose="02020603050405020304" pitchFamily="18" charset="0"/>
                <a:cs typeface="Arial" panose="020B0604020202020204" pitchFamily="34" charset="0"/>
              </a:defRPr>
            </a:lvl3pPr>
            <a:lvl4pPr marL="2112963" indent="-457200">
              <a:defRPr sz="2800">
                <a:solidFill>
                  <a:schemeClr val="tx1"/>
                </a:solidFill>
                <a:latin typeface="Times New Roman" panose="02020603050405020304" pitchFamily="18" charset="0"/>
                <a:cs typeface="Arial" panose="020B0604020202020204" pitchFamily="34" charset="0"/>
              </a:defRPr>
            </a:lvl4pPr>
            <a:lvl5pPr marL="2684463" indent="-457200">
              <a:defRPr sz="2800">
                <a:solidFill>
                  <a:schemeClr val="tx1"/>
                </a:solidFill>
                <a:latin typeface="Times New Roman" panose="02020603050405020304" pitchFamily="18" charset="0"/>
                <a:cs typeface="Arial" panose="020B0604020202020204" pitchFamily="34" charset="0"/>
              </a:defRPr>
            </a:lvl5pPr>
            <a:lvl6pPr marL="31416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35988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40560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4513263" indent="-4572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50000"/>
              </a:spcBef>
            </a:pPr>
            <a:r>
              <a:rPr lang="en-US" sz="1400" b="1">
                <a:cs typeface="Times New Roman" panose="02020603050405020304" pitchFamily="18" charset="0"/>
              </a:rPr>
              <a:t>Adjust overall strategy and supportive strategies and execute successfully.  </a:t>
            </a:r>
            <a:r>
              <a:rPr lang="en-US" sz="1400">
                <a:cs typeface="Times New Roman" panose="02020603050405020304" pitchFamily="18" charset="0"/>
              </a:rPr>
              <a:t>Based on outcomes/status, new behavior, and changing inputs and environment.</a:t>
            </a:r>
          </a:p>
        </p:txBody>
      </p:sp>
      <p:cxnSp>
        <p:nvCxnSpPr>
          <p:cNvPr id="490505" name="AutoShape 9"/>
          <p:cNvCxnSpPr>
            <a:cxnSpLocks noChangeShapeType="1"/>
            <a:stCxn id="490499" idx="3"/>
            <a:endCxn id="490500" idx="1"/>
          </p:cNvCxnSpPr>
          <p:nvPr/>
        </p:nvCxnSpPr>
        <p:spPr bwMode="auto">
          <a:xfrm>
            <a:off x="2438400" y="3609975"/>
            <a:ext cx="304800" cy="80963"/>
          </a:xfrm>
          <a:prstGeom prst="bentConnector3">
            <a:avLst>
              <a:gd name="adj1" fmla="val 50000"/>
            </a:avLst>
          </a:prstGeom>
          <a:noFill/>
          <a:ln w="19050">
            <a:solidFill>
              <a:schemeClr val="tx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0506" name="AutoShape 10"/>
          <p:cNvCxnSpPr>
            <a:cxnSpLocks noChangeShapeType="1"/>
            <a:stCxn id="490500" idx="3"/>
            <a:endCxn id="490501" idx="1"/>
          </p:cNvCxnSpPr>
          <p:nvPr/>
        </p:nvCxnSpPr>
        <p:spPr bwMode="auto">
          <a:xfrm flipV="1">
            <a:off x="5715000" y="1435100"/>
            <a:ext cx="304800" cy="2255838"/>
          </a:xfrm>
          <a:prstGeom prst="bentConnector3">
            <a:avLst>
              <a:gd name="adj1" fmla="val 50000"/>
            </a:avLst>
          </a:prstGeom>
          <a:noFill/>
          <a:ln w="19050">
            <a:solidFill>
              <a:schemeClr val="tx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0507" name="AutoShape 11"/>
          <p:cNvCxnSpPr>
            <a:cxnSpLocks noChangeShapeType="1"/>
            <a:stCxn id="490501" idx="2"/>
            <a:endCxn id="490502" idx="0"/>
          </p:cNvCxnSpPr>
          <p:nvPr/>
        </p:nvCxnSpPr>
        <p:spPr bwMode="auto">
          <a:xfrm rot="16200000" flipH="1">
            <a:off x="7122318" y="2082007"/>
            <a:ext cx="385763" cy="152400"/>
          </a:xfrm>
          <a:prstGeom prst="bentConnector3">
            <a:avLst>
              <a:gd name="adj1" fmla="val 49796"/>
            </a:avLst>
          </a:prstGeom>
          <a:noFill/>
          <a:ln w="19050">
            <a:solidFill>
              <a:schemeClr val="tx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0508" name="AutoShape 12"/>
          <p:cNvCxnSpPr>
            <a:cxnSpLocks noChangeShapeType="1"/>
            <a:stCxn id="490502" idx="2"/>
            <a:endCxn id="490503" idx="0"/>
          </p:cNvCxnSpPr>
          <p:nvPr/>
        </p:nvCxnSpPr>
        <p:spPr bwMode="auto">
          <a:xfrm rot="16200000" flipH="1">
            <a:off x="7275512" y="3721101"/>
            <a:ext cx="384175" cy="152400"/>
          </a:xfrm>
          <a:prstGeom prst="bentConnector3">
            <a:avLst>
              <a:gd name="adj1" fmla="val 50000"/>
            </a:avLst>
          </a:prstGeom>
          <a:noFill/>
          <a:ln w="19050">
            <a:solidFill>
              <a:schemeClr val="tx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0509" name="AutoShape 13"/>
          <p:cNvCxnSpPr>
            <a:cxnSpLocks noChangeShapeType="1"/>
            <a:stCxn id="490503" idx="2"/>
            <a:endCxn id="490504" idx="0"/>
          </p:cNvCxnSpPr>
          <p:nvPr/>
        </p:nvCxnSpPr>
        <p:spPr bwMode="auto">
          <a:xfrm rot="16200000" flipH="1">
            <a:off x="7422356" y="4788694"/>
            <a:ext cx="395288" cy="152400"/>
          </a:xfrm>
          <a:prstGeom prst="bentConnector3">
            <a:avLst>
              <a:gd name="adj1" fmla="val 49801"/>
            </a:avLst>
          </a:prstGeom>
          <a:noFill/>
          <a:ln w="19050">
            <a:solidFill>
              <a:schemeClr val="tx1"/>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0510" name="AutoShape 14"/>
          <p:cNvCxnSpPr>
            <a:cxnSpLocks noChangeShapeType="1"/>
            <a:stCxn id="490504" idx="2"/>
            <a:endCxn id="490499" idx="2"/>
          </p:cNvCxnSpPr>
          <p:nvPr/>
        </p:nvCxnSpPr>
        <p:spPr bwMode="auto">
          <a:xfrm rot="5400000">
            <a:off x="4514056" y="3136107"/>
            <a:ext cx="1587" cy="6362700"/>
          </a:xfrm>
          <a:prstGeom prst="bentConnector3">
            <a:avLst>
              <a:gd name="adj1" fmla="val 14400000"/>
            </a:avLst>
          </a:prstGeom>
          <a:noFill/>
          <a:ln w="19050">
            <a:solidFill>
              <a:schemeClr val="tx1"/>
            </a:solidFill>
            <a:prstDash val="lgDashDot"/>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0511" name="Oval 15"/>
          <p:cNvSpPr>
            <a:spLocks noChangeArrowheads="1"/>
          </p:cNvSpPr>
          <p:nvPr/>
        </p:nvSpPr>
        <p:spPr bwMode="auto">
          <a:xfrm>
            <a:off x="8351838" y="122238"/>
            <a:ext cx="639762" cy="639762"/>
          </a:xfrm>
          <a:prstGeom prst="ellipse">
            <a:avLst/>
          </a:prstGeom>
          <a:gradFill rotWithShape="0">
            <a:gsLst>
              <a:gs pos="0">
                <a:schemeClr val="bg1"/>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2400" i="1"/>
              <a:t>via</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4098" name="Rectangle 2"/>
          <p:cNvSpPr>
            <a:spLocks noChangeArrowheads="1"/>
          </p:cNvSpPr>
          <p:nvPr/>
        </p:nvSpPr>
        <p:spPr bwMode="auto">
          <a:xfrm>
            <a:off x="228600" y="228600"/>
            <a:ext cx="7772400" cy="631825"/>
          </a:xfrm>
          <a:prstGeom prst="rect">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rgbClr val="CC0000"/>
                    </a:gs>
                    <a:gs pos="100000">
                      <a:srgbClr val="009900"/>
                    </a:gs>
                  </a:gsLst>
                  <a:lin ang="189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80000"/>
              </a:lnSpc>
              <a:spcBef>
                <a:spcPct val="0"/>
              </a:spcBef>
              <a:buFontTx/>
              <a:buNone/>
            </a:pPr>
            <a:r>
              <a:rPr lang="en-US" sz="2600"/>
              <a:t>Ideal Systems Model – Create/Sustain Thriving Forever</a:t>
            </a:r>
          </a:p>
        </p:txBody>
      </p:sp>
      <p:sp>
        <p:nvSpPr>
          <p:cNvPr id="644099" name="Rectangle 3"/>
          <p:cNvSpPr>
            <a:spLocks noChangeArrowheads="1"/>
          </p:cNvSpPr>
          <p:nvPr/>
        </p:nvSpPr>
        <p:spPr bwMode="auto">
          <a:xfrm>
            <a:off x="3657600" y="1106488"/>
            <a:ext cx="5181600" cy="4967287"/>
          </a:xfrm>
          <a:prstGeom prst="rect">
            <a:avLst/>
          </a:prstGeom>
          <a:gradFill rotWithShape="0">
            <a:gsLst>
              <a:gs pos="0">
                <a:schemeClr val="bg1"/>
              </a:gs>
              <a:gs pos="100000">
                <a:srgbClr val="77777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5000"/>
              </a:lnSpc>
              <a:spcBef>
                <a:spcPct val="0"/>
              </a:spcBef>
              <a:buFontTx/>
              <a:buNone/>
            </a:pPr>
            <a:endParaRPr lang="en-US" sz="6000">
              <a:solidFill>
                <a:schemeClr val="bg1"/>
              </a:solidFill>
            </a:endParaRPr>
          </a:p>
        </p:txBody>
      </p:sp>
      <p:sp>
        <p:nvSpPr>
          <p:cNvPr id="644100" name="Text Box 4"/>
          <p:cNvSpPr txBox="1">
            <a:spLocks noChangeArrowheads="1"/>
          </p:cNvSpPr>
          <p:nvPr/>
        </p:nvSpPr>
        <p:spPr bwMode="auto">
          <a:xfrm>
            <a:off x="1676400" y="6400800"/>
            <a:ext cx="7289800" cy="284163"/>
          </a:xfrm>
          <a:prstGeom prst="rect">
            <a:avLst/>
          </a:prstGeom>
          <a:noFill/>
          <a:ln>
            <a:noFill/>
          </a:ln>
          <a:effectLst/>
          <a:extLst>
            <a:ext uri="{909E8E84-426E-40DD-AFC4-6F175D3DCCD1}">
              <a14:hiddenFill xmlns:a14="http://schemas.microsoft.com/office/drawing/2010/main">
                <a:gradFill rotWithShape="0">
                  <a:gsLst>
                    <a:gs pos="0">
                      <a:srgbClr val="993300"/>
                    </a:gs>
                    <a:gs pos="100000">
                      <a:srgbClr val="009900"/>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1400"/>
              <a:t>Gary Christopherson, 2009; Adapted from </a:t>
            </a:r>
            <a:r>
              <a:rPr lang="en-US" sz="1400" u="sng"/>
              <a:t>Work Design:  A Systems Concept</a:t>
            </a:r>
            <a:r>
              <a:rPr lang="en-US" sz="1400"/>
              <a:t>, Gerald Nadler, 1970</a:t>
            </a:r>
          </a:p>
        </p:txBody>
      </p:sp>
      <p:graphicFrame>
        <p:nvGraphicFramePr>
          <p:cNvPr id="930849" name="Group 33"/>
          <p:cNvGraphicFramePr>
            <a:graphicFrameLocks noGrp="1"/>
          </p:cNvGraphicFramePr>
          <p:nvPr/>
        </p:nvGraphicFramePr>
        <p:xfrm>
          <a:off x="3657600" y="1106488"/>
          <a:ext cx="5181600" cy="4970463"/>
        </p:xfrm>
        <a:graphic>
          <a:graphicData uri="http://schemas.openxmlformats.org/drawingml/2006/table">
            <a:tbl>
              <a:tblPr/>
              <a:tblGrid>
                <a:gridCol w="2133600"/>
                <a:gridCol w="3048000"/>
              </a:tblGrid>
              <a:tr h="708025">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Create &amp; Sustain Thriving Universe Forever</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r h="1066800">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Create &amp; Sustain Thriving World Forever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Save World Forever</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r h="2341563">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Create &amp; Sustain Thriving For Generations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Save Endangered World For Generations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Fix Broken World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Reduce Vulnerability</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r h="854075">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FF0000"/>
                          </a:solidFill>
                          <a:effectLst>
                            <a:outerShdw blurRad="38100" dist="38100" dir="2700000" algn="tl">
                              <a:srgbClr val="C0C0C0"/>
                            </a:outerShdw>
                          </a:effectLst>
                          <a:latin typeface="Times New Roman" panose="02020603050405020304" pitchFamily="18" charset="0"/>
                          <a:cs typeface="Arial" panose="020B0604020202020204" pitchFamily="34" charset="0"/>
                        </a:rPr>
                        <a:t>Broken World &amp; Endangered Future</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bl>
          </a:graphicData>
        </a:graphic>
      </p:graphicFrame>
      <p:sp>
        <p:nvSpPr>
          <p:cNvPr id="644118" name="Text Box 22"/>
          <p:cNvSpPr txBox="1">
            <a:spLocks noChangeArrowheads="1"/>
          </p:cNvSpPr>
          <p:nvPr/>
        </p:nvSpPr>
        <p:spPr bwMode="auto">
          <a:xfrm>
            <a:off x="279400" y="1119188"/>
            <a:ext cx="2844800" cy="585787"/>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2000"/>
              <a:t>Theoretical Ideal System</a:t>
            </a:r>
          </a:p>
          <a:p>
            <a:pPr eaLnBrk="1" hangingPunct="1">
              <a:lnSpc>
                <a:spcPct val="90000"/>
              </a:lnSpc>
              <a:spcBef>
                <a:spcPct val="0"/>
              </a:spcBef>
              <a:buFontTx/>
              <a:buNone/>
            </a:pPr>
            <a:r>
              <a:rPr lang="en-US" sz="1600"/>
              <a:t>No “cost”; no constraints</a:t>
            </a:r>
          </a:p>
        </p:txBody>
      </p:sp>
      <p:sp>
        <p:nvSpPr>
          <p:cNvPr id="644119" name="Text Box 23"/>
          <p:cNvSpPr txBox="1">
            <a:spLocks noChangeArrowheads="1"/>
          </p:cNvSpPr>
          <p:nvPr/>
        </p:nvSpPr>
        <p:spPr bwMode="auto">
          <a:xfrm>
            <a:off x="304800" y="1854200"/>
            <a:ext cx="2590800" cy="808038"/>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2000"/>
              <a:t>Ultimate Ideal System</a:t>
            </a:r>
          </a:p>
          <a:p>
            <a:pPr eaLnBrk="1" hangingPunct="1">
              <a:lnSpc>
                <a:spcPct val="90000"/>
              </a:lnSpc>
              <a:spcBef>
                <a:spcPct val="0"/>
              </a:spcBef>
              <a:buFontTx/>
              <a:buNone/>
            </a:pPr>
            <a:r>
              <a:rPr lang="en-US" sz="1600"/>
              <a:t>No constraints; </a:t>
            </a:r>
          </a:p>
          <a:p>
            <a:pPr eaLnBrk="1" hangingPunct="1">
              <a:lnSpc>
                <a:spcPct val="90000"/>
              </a:lnSpc>
              <a:spcBef>
                <a:spcPct val="0"/>
              </a:spcBef>
              <a:buFontTx/>
              <a:buNone/>
            </a:pPr>
            <a:r>
              <a:rPr lang="en-US" sz="1600"/>
              <a:t>“means” not available</a:t>
            </a:r>
          </a:p>
        </p:txBody>
      </p:sp>
      <p:sp>
        <p:nvSpPr>
          <p:cNvPr id="644120" name="Text Box 24"/>
          <p:cNvSpPr txBox="1">
            <a:spLocks noChangeArrowheads="1"/>
          </p:cNvSpPr>
          <p:nvPr/>
        </p:nvSpPr>
        <p:spPr bwMode="auto">
          <a:xfrm>
            <a:off x="271463" y="2736850"/>
            <a:ext cx="2501900" cy="808038"/>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2000"/>
              <a:t>Feasible Ideal System</a:t>
            </a:r>
          </a:p>
          <a:p>
            <a:pPr eaLnBrk="1" hangingPunct="1">
              <a:lnSpc>
                <a:spcPct val="90000"/>
              </a:lnSpc>
              <a:spcBef>
                <a:spcPct val="0"/>
              </a:spcBef>
              <a:buFontTx/>
              <a:buNone/>
            </a:pPr>
            <a:r>
              <a:rPr lang="en-US" sz="1600"/>
              <a:t>Constraints removed/ reduced; “means” available</a:t>
            </a:r>
          </a:p>
        </p:txBody>
      </p:sp>
      <p:sp>
        <p:nvSpPr>
          <p:cNvPr id="644121" name="Text Box 25"/>
          <p:cNvSpPr txBox="1">
            <a:spLocks noChangeArrowheads="1"/>
          </p:cNvSpPr>
          <p:nvPr/>
        </p:nvSpPr>
        <p:spPr bwMode="auto">
          <a:xfrm>
            <a:off x="533400" y="5486400"/>
            <a:ext cx="2286000" cy="420688"/>
          </a:xfrm>
          <a:prstGeom prst="rect">
            <a:avLst/>
          </a:prstGeom>
          <a:noFill/>
          <a:ln>
            <a:noFill/>
          </a:ln>
          <a:effectLst/>
          <a:extLst>
            <a:ext uri="{909E8E84-426E-40DD-AFC4-6F175D3DCCD1}">
              <a14:hiddenFill xmlns:a14="http://schemas.microsoft.com/office/drawing/2010/main">
                <a:gradFill rotWithShape="0">
                  <a:gsLst>
                    <a:gs pos="0">
                      <a:srgbClr val="993300"/>
                    </a:gs>
                    <a:gs pos="100000">
                      <a:srgbClr val="009900"/>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lang="en-US" sz="2400">
                <a:solidFill>
                  <a:srgbClr val="FF0000"/>
                </a:solidFill>
              </a:rPr>
              <a:t>Present System</a:t>
            </a:r>
          </a:p>
        </p:txBody>
      </p:sp>
      <p:sp>
        <p:nvSpPr>
          <p:cNvPr id="644122" name="Text Box 26"/>
          <p:cNvSpPr txBox="1">
            <a:spLocks noChangeArrowheads="1"/>
          </p:cNvSpPr>
          <p:nvPr/>
        </p:nvSpPr>
        <p:spPr bwMode="auto">
          <a:xfrm>
            <a:off x="3733800" y="3697288"/>
            <a:ext cx="1981200" cy="152400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spcBef>
                <a:spcPct val="0"/>
              </a:spcBef>
              <a:buFontTx/>
              <a:buNone/>
            </a:pPr>
            <a:r>
              <a:rPr lang="en-US" sz="2000"/>
              <a:t>Recommended System</a:t>
            </a:r>
          </a:p>
          <a:p>
            <a:pPr algn="ctr" eaLnBrk="1" hangingPunct="1">
              <a:lnSpc>
                <a:spcPct val="90000"/>
              </a:lnSpc>
              <a:spcBef>
                <a:spcPct val="0"/>
              </a:spcBef>
              <a:buFontTx/>
              <a:buNone/>
            </a:pPr>
            <a:r>
              <a:rPr lang="en-US" sz="1600"/>
              <a:t>Best given constraints </a:t>
            </a:r>
          </a:p>
          <a:p>
            <a:pPr algn="ctr" eaLnBrk="1" hangingPunct="1">
              <a:lnSpc>
                <a:spcPct val="90000"/>
              </a:lnSpc>
              <a:spcBef>
                <a:spcPct val="0"/>
              </a:spcBef>
              <a:buFontTx/>
              <a:buNone/>
            </a:pPr>
            <a:r>
              <a:rPr lang="en-US" sz="1600"/>
              <a:t>&amp; available “means”;</a:t>
            </a:r>
          </a:p>
          <a:p>
            <a:pPr algn="ctr" eaLnBrk="1" hangingPunct="1">
              <a:lnSpc>
                <a:spcPct val="90000"/>
              </a:lnSpc>
              <a:spcBef>
                <a:spcPct val="0"/>
              </a:spcBef>
              <a:buFontTx/>
              <a:buNone/>
            </a:pPr>
            <a:r>
              <a:rPr lang="en-US" sz="1600"/>
              <a:t>On glide path to “Ultimate Ideal”</a:t>
            </a:r>
          </a:p>
        </p:txBody>
      </p:sp>
      <p:sp>
        <p:nvSpPr>
          <p:cNvPr id="644123" name="AutoShape 27"/>
          <p:cNvSpPr>
            <a:spLocks noChangeArrowheads="1"/>
          </p:cNvSpPr>
          <p:nvPr/>
        </p:nvSpPr>
        <p:spPr bwMode="auto">
          <a:xfrm rot="-5400000">
            <a:off x="762000" y="3316288"/>
            <a:ext cx="4800600" cy="6858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2500 h 21600"/>
              <a:gd name="T14" fmla="*/ 18571 w 21600"/>
              <a:gd name="T15" fmla="*/ 19100 h 21600"/>
            </a:gdLst>
            <a:ahLst/>
            <a:cxnLst>
              <a:cxn ang="T8">
                <a:pos x="T0" y="T1"/>
              </a:cxn>
              <a:cxn ang="T9">
                <a:pos x="T2" y="T3"/>
              </a:cxn>
              <a:cxn ang="T10">
                <a:pos x="T4" y="T5"/>
              </a:cxn>
              <a:cxn ang="T11">
                <a:pos x="T6" y="T7"/>
              </a:cxn>
            </a:cxnLst>
            <a:rect l="T12" t="T13" r="T14" b="T15"/>
            <a:pathLst>
              <a:path w="21600" h="21600">
                <a:moveTo>
                  <a:pt x="17659" y="0"/>
                </a:moveTo>
                <a:lnTo>
                  <a:pt x="17659" y="2500"/>
                </a:lnTo>
                <a:lnTo>
                  <a:pt x="3375" y="2500"/>
                </a:lnTo>
                <a:lnTo>
                  <a:pt x="3375" y="19100"/>
                </a:lnTo>
                <a:lnTo>
                  <a:pt x="17659" y="19100"/>
                </a:lnTo>
                <a:lnTo>
                  <a:pt x="17659" y="21600"/>
                </a:lnTo>
                <a:lnTo>
                  <a:pt x="21600" y="10800"/>
                </a:lnTo>
                <a:lnTo>
                  <a:pt x="17659" y="0"/>
                </a:lnTo>
                <a:close/>
              </a:path>
              <a:path w="21600" h="21600">
                <a:moveTo>
                  <a:pt x="1350" y="2500"/>
                </a:moveTo>
                <a:lnTo>
                  <a:pt x="1350" y="19100"/>
                </a:lnTo>
                <a:lnTo>
                  <a:pt x="2700" y="19100"/>
                </a:lnTo>
                <a:lnTo>
                  <a:pt x="2700" y="2500"/>
                </a:lnTo>
                <a:lnTo>
                  <a:pt x="1350" y="2500"/>
                </a:lnTo>
                <a:close/>
              </a:path>
              <a:path w="21600" h="21600">
                <a:moveTo>
                  <a:pt x="0" y="2500"/>
                </a:moveTo>
                <a:lnTo>
                  <a:pt x="0" y="19100"/>
                </a:lnTo>
                <a:lnTo>
                  <a:pt x="675" y="19100"/>
                </a:lnTo>
                <a:lnTo>
                  <a:pt x="675" y="2500"/>
                </a:lnTo>
                <a:lnTo>
                  <a:pt x="0" y="2500"/>
                </a:lnTo>
                <a:close/>
              </a:path>
            </a:pathLst>
          </a:custGeom>
          <a:gradFill rotWithShape="1">
            <a:gsLst>
              <a:gs pos="0">
                <a:srgbClr val="777777"/>
              </a:gs>
              <a:gs pos="100000">
                <a:schemeClr val="bg1"/>
              </a:gs>
            </a:gsLst>
            <a:lin ang="0" scaled="1"/>
          </a:gra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spcBef>
                <a:spcPct val="0"/>
              </a:spcBef>
              <a:buFontTx/>
              <a:buNone/>
            </a:pPr>
            <a:r>
              <a:rPr lang="en-US" sz="2400"/>
              <a:t>via Model</a:t>
            </a:r>
          </a:p>
        </p:txBody>
      </p:sp>
      <p:sp>
        <p:nvSpPr>
          <p:cNvPr id="644124" name="Oval 28"/>
          <p:cNvSpPr>
            <a:spLocks noChangeAspect="1" noChangeArrowheads="1"/>
          </p:cNvSpPr>
          <p:nvPr/>
        </p:nvSpPr>
        <p:spPr bwMode="auto">
          <a:xfrm>
            <a:off x="8153400" y="152400"/>
            <a:ext cx="731838" cy="731838"/>
          </a:xfrm>
          <a:prstGeom prst="ellipse">
            <a:avLst/>
          </a:prstGeom>
          <a:gradFill rotWithShape="0">
            <a:gsLst>
              <a:gs pos="0">
                <a:schemeClr val="bg1"/>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2800" i="1"/>
              <a:t>via</a:t>
            </a:r>
          </a:p>
        </p:txBody>
      </p:sp>
    </p:spTree>
  </p:cSld>
  <p:clrMapOvr>
    <a:masterClrMapping/>
  </p:clrMapOvr>
  <p:transition>
    <p:cut thruBlk="1"/>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ChangeArrowheads="1"/>
          </p:cNvSpPr>
          <p:nvPr/>
        </p:nvSpPr>
        <p:spPr bwMode="auto">
          <a:xfrm>
            <a:off x="0" y="-4102100"/>
            <a:ext cx="9144000" cy="823912"/>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400"/>
          </a:p>
          <a:p>
            <a:pPr lvl="1">
              <a:spcBef>
                <a:spcPct val="0"/>
              </a:spcBef>
              <a:buFontTx/>
              <a:buNone/>
            </a:pPr>
            <a:endParaRPr lang="en-US" sz="2400"/>
          </a:p>
        </p:txBody>
      </p:sp>
      <p:pic>
        <p:nvPicPr>
          <p:cNvPr id="495619" name="Picture 3" descr="thrive logo 1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838200"/>
            <a:ext cx="6418263"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95619"/>
                                        </p:tgtEl>
                                        <p:attrNameLst>
                                          <p:attrName>style.visibility</p:attrName>
                                        </p:attrNameLst>
                                      </p:cBhvr>
                                      <p:to>
                                        <p:strVal val="visible"/>
                                      </p:to>
                                    </p:set>
                                    <p:animEffect transition="in" filter="fade">
                                      <p:cBhvr>
                                        <p:cTn id="7" dur="2000"/>
                                        <p:tgtEl>
                                          <p:spTgt spid="495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65000"/>
          </a:schemeClr>
        </a:solidFill>
        <a:effectLst/>
      </p:bgPr>
    </p:bg>
    <p:spTree>
      <p:nvGrpSpPr>
        <p:cNvPr id="1" name=""/>
        <p:cNvGrpSpPr/>
        <p:nvPr/>
      </p:nvGrpSpPr>
      <p:grpSpPr>
        <a:xfrm>
          <a:off x="0" y="0"/>
          <a:ext cx="0" cy="0"/>
          <a:chOff x="0" y="0"/>
          <a:chExt cx="0" cy="0"/>
        </a:xfrm>
      </p:grpSpPr>
      <p:sp>
        <p:nvSpPr>
          <p:cNvPr id="12" name="Rectangle 9"/>
          <p:cNvSpPr>
            <a:spLocks noChangeArrowheads="1"/>
          </p:cNvSpPr>
          <p:nvPr/>
        </p:nvSpPr>
        <p:spPr bwMode="auto">
          <a:xfrm>
            <a:off x="533400" y="2362200"/>
            <a:ext cx="7315200" cy="1828800"/>
          </a:xfrm>
          <a:prstGeom prst="rect">
            <a:avLst/>
          </a:prstGeom>
          <a:solidFill>
            <a:schemeClr val="tx1"/>
          </a:solidFill>
          <a:ln w="3175">
            <a:solidFill>
              <a:schemeClr val="tx1"/>
            </a:solidFill>
            <a:miter lim="800000"/>
            <a:headEnd/>
            <a:tailEnd/>
          </a:ln>
          <a:effectLst/>
          <a:extLst/>
        </p:spPr>
        <p:txBody>
          <a:bodyPr tIns="91440" bIns="91440"/>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4000">
              <a:solidFill>
                <a:schemeClr val="bg1"/>
              </a:solidFill>
            </a:endParaRPr>
          </a:p>
        </p:txBody>
      </p:sp>
      <p:sp>
        <p:nvSpPr>
          <p:cNvPr id="13" name="Rectangle 10"/>
          <p:cNvSpPr>
            <a:spLocks noChangeArrowheads="1"/>
          </p:cNvSpPr>
          <p:nvPr/>
        </p:nvSpPr>
        <p:spPr bwMode="auto">
          <a:xfrm>
            <a:off x="1905000" y="2438400"/>
            <a:ext cx="5867400" cy="1754326"/>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75000"/>
              </a:lnSpc>
              <a:spcBef>
                <a:spcPct val="0"/>
              </a:spcBef>
              <a:buFontTx/>
              <a:buNone/>
            </a:pPr>
            <a:r>
              <a:rPr lang="en-US" sz="5200" dirty="0" smtClean="0">
                <a:solidFill>
                  <a:schemeClr val="bg1"/>
                </a:solidFill>
              </a:rPr>
              <a:t>We </a:t>
            </a:r>
            <a:r>
              <a:rPr lang="en-US" sz="5200" dirty="0">
                <a:solidFill>
                  <a:schemeClr val="bg1"/>
                </a:solidFill>
              </a:rPr>
              <a:t>need to survive</a:t>
            </a:r>
            <a:r>
              <a:rPr lang="en-US" sz="5200" dirty="0" smtClean="0">
                <a:solidFill>
                  <a:schemeClr val="bg1"/>
                </a:solidFill>
              </a:rPr>
              <a:t>.</a:t>
            </a:r>
          </a:p>
          <a:p>
            <a:pPr algn="r" eaLnBrk="1" hangingPunct="1">
              <a:lnSpc>
                <a:spcPct val="75000"/>
              </a:lnSpc>
              <a:spcBef>
                <a:spcPct val="0"/>
              </a:spcBef>
              <a:buFontTx/>
              <a:buNone/>
            </a:pPr>
            <a:r>
              <a:rPr lang="en-US" sz="5200" dirty="0" smtClean="0">
                <a:solidFill>
                  <a:schemeClr val="bg1"/>
                </a:solidFill>
              </a:rPr>
              <a:t>We want </a:t>
            </a:r>
            <a:r>
              <a:rPr lang="en-US" sz="5200" dirty="0">
                <a:solidFill>
                  <a:schemeClr val="bg1"/>
                </a:solidFill>
              </a:rPr>
              <a:t>to thrive.</a:t>
            </a:r>
          </a:p>
          <a:p>
            <a:pPr algn="r" eaLnBrk="1" hangingPunct="1">
              <a:spcBef>
                <a:spcPts val="0"/>
              </a:spcBef>
              <a:buFontTx/>
              <a:buNone/>
            </a:pPr>
            <a:r>
              <a:rPr lang="en-US" dirty="0" err="1" smtClean="0">
                <a:solidFill>
                  <a:schemeClr val="bg1"/>
                </a:solidFill>
              </a:rPr>
              <a:t>AllThriveForever.org</a:t>
            </a:r>
            <a:endParaRPr lang="en-US" dirty="0">
              <a:solidFill>
                <a:schemeClr val="bg1"/>
              </a:solidFill>
            </a:endParaRPr>
          </a:p>
        </p:txBody>
      </p:sp>
      <p:pic>
        <p:nvPicPr>
          <p:cNvPr id="14" name="Picture 11"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590800"/>
            <a:ext cx="2270895" cy="162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9"/>
          <p:cNvSpPr>
            <a:spLocks noChangeArrowheads="1"/>
          </p:cNvSpPr>
          <p:nvPr/>
        </p:nvSpPr>
        <p:spPr bwMode="auto">
          <a:xfrm>
            <a:off x="533400" y="381000"/>
            <a:ext cx="7315200" cy="1828800"/>
          </a:xfrm>
          <a:prstGeom prst="rect">
            <a:avLst/>
          </a:prstGeom>
          <a:solidFill>
            <a:schemeClr val="tx1"/>
          </a:solidFill>
          <a:ln w="3175">
            <a:solidFill>
              <a:schemeClr val="tx1"/>
            </a:solidFill>
            <a:miter lim="800000"/>
            <a:headEnd/>
            <a:tailEnd/>
          </a:ln>
          <a:effectLst/>
          <a:extLst/>
        </p:spPr>
        <p:txBody>
          <a:bodyPr tIns="91440" bIns="91440"/>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4000">
              <a:solidFill>
                <a:schemeClr val="bg1"/>
              </a:solidFill>
            </a:endParaRPr>
          </a:p>
        </p:txBody>
      </p:sp>
      <p:sp>
        <p:nvSpPr>
          <p:cNvPr id="19" name="Rectangle 10"/>
          <p:cNvSpPr>
            <a:spLocks noChangeArrowheads="1"/>
          </p:cNvSpPr>
          <p:nvPr/>
        </p:nvSpPr>
        <p:spPr bwMode="auto">
          <a:xfrm>
            <a:off x="2133600" y="533400"/>
            <a:ext cx="5562600" cy="160043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75000"/>
              </a:lnSpc>
              <a:spcBef>
                <a:spcPct val="0"/>
              </a:spcBef>
              <a:buFontTx/>
              <a:buNone/>
            </a:pPr>
            <a:r>
              <a:rPr lang="en-US" sz="4000" dirty="0">
                <a:solidFill>
                  <a:schemeClr val="bg1"/>
                </a:solidFill>
              </a:rPr>
              <a:t>“</a:t>
            </a:r>
            <a:r>
              <a:rPr lang="en-US" sz="4400" dirty="0" smtClean="0">
                <a:solidFill>
                  <a:schemeClr val="bg1"/>
                </a:solidFill>
              </a:rPr>
              <a:t>Thrive!</a:t>
            </a:r>
            <a:r>
              <a:rPr lang="en-US" sz="4000" dirty="0" smtClean="0">
                <a:solidFill>
                  <a:schemeClr val="bg1"/>
                </a:solidFill>
              </a:rPr>
              <a:t>” </a:t>
            </a:r>
            <a:r>
              <a:rPr lang="en-US" sz="3600" dirty="0">
                <a:solidFill>
                  <a:schemeClr val="bg1"/>
                </a:solidFill>
              </a:rPr>
              <a:t>is </a:t>
            </a:r>
            <a:r>
              <a:rPr lang="en-US" sz="3600" dirty="0" smtClean="0">
                <a:solidFill>
                  <a:schemeClr val="bg1"/>
                </a:solidFill>
              </a:rPr>
              <a:t>“person, people </a:t>
            </a:r>
            <a:r>
              <a:rPr lang="en-US" sz="3600" dirty="0">
                <a:solidFill>
                  <a:schemeClr val="bg1"/>
                </a:solidFill>
              </a:rPr>
              <a:t>&amp;</a:t>
            </a:r>
            <a:r>
              <a:rPr lang="en-US" sz="3600" dirty="0" smtClean="0">
                <a:solidFill>
                  <a:schemeClr val="bg1"/>
                </a:solidFill>
              </a:rPr>
              <a:t> world thriving </a:t>
            </a:r>
            <a:r>
              <a:rPr lang="en-US" sz="3600" dirty="0">
                <a:solidFill>
                  <a:schemeClr val="bg1"/>
                </a:solidFill>
              </a:rPr>
              <a:t>together.” </a:t>
            </a:r>
            <a:r>
              <a:rPr lang="en-US" sz="3600" dirty="0" smtClean="0">
                <a:solidFill>
                  <a:schemeClr val="bg1"/>
                </a:solidFill>
              </a:rPr>
              <a:t> </a:t>
            </a:r>
          </a:p>
          <a:p>
            <a:pPr algn="r" eaLnBrk="1" hangingPunct="1">
              <a:lnSpc>
                <a:spcPct val="75000"/>
              </a:lnSpc>
              <a:spcBef>
                <a:spcPts val="2400"/>
              </a:spcBef>
              <a:buFontTx/>
              <a:buNone/>
            </a:pPr>
            <a:r>
              <a:rPr lang="en-US" dirty="0" err="1" smtClean="0">
                <a:solidFill>
                  <a:schemeClr val="bg1"/>
                </a:solidFill>
              </a:rPr>
              <a:t>ThrivingFuture.org</a:t>
            </a:r>
            <a:endParaRPr lang="en-US" dirty="0">
              <a:solidFill>
                <a:schemeClr val="bg1"/>
              </a:solidFill>
            </a:endParaRPr>
          </a:p>
        </p:txBody>
      </p:sp>
      <p:pic>
        <p:nvPicPr>
          <p:cNvPr id="20" name="Picture 11" descr="thrive logo 5 08170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160" y="762000"/>
            <a:ext cx="191944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9"/>
          <p:cNvSpPr>
            <a:spLocks noChangeArrowheads="1"/>
          </p:cNvSpPr>
          <p:nvPr/>
        </p:nvSpPr>
        <p:spPr bwMode="auto">
          <a:xfrm>
            <a:off x="533400" y="4343400"/>
            <a:ext cx="7315200" cy="1828800"/>
          </a:xfrm>
          <a:prstGeom prst="rect">
            <a:avLst/>
          </a:prstGeom>
          <a:solidFill>
            <a:schemeClr val="tx1"/>
          </a:solidFill>
          <a:ln w="3175">
            <a:solidFill>
              <a:schemeClr val="tx1"/>
            </a:solidFill>
            <a:miter lim="800000"/>
            <a:headEnd/>
            <a:tailEnd/>
          </a:ln>
          <a:effectLst/>
          <a:extLst/>
        </p:spPr>
        <p:txBody>
          <a:bodyPr tIns="91440" bIns="91440"/>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4000">
              <a:solidFill>
                <a:schemeClr val="bg1"/>
              </a:solidFill>
            </a:endParaRPr>
          </a:p>
        </p:txBody>
      </p:sp>
      <p:sp>
        <p:nvSpPr>
          <p:cNvPr id="22" name="Rectangle 10"/>
          <p:cNvSpPr>
            <a:spLocks noChangeArrowheads="1"/>
          </p:cNvSpPr>
          <p:nvPr/>
        </p:nvSpPr>
        <p:spPr bwMode="auto">
          <a:xfrm>
            <a:off x="1219200" y="4442142"/>
            <a:ext cx="6477000" cy="173005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75000"/>
              </a:lnSpc>
              <a:spcBef>
                <a:spcPts val="0"/>
              </a:spcBef>
              <a:buFontTx/>
              <a:buNone/>
            </a:pPr>
            <a:r>
              <a:rPr lang="en-US" dirty="0">
                <a:solidFill>
                  <a:schemeClr val="bg1"/>
                </a:solidFill>
              </a:rPr>
              <a:t>Thrive! is necessary at </a:t>
            </a:r>
            <a:r>
              <a:rPr lang="en-US" dirty="0" smtClean="0">
                <a:solidFill>
                  <a:schemeClr val="bg1"/>
                </a:solidFill>
              </a:rPr>
              <a:t>“tipping point”</a:t>
            </a:r>
          </a:p>
          <a:p>
            <a:pPr algn="r" eaLnBrk="1" hangingPunct="1">
              <a:lnSpc>
                <a:spcPct val="75000"/>
              </a:lnSpc>
              <a:spcBef>
                <a:spcPts val="0"/>
              </a:spcBef>
              <a:buFontTx/>
              <a:buNone/>
            </a:pPr>
            <a:r>
              <a:rPr lang="en-US" dirty="0" smtClean="0">
                <a:solidFill>
                  <a:schemeClr val="bg1"/>
                </a:solidFill>
              </a:rPr>
              <a:t> </a:t>
            </a:r>
            <a:r>
              <a:rPr lang="en-US" dirty="0">
                <a:solidFill>
                  <a:schemeClr val="bg1"/>
                </a:solidFill>
              </a:rPr>
              <a:t>when </a:t>
            </a:r>
            <a:r>
              <a:rPr lang="en-US" dirty="0" smtClean="0">
                <a:solidFill>
                  <a:schemeClr val="bg1"/>
                </a:solidFill>
              </a:rPr>
              <a:t>future most endangered  </a:t>
            </a:r>
          </a:p>
          <a:p>
            <a:pPr algn="r" eaLnBrk="1" hangingPunct="1">
              <a:lnSpc>
                <a:spcPct val="75000"/>
              </a:lnSpc>
              <a:spcBef>
                <a:spcPts val="0"/>
              </a:spcBef>
              <a:buFontTx/>
              <a:buNone/>
            </a:pPr>
            <a:r>
              <a:rPr lang="en-US" dirty="0" smtClean="0">
                <a:solidFill>
                  <a:schemeClr val="bg1"/>
                </a:solidFill>
              </a:rPr>
              <a:t>&amp; we most capable. </a:t>
            </a:r>
          </a:p>
          <a:p>
            <a:pPr algn="r" eaLnBrk="1" hangingPunct="1">
              <a:spcBef>
                <a:spcPts val="600"/>
              </a:spcBef>
              <a:buFontTx/>
              <a:buNone/>
            </a:pPr>
            <a:r>
              <a:rPr lang="en-US" sz="2800" dirty="0" err="1" smtClean="0">
                <a:solidFill>
                  <a:schemeClr val="bg1"/>
                </a:solidFill>
              </a:rPr>
              <a:t>ThrivingFuture.org</a:t>
            </a:r>
            <a:endParaRPr lang="en-US" sz="2800" dirty="0">
              <a:solidFill>
                <a:schemeClr val="bg1"/>
              </a:solidFill>
            </a:endParaRPr>
          </a:p>
        </p:txBody>
      </p:sp>
      <p:pic>
        <p:nvPicPr>
          <p:cNvPr id="2" name="Picture 1"/>
          <p:cNvPicPr>
            <a:picLocks noChangeAspect="1"/>
          </p:cNvPicPr>
          <p:nvPr/>
        </p:nvPicPr>
        <p:blipFill>
          <a:blip r:embed="rId5"/>
          <a:stretch>
            <a:fillRect/>
          </a:stretch>
        </p:blipFill>
        <p:spPr>
          <a:xfrm>
            <a:off x="541614" y="4861603"/>
            <a:ext cx="1820586" cy="1300419"/>
          </a:xfrm>
          <a:prstGeom prst="rect">
            <a:avLst/>
          </a:prstGeom>
        </p:spPr>
      </p:pic>
    </p:spTree>
    <p:extLst>
      <p:ext uri="{BB962C8B-B14F-4D97-AF65-F5344CB8AC3E}">
        <p14:creationId xmlns:p14="http://schemas.microsoft.com/office/powerpoint/2010/main" val="111890753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ChangeArrowheads="1"/>
          </p:cNvSpPr>
          <p:nvPr/>
        </p:nvSpPr>
        <p:spPr bwMode="auto">
          <a:xfrm>
            <a:off x="0" y="-4102100"/>
            <a:ext cx="9144000" cy="823912"/>
          </a:xfrm>
          <a:prstGeom prst="rect">
            <a:avLst/>
          </a:prstGeom>
          <a:noFill/>
          <a:ln>
            <a:noFill/>
          </a:ln>
          <a:effectLst/>
          <a:extLst>
            <a:ext uri="{909E8E84-426E-40DD-AFC4-6F175D3DCCD1}">
              <a14:hiddenFill xmlns:a14="http://schemas.microsoft.com/office/drawing/2010/main">
                <a:gradFill rotWithShape="0">
                  <a:gsLst>
                    <a:gs pos="0">
                      <a:srgbClr val="6666FF"/>
                    </a:gs>
                    <a:gs pos="100000">
                      <a:srgbClr val="000066"/>
                    </a:gs>
                  </a:gsLst>
                  <a:path path="shape">
                    <a:fillToRect l="50000" t="50000" r="50000" b="50000"/>
                  </a:path>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2400"/>
          </a:p>
          <a:p>
            <a:pPr lvl="1">
              <a:spcBef>
                <a:spcPct val="0"/>
              </a:spcBef>
              <a:buFontTx/>
              <a:buNone/>
            </a:pPr>
            <a:endParaRPr lang="en-US" sz="2400"/>
          </a:p>
        </p:txBody>
      </p:sp>
      <p:pic>
        <p:nvPicPr>
          <p:cNvPr id="493571" name="Picture 3" descr="thrive logo 5 081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6450" y="381000"/>
            <a:ext cx="706755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93571"/>
                                        </p:tgtEl>
                                        <p:attrNameLst>
                                          <p:attrName>style.visibility</p:attrName>
                                        </p:attrNameLst>
                                      </p:cBhvr>
                                      <p:to>
                                        <p:strVal val="visible"/>
                                      </p:to>
                                    </p:set>
                                    <p:animEffect transition="in" filter="fade">
                                      <p:cBhvr>
                                        <p:cTn id="7" dur="2000"/>
                                        <p:tgtEl>
                                          <p:spTgt spid="493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65000"/>
          </a:schemeClr>
        </a:solidFill>
        <a:effectLst/>
      </p:bgPr>
    </p:bg>
    <p:spTree>
      <p:nvGrpSpPr>
        <p:cNvPr id="1" name=""/>
        <p:cNvGrpSpPr/>
        <p:nvPr/>
      </p:nvGrpSpPr>
      <p:grpSpPr>
        <a:xfrm>
          <a:off x="0" y="0"/>
          <a:ext cx="0" cy="0"/>
          <a:chOff x="0" y="0"/>
          <a:chExt cx="0" cy="0"/>
        </a:xfrm>
      </p:grpSpPr>
      <p:sp>
        <p:nvSpPr>
          <p:cNvPr id="12" name="Rectangle 9"/>
          <p:cNvSpPr>
            <a:spLocks noChangeArrowheads="1"/>
          </p:cNvSpPr>
          <p:nvPr/>
        </p:nvSpPr>
        <p:spPr bwMode="auto">
          <a:xfrm>
            <a:off x="533400" y="2362200"/>
            <a:ext cx="7315200" cy="1828800"/>
          </a:xfrm>
          <a:prstGeom prst="rect">
            <a:avLst/>
          </a:prstGeom>
          <a:solidFill>
            <a:schemeClr val="tx1"/>
          </a:solidFill>
          <a:ln w="3175">
            <a:solidFill>
              <a:schemeClr val="tx1"/>
            </a:solidFill>
            <a:miter lim="800000"/>
            <a:headEnd/>
            <a:tailEnd/>
          </a:ln>
          <a:effectLst/>
          <a:extLst/>
        </p:spPr>
        <p:txBody>
          <a:bodyPr tIns="91440" bIns="91440"/>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4000">
              <a:solidFill>
                <a:schemeClr val="bg1"/>
              </a:solidFill>
            </a:endParaRPr>
          </a:p>
        </p:txBody>
      </p:sp>
      <p:sp>
        <p:nvSpPr>
          <p:cNvPr id="18" name="Rectangle 9"/>
          <p:cNvSpPr>
            <a:spLocks noChangeArrowheads="1"/>
          </p:cNvSpPr>
          <p:nvPr/>
        </p:nvSpPr>
        <p:spPr bwMode="auto">
          <a:xfrm>
            <a:off x="533400" y="381000"/>
            <a:ext cx="7315200" cy="1828800"/>
          </a:xfrm>
          <a:prstGeom prst="rect">
            <a:avLst/>
          </a:prstGeom>
          <a:solidFill>
            <a:schemeClr val="tx1"/>
          </a:solidFill>
          <a:ln w="3175">
            <a:solidFill>
              <a:schemeClr val="tx1"/>
            </a:solidFill>
            <a:miter lim="800000"/>
            <a:headEnd/>
            <a:tailEnd/>
          </a:ln>
          <a:effectLst/>
          <a:extLst/>
        </p:spPr>
        <p:txBody>
          <a:bodyPr tIns="91440" bIns="91440"/>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4000">
              <a:solidFill>
                <a:schemeClr val="bg1"/>
              </a:solidFill>
            </a:endParaRPr>
          </a:p>
        </p:txBody>
      </p:sp>
      <p:sp>
        <p:nvSpPr>
          <p:cNvPr id="21" name="Rectangle 9"/>
          <p:cNvSpPr>
            <a:spLocks noChangeArrowheads="1"/>
          </p:cNvSpPr>
          <p:nvPr/>
        </p:nvSpPr>
        <p:spPr bwMode="auto">
          <a:xfrm>
            <a:off x="533400" y="4343400"/>
            <a:ext cx="7315200" cy="1828800"/>
          </a:xfrm>
          <a:prstGeom prst="rect">
            <a:avLst/>
          </a:prstGeom>
          <a:solidFill>
            <a:schemeClr val="tx1"/>
          </a:solidFill>
          <a:ln w="3175">
            <a:solidFill>
              <a:schemeClr val="tx1"/>
            </a:solidFill>
            <a:miter lim="800000"/>
            <a:headEnd/>
            <a:tailEnd/>
          </a:ln>
          <a:effectLst/>
          <a:extLst/>
        </p:spPr>
        <p:txBody>
          <a:bodyPr tIns="91440" bIns="91440"/>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sz="4000">
              <a:solidFill>
                <a:schemeClr val="bg1"/>
              </a:solidFill>
            </a:endParaRPr>
          </a:p>
        </p:txBody>
      </p:sp>
      <p:sp>
        <p:nvSpPr>
          <p:cNvPr id="22" name="Rectangle 10"/>
          <p:cNvSpPr>
            <a:spLocks noChangeArrowheads="1"/>
          </p:cNvSpPr>
          <p:nvPr/>
        </p:nvSpPr>
        <p:spPr bwMode="auto">
          <a:xfrm>
            <a:off x="1143000" y="4442143"/>
            <a:ext cx="6629400" cy="173005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75000"/>
              </a:lnSpc>
              <a:spcBef>
                <a:spcPts val="0"/>
              </a:spcBef>
              <a:buFontTx/>
              <a:buNone/>
            </a:pPr>
            <a:r>
              <a:rPr lang="en-US" sz="4000" dirty="0" smtClean="0">
                <a:solidFill>
                  <a:schemeClr val="bg1"/>
                </a:solidFill>
              </a:rPr>
              <a:t>All thrive! You! Family/friends! Community! Country! World!</a:t>
            </a:r>
          </a:p>
          <a:p>
            <a:pPr algn="r" eaLnBrk="1" hangingPunct="1">
              <a:spcBef>
                <a:spcPts val="1200"/>
              </a:spcBef>
              <a:buFontTx/>
              <a:buNone/>
            </a:pPr>
            <a:r>
              <a:rPr lang="en-US" dirty="0" err="1" smtClean="0">
                <a:solidFill>
                  <a:schemeClr val="bg1"/>
                </a:solidFill>
              </a:rPr>
              <a:t>AllThriveForever.org</a:t>
            </a:r>
            <a:endParaRPr lang="en-US" dirty="0">
              <a:solidFill>
                <a:schemeClr val="bg1"/>
              </a:solidFill>
            </a:endParaRPr>
          </a:p>
        </p:txBody>
      </p:sp>
      <p:pic>
        <p:nvPicPr>
          <p:cNvPr id="2" name="Picture 1"/>
          <p:cNvPicPr>
            <a:picLocks noChangeAspect="1"/>
          </p:cNvPicPr>
          <p:nvPr/>
        </p:nvPicPr>
        <p:blipFill>
          <a:blip r:embed="rId3"/>
          <a:stretch>
            <a:fillRect/>
          </a:stretch>
        </p:blipFill>
        <p:spPr>
          <a:xfrm>
            <a:off x="569978" y="5181600"/>
            <a:ext cx="1307445" cy="975360"/>
          </a:xfrm>
          <a:prstGeom prst="rect">
            <a:avLst/>
          </a:prstGeom>
        </p:spPr>
      </p:pic>
      <p:sp>
        <p:nvSpPr>
          <p:cNvPr id="11" name="Rectangle 10"/>
          <p:cNvSpPr>
            <a:spLocks noChangeArrowheads="1"/>
          </p:cNvSpPr>
          <p:nvPr/>
        </p:nvSpPr>
        <p:spPr bwMode="auto">
          <a:xfrm>
            <a:off x="1143000" y="2438400"/>
            <a:ext cx="6629400" cy="173005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lnSpc>
                <a:spcPct val="75000"/>
              </a:lnSpc>
              <a:spcBef>
                <a:spcPts val="0"/>
              </a:spcBef>
              <a:buFontTx/>
              <a:buNone/>
            </a:pPr>
            <a:r>
              <a:rPr lang="en-US" sz="3600" dirty="0" smtClean="0">
                <a:solidFill>
                  <a:schemeClr val="bg1"/>
                </a:solidFill>
              </a:rPr>
              <a:t>All thrive! You! Family/friends! Community! Country! World!</a:t>
            </a:r>
          </a:p>
          <a:p>
            <a:pPr algn="r" eaLnBrk="1" hangingPunct="1">
              <a:spcBef>
                <a:spcPts val="1200"/>
              </a:spcBef>
              <a:buFontTx/>
              <a:buNone/>
            </a:pPr>
            <a:r>
              <a:rPr lang="en-US" dirty="0" err="1" smtClean="0">
                <a:solidFill>
                  <a:schemeClr val="bg1"/>
                </a:solidFill>
              </a:rPr>
              <a:t>AllThriveForever.org</a:t>
            </a:r>
            <a:endParaRPr lang="en-US" dirty="0">
              <a:solidFill>
                <a:schemeClr val="bg1"/>
              </a:solidFill>
            </a:endParaRPr>
          </a:p>
        </p:txBody>
      </p:sp>
      <p:pic>
        <p:nvPicPr>
          <p:cNvPr id="15" name="Picture 14"/>
          <p:cNvPicPr>
            <a:picLocks noChangeAspect="1"/>
          </p:cNvPicPr>
          <p:nvPr/>
        </p:nvPicPr>
        <p:blipFill>
          <a:blip r:embed="rId3"/>
          <a:stretch>
            <a:fillRect/>
          </a:stretch>
        </p:blipFill>
        <p:spPr>
          <a:xfrm>
            <a:off x="583719" y="2856875"/>
            <a:ext cx="1748501" cy="1290277"/>
          </a:xfrm>
          <a:prstGeom prst="rect">
            <a:avLst/>
          </a:prstGeom>
        </p:spPr>
      </p:pic>
      <p:sp>
        <p:nvSpPr>
          <p:cNvPr id="16" name="Rectangle 10"/>
          <p:cNvSpPr>
            <a:spLocks noChangeArrowheads="1"/>
          </p:cNvSpPr>
          <p:nvPr/>
        </p:nvSpPr>
        <p:spPr bwMode="auto">
          <a:xfrm>
            <a:off x="2971800" y="457200"/>
            <a:ext cx="4648200" cy="173005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lvl="0" algn="r" eaLnBrk="1" hangingPunct="1">
              <a:spcBef>
                <a:spcPts val="0"/>
              </a:spcBef>
              <a:buNone/>
            </a:pPr>
            <a:r>
              <a:rPr lang="en-US" dirty="0" err="1">
                <a:solidFill>
                  <a:srgbClr val="FFFFFF"/>
                </a:solidFill>
              </a:rPr>
              <a:t>ThriveEndeavor.org</a:t>
            </a:r>
            <a:endParaRPr lang="en-US" dirty="0">
              <a:solidFill>
                <a:srgbClr val="FFFFFF"/>
              </a:solidFill>
            </a:endParaRPr>
          </a:p>
          <a:p>
            <a:pPr algn="r" eaLnBrk="1" hangingPunct="1">
              <a:lnSpc>
                <a:spcPct val="80000"/>
              </a:lnSpc>
              <a:spcBef>
                <a:spcPct val="0"/>
              </a:spcBef>
              <a:buFontTx/>
              <a:buNone/>
            </a:pPr>
            <a:endParaRPr lang="en-US" sz="1400" dirty="0" smtClean="0">
              <a:solidFill>
                <a:schemeClr val="bg1"/>
              </a:solidFill>
            </a:endParaRPr>
          </a:p>
          <a:p>
            <a:pPr algn="r" eaLnBrk="1" hangingPunct="1">
              <a:lnSpc>
                <a:spcPct val="80000"/>
              </a:lnSpc>
              <a:spcBef>
                <a:spcPct val="0"/>
              </a:spcBef>
              <a:buFontTx/>
              <a:buNone/>
            </a:pPr>
            <a:r>
              <a:rPr lang="en-US" sz="4800" dirty="0" smtClean="0">
                <a:solidFill>
                  <a:schemeClr val="bg1"/>
                </a:solidFill>
              </a:rPr>
              <a:t>Join The</a:t>
            </a:r>
          </a:p>
          <a:p>
            <a:pPr algn="r" eaLnBrk="1" hangingPunct="1">
              <a:lnSpc>
                <a:spcPct val="75000"/>
              </a:lnSpc>
              <a:spcBef>
                <a:spcPct val="0"/>
              </a:spcBef>
              <a:buFontTx/>
              <a:buNone/>
            </a:pPr>
            <a:r>
              <a:rPr lang="en-US" sz="4800" dirty="0" smtClean="0">
                <a:solidFill>
                  <a:schemeClr val="bg1"/>
                </a:solidFill>
              </a:rPr>
              <a:t>Thrive! Endeavor</a:t>
            </a:r>
            <a:endParaRPr lang="en-US" sz="4800" dirty="0">
              <a:solidFill>
                <a:schemeClr val="bg1"/>
              </a:solidFill>
            </a:endParaRP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540" y="474747"/>
            <a:ext cx="2653260" cy="1663908"/>
          </a:xfrm>
          <a:prstGeom prst="rect">
            <a:avLst/>
          </a:prstGeom>
        </p:spPr>
      </p:pic>
    </p:spTree>
    <p:extLst>
      <p:ext uri="{BB962C8B-B14F-4D97-AF65-F5344CB8AC3E}">
        <p14:creationId xmlns:p14="http://schemas.microsoft.com/office/powerpoint/2010/main" val="1714713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fontScheme name="1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1_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ppt/theme/themeOverride2.xml><?xml version="1.0" encoding="utf-8"?>
<a:themeOverride xmlns:a="http://schemas.openxmlformats.org/drawingml/2006/main">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ppt/theme/themeOverride3.xml><?xml version="1.0" encoding="utf-8"?>
<a:themeOverride xmlns:a="http://schemas.openxmlformats.org/drawingml/2006/main">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ppt/theme/themeOverride4.xml><?xml version="1.0" encoding="utf-8"?>
<a:themeOverride xmlns:a="http://schemas.openxmlformats.org/drawingml/2006/main">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ppt/theme/themeOverride5.xml><?xml version="1.0" encoding="utf-8"?>
<a:themeOverride xmlns:a="http://schemas.openxmlformats.org/drawingml/2006/main">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ppt/theme/themeOverride6.xml><?xml version="1.0" encoding="utf-8"?>
<a:themeOverride xmlns:a="http://schemas.openxmlformats.org/drawingml/2006/main">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docProps/app.xml><?xml version="1.0" encoding="utf-8"?>
<Properties xmlns="http://schemas.openxmlformats.org/officeDocument/2006/extended-properties" xmlns:vt="http://schemas.openxmlformats.org/officeDocument/2006/docPropsVTypes">
  <TotalTime>57186</TotalTime>
  <Words>9879</Words>
  <Application>Microsoft Office PowerPoint</Application>
  <PresentationFormat>Letter Paper (8.5x11 in)</PresentationFormat>
  <Paragraphs>1838</Paragraphs>
  <Slides>80</Slides>
  <Notes>73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80</vt:i4>
      </vt:variant>
    </vt:vector>
  </HeadingPairs>
  <TitlesOfParts>
    <vt:vector size="83" baseType="lpstr">
      <vt:lpstr>Arial</vt:lpstr>
      <vt:lpstr>Times New Roman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GChris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GChris</dc:creator>
  <cp:lastModifiedBy>Gary Christopherson</cp:lastModifiedBy>
  <cp:revision>1109</cp:revision>
  <cp:lastPrinted>2015-01-29T22:44:53Z</cp:lastPrinted>
  <dcterms:created xsi:type="dcterms:W3CDTF">2011-07-11T13:29:27Z</dcterms:created>
  <dcterms:modified xsi:type="dcterms:W3CDTF">2015-02-24T20:29:41Z</dcterms:modified>
</cp:coreProperties>
</file>